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00"/>
  </p:handoutMasterIdLst>
  <p:sldIdLst>
    <p:sldId id="275" r:id="rId3"/>
    <p:sldId id="321" r:id="rId4"/>
    <p:sldId id="276" r:id="rId5"/>
    <p:sldId id="277" r:id="rId6"/>
    <p:sldId id="278" r:id="rId7"/>
    <p:sldId id="285" r:id="rId8"/>
    <p:sldId id="286" r:id="rId9"/>
    <p:sldId id="288" r:id="rId10"/>
    <p:sldId id="287" r:id="rId11"/>
    <p:sldId id="281" r:id="rId12"/>
    <p:sldId id="283" r:id="rId13"/>
    <p:sldId id="322" r:id="rId14"/>
    <p:sldId id="284" r:id="rId15"/>
    <p:sldId id="289" r:id="rId16"/>
    <p:sldId id="256" r:id="rId17"/>
    <p:sldId id="279" r:id="rId18"/>
    <p:sldId id="260" r:id="rId19"/>
    <p:sldId id="290" r:id="rId20"/>
    <p:sldId id="291" r:id="rId21"/>
    <p:sldId id="292" r:id="rId22"/>
    <p:sldId id="313" r:id="rId23"/>
    <p:sldId id="317" r:id="rId24"/>
    <p:sldId id="323" r:id="rId25"/>
    <p:sldId id="314" r:id="rId26"/>
    <p:sldId id="293" r:id="rId27"/>
    <p:sldId id="297" r:id="rId28"/>
    <p:sldId id="296" r:id="rId29"/>
    <p:sldId id="294" r:id="rId30"/>
    <p:sldId id="263" r:id="rId31"/>
    <p:sldId id="295" r:id="rId32"/>
    <p:sldId id="302" r:id="rId33"/>
    <p:sldId id="301" r:id="rId34"/>
    <p:sldId id="298" r:id="rId35"/>
    <p:sldId id="299" r:id="rId36"/>
    <p:sldId id="300" r:id="rId37"/>
    <p:sldId id="303" r:id="rId38"/>
    <p:sldId id="304" r:id="rId39"/>
    <p:sldId id="362" r:id="rId40"/>
    <p:sldId id="307" r:id="rId41"/>
    <p:sldId id="308" r:id="rId42"/>
    <p:sldId id="309" r:id="rId43"/>
    <p:sldId id="311" r:id="rId44"/>
    <p:sldId id="310" r:id="rId45"/>
    <p:sldId id="305" r:id="rId46"/>
    <p:sldId id="320" r:id="rId47"/>
    <p:sldId id="360" r:id="rId48"/>
    <p:sldId id="318" r:id="rId49"/>
    <p:sldId id="312" r:id="rId50"/>
    <p:sldId id="262" r:id="rId51"/>
    <p:sldId id="258" r:id="rId52"/>
    <p:sldId id="261" r:id="rId53"/>
    <p:sldId id="259" r:id="rId54"/>
    <p:sldId id="319" r:id="rId55"/>
    <p:sldId id="306" r:id="rId56"/>
    <p:sldId id="326" r:id="rId57"/>
    <p:sldId id="327" r:id="rId58"/>
    <p:sldId id="328" r:id="rId59"/>
    <p:sldId id="329" r:id="rId60"/>
    <p:sldId id="331" r:id="rId61"/>
    <p:sldId id="332" r:id="rId62"/>
    <p:sldId id="333" r:id="rId63"/>
    <p:sldId id="334" r:id="rId64"/>
    <p:sldId id="339" r:id="rId65"/>
    <p:sldId id="340" r:id="rId66"/>
    <p:sldId id="341" r:id="rId67"/>
    <p:sldId id="344" r:id="rId68"/>
    <p:sldId id="342" r:id="rId69"/>
    <p:sldId id="350" r:id="rId70"/>
    <p:sldId id="348" r:id="rId71"/>
    <p:sldId id="349" r:id="rId72"/>
    <p:sldId id="351" r:id="rId73"/>
    <p:sldId id="352" r:id="rId74"/>
    <p:sldId id="345" r:id="rId75"/>
    <p:sldId id="346" r:id="rId76"/>
    <p:sldId id="347" r:id="rId77"/>
    <p:sldId id="357" r:id="rId78"/>
    <p:sldId id="354" r:id="rId79"/>
    <p:sldId id="355" r:id="rId80"/>
    <p:sldId id="330" r:id="rId81"/>
    <p:sldId id="335" r:id="rId82"/>
    <p:sldId id="358" r:id="rId83"/>
    <p:sldId id="363" r:id="rId84"/>
    <p:sldId id="364" r:id="rId85"/>
    <p:sldId id="365" r:id="rId86"/>
    <p:sldId id="366" r:id="rId87"/>
    <p:sldId id="376" r:id="rId88"/>
    <p:sldId id="369" r:id="rId89"/>
    <p:sldId id="377" r:id="rId90"/>
    <p:sldId id="367" r:id="rId91"/>
    <p:sldId id="378" r:id="rId92"/>
    <p:sldId id="368" r:id="rId93"/>
    <p:sldId id="370" r:id="rId94"/>
    <p:sldId id="371" r:id="rId95"/>
    <p:sldId id="372" r:id="rId96"/>
    <p:sldId id="375" r:id="rId97"/>
    <p:sldId id="373" r:id="rId98"/>
    <p:sldId id="359" r:id="rId99"/>
  </p:sldIdLst>
  <p:sldSz cx="9144000" cy="6858000" type="screen4x3"/>
  <p:notesSz cx="6858000" cy="8891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8049A-685C-4523-9FF7-82E9B9EF01C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445466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445466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2261E-1B76-40BE-8090-7F3486AD1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09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7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5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6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99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9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3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7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0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5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1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0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293EFE-461D-4401-BE4A-2BCAFD0278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85ADE8D-4551-46EB-8FA5-CCB9EEAB8F35}" type="datetimeFigureOut">
              <a:rPr lang="en-US" smtClean="0"/>
              <a:pPr/>
              <a:t>10/4/2017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GAWAT DARURAT PADA NEONATUS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YULIATI.,</a:t>
            </a:r>
            <a:r>
              <a:rPr lang="en-US" dirty="0" err="1" smtClean="0"/>
              <a:t>SKp</a:t>
            </a:r>
            <a:r>
              <a:rPr lang="en-US" dirty="0" smtClean="0"/>
              <a:t>.,MM.,</a:t>
            </a:r>
            <a:r>
              <a:rPr lang="en-US" dirty="0" err="1" smtClean="0"/>
              <a:t>M.Kep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2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penunjang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Diagnosis </a:t>
            </a:r>
            <a:r>
              <a:rPr lang="en-US" sz="2800" dirty="0" err="1"/>
              <a:t>ditegakkan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:</a:t>
            </a:r>
          </a:p>
          <a:p>
            <a:r>
              <a:rPr lang="en-US" sz="2800" dirty="0" err="1"/>
              <a:t>Darah</a:t>
            </a:r>
            <a:r>
              <a:rPr lang="en-US" sz="2800" dirty="0"/>
              <a:t>:</a:t>
            </a:r>
          </a:p>
          <a:p>
            <a:pPr lvl="1"/>
            <a:r>
              <a:rPr lang="en-US" dirty="0"/>
              <a:t>Kadar </a:t>
            </a:r>
            <a:r>
              <a:rPr lang="en-US" dirty="0" err="1"/>
              <a:t>glukosa</a:t>
            </a:r>
            <a:r>
              <a:rPr lang="en-US" dirty="0"/>
              <a:t> plasma</a:t>
            </a:r>
          </a:p>
          <a:p>
            <a:pPr lvl="1"/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(Na, K )</a:t>
            </a:r>
          </a:p>
          <a:p>
            <a:pPr lvl="1"/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faal</a:t>
            </a:r>
            <a:r>
              <a:rPr lang="en-US" dirty="0"/>
              <a:t> </a:t>
            </a:r>
            <a:r>
              <a:rPr lang="en-US" dirty="0" err="1"/>
              <a:t>hati</a:t>
            </a:r>
            <a:endParaRPr lang="en-US" dirty="0"/>
          </a:p>
          <a:p>
            <a:r>
              <a:rPr lang="en-US" sz="2800" dirty="0" err="1"/>
              <a:t>Urin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urin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	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asam</a:t>
            </a:r>
            <a:r>
              <a:rPr lang="en-US" sz="2800" dirty="0"/>
              <a:t> </a:t>
            </a:r>
            <a:r>
              <a:rPr lang="en-US" sz="2800" dirty="0" err="1"/>
              <a:t>organik</a:t>
            </a:r>
            <a:r>
              <a:rPr lang="en-US" sz="2800" dirty="0"/>
              <a:t>, </a:t>
            </a:r>
            <a:r>
              <a:rPr lang="en-US" sz="2800" dirty="0" err="1"/>
              <a:t>keton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7576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Tata </a:t>
            </a:r>
            <a:r>
              <a:rPr lang="en-US" b="1" dirty="0" err="1"/>
              <a:t>laksana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plasma 60 mg/</a:t>
            </a:r>
            <a:r>
              <a:rPr lang="en-US" dirty="0" err="1"/>
              <a:t>dL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plasma &lt;40 mg/</a:t>
            </a:r>
            <a:r>
              <a:rPr lang="en-US" dirty="0" err="1"/>
              <a:t>dL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jam </a:t>
            </a: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stabil</a:t>
            </a:r>
            <a:endParaRPr lang="en-US" dirty="0"/>
          </a:p>
          <a:p>
            <a:pPr lvl="1"/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2763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Medikamentosa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:</a:t>
            </a:r>
          </a:p>
          <a:p>
            <a:pPr lvl="2"/>
            <a:r>
              <a:rPr lang="en-US" sz="2800" dirty="0"/>
              <a:t>Per oral: 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sadar</a:t>
            </a:r>
            <a:r>
              <a:rPr lang="en-US" sz="2800" dirty="0"/>
              <a:t>,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minum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menelan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</a:p>
          <a:p>
            <a:pPr lvl="2"/>
            <a:r>
              <a:rPr lang="en-US" sz="2800" dirty="0"/>
              <a:t>Intra vena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bilamana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sadar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menelan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minum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hipoglikemia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9380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IV</a:t>
            </a:r>
          </a:p>
          <a:p>
            <a:pPr marL="457200" lvl="1" indent="236538" defTabSz="693738">
              <a:buFont typeface="Arial" panose="020B0604020202020204" pitchFamily="34" charset="0"/>
              <a:buChar char="•"/>
              <a:tabLst>
                <a:tab pos="693738" algn="l"/>
              </a:tabLst>
            </a:pPr>
            <a:r>
              <a:rPr lang="en-US" dirty="0" err="1"/>
              <a:t>usia</a:t>
            </a:r>
            <a:r>
              <a:rPr lang="en-US" dirty="0"/>
              <a:t> &lt;2 jam</a:t>
            </a:r>
          </a:p>
          <a:p>
            <a:pPr marL="457200" lvl="1" indent="236538" defTabSz="693738">
              <a:buNone/>
              <a:tabLst>
                <a:tab pos="693738" algn="l"/>
              </a:tabLst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plasma &lt;30 mg/</a:t>
            </a:r>
            <a:r>
              <a:rPr lang="en-US" dirty="0" err="1"/>
              <a:t>dL</a:t>
            </a:r>
            <a:endParaRPr lang="en-US" dirty="0"/>
          </a:p>
          <a:p>
            <a:pPr marL="457200" lvl="1" indent="236538" defTabSz="693738">
              <a:buFont typeface="Arial" panose="020B0604020202020204" pitchFamily="34" charset="0"/>
              <a:buChar char="•"/>
              <a:tabLst>
                <a:tab pos="693738" algn="l"/>
              </a:tabLst>
            </a:pPr>
            <a:r>
              <a:rPr lang="en-US" dirty="0" err="1"/>
              <a:t>Usia</a:t>
            </a:r>
            <a:r>
              <a:rPr lang="en-US" dirty="0"/>
              <a:t> 2-24 jam</a:t>
            </a:r>
          </a:p>
          <a:p>
            <a:pPr marL="457200" lvl="1" indent="236538" defTabSz="693738">
              <a:buNone/>
              <a:tabLst>
                <a:tab pos="693738" algn="l"/>
              </a:tabLst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plasma &lt;40 mg/</a:t>
            </a:r>
            <a:r>
              <a:rPr lang="en-US" dirty="0" err="1"/>
              <a:t>dL</a:t>
            </a:r>
            <a:endParaRPr lang="en-US" dirty="0"/>
          </a:p>
          <a:p>
            <a:pPr marL="457200" lvl="1" indent="236538" defTabSz="693738">
              <a:buFont typeface="Arial" panose="020B0604020202020204" pitchFamily="34" charset="0"/>
              <a:buChar char="•"/>
              <a:tabLst>
                <a:tab pos="693738" algn="l"/>
              </a:tabLst>
            </a:pPr>
            <a:r>
              <a:rPr lang="en-US" dirty="0" err="1"/>
              <a:t>Usia</a:t>
            </a:r>
            <a:r>
              <a:rPr lang="en-US" dirty="0"/>
              <a:t> 24-48 jam</a:t>
            </a:r>
          </a:p>
          <a:p>
            <a:pPr marL="457200" lvl="1" indent="236538" defTabSz="693738">
              <a:buNone/>
              <a:tabLst>
                <a:tab pos="693738" algn="l"/>
              </a:tabLst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plasma &lt;50 mg/</a:t>
            </a:r>
            <a:r>
              <a:rPr lang="en-US" dirty="0" err="1"/>
              <a:t>dL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7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189" y="762000"/>
            <a:ext cx="7543800" cy="5516563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err="1"/>
              <a:t>Dosis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</a:p>
          <a:p>
            <a:pPr marL="0" indent="0" algn="ctr">
              <a:buNone/>
            </a:pP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glukosa</a:t>
            </a:r>
            <a:r>
              <a:rPr lang="en-US" sz="2800" dirty="0"/>
              <a:t> plasma &gt;60 mg/</a:t>
            </a:r>
            <a:r>
              <a:rPr lang="en-US" sz="2800" dirty="0" err="1"/>
              <a:t>dL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Oral: </a:t>
            </a:r>
            <a:r>
              <a:rPr lang="en-US" sz="2800" dirty="0" err="1"/>
              <a:t>Dekstosa</a:t>
            </a:r>
            <a:r>
              <a:rPr lang="en-US" sz="2800" dirty="0"/>
              <a:t> 10% 2 ml/kg </a:t>
            </a:r>
          </a:p>
          <a:p>
            <a:r>
              <a:rPr lang="en-US" sz="2800" dirty="0" err="1"/>
              <a:t>Intravena</a:t>
            </a:r>
            <a:r>
              <a:rPr lang="en-US" sz="2800" dirty="0"/>
              <a:t>: </a:t>
            </a:r>
          </a:p>
          <a:p>
            <a:pPr lvl="1"/>
            <a:r>
              <a:rPr lang="en-US" dirty="0" err="1"/>
              <a:t>Dekstosa</a:t>
            </a:r>
            <a:r>
              <a:rPr lang="en-US" dirty="0"/>
              <a:t> 10% 2 ml/kg </a:t>
            </a:r>
            <a:r>
              <a:rPr lang="en-US" dirty="0" err="1"/>
              <a:t>dibolus</a:t>
            </a:r>
            <a:endParaRPr lang="en-US" dirty="0"/>
          </a:p>
          <a:p>
            <a:pPr lvl="1">
              <a:tabLst>
                <a:tab pos="398463" algn="l"/>
              </a:tabLst>
            </a:pP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dg      </a:t>
            </a:r>
            <a:r>
              <a:rPr lang="en-US" dirty="0" err="1"/>
              <a:t>glukosa</a:t>
            </a:r>
            <a:r>
              <a:rPr lang="en-US" dirty="0"/>
              <a:t> infusion rate (GIR) 4-6 mg/kg/min (60-90 ml/kg/</a:t>
            </a:r>
            <a:r>
              <a:rPr lang="en-US" dirty="0" err="1"/>
              <a:t>hr</a:t>
            </a:r>
            <a:r>
              <a:rPr lang="en-US" dirty="0"/>
              <a:t> </a:t>
            </a:r>
            <a:r>
              <a:rPr lang="en-US" dirty="0" err="1"/>
              <a:t>dekstosa</a:t>
            </a:r>
            <a:r>
              <a:rPr lang="en-US" dirty="0"/>
              <a:t> 10%)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Down Arrow 5"/>
          <p:cNvSpPr/>
          <p:nvPr/>
        </p:nvSpPr>
        <p:spPr>
          <a:xfrm flipH="1">
            <a:off x="4372405" y="2170471"/>
            <a:ext cx="614271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flipH="1" flipV="1">
            <a:off x="739018" y="2819400"/>
            <a:ext cx="7881046" cy="3619500"/>
          </a:xfrm>
          <a:prstGeom prst="round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20154" y="495300"/>
            <a:ext cx="5595046" cy="1600200"/>
          </a:xfrm>
          <a:prstGeom prst="ellipse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79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352425"/>
            <a:ext cx="4829175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011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Prognosis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800" dirty="0"/>
              <a:t>Prognosis </a:t>
            </a:r>
            <a:r>
              <a:rPr lang="en-US" sz="2800" dirty="0" err="1"/>
              <a:t>tergantung</a:t>
            </a:r>
            <a:r>
              <a:rPr lang="en-US" sz="2800" dirty="0"/>
              <a:t> </a:t>
            </a:r>
            <a:r>
              <a:rPr lang="en-US" sz="2800" dirty="0" err="1"/>
              <a:t>penyebab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cepatnya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endParaRPr lang="en-US" sz="2800" dirty="0"/>
          </a:p>
          <a:p>
            <a:r>
              <a:rPr lang="en-US" sz="2800" dirty="0" err="1"/>
              <a:t>Keterlambatan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kerusakan</a:t>
            </a:r>
            <a:r>
              <a:rPr lang="en-US" sz="2800" dirty="0"/>
              <a:t> </a:t>
            </a:r>
            <a:r>
              <a:rPr lang="en-US" sz="2800" dirty="0" err="1"/>
              <a:t>otak</a:t>
            </a:r>
            <a:r>
              <a:rPr lang="en-US" sz="2800" dirty="0"/>
              <a:t> yang </a:t>
            </a:r>
            <a:r>
              <a:rPr lang="en-US" sz="2800" dirty="0" err="1"/>
              <a:t>menetap</a:t>
            </a:r>
            <a:r>
              <a:rPr lang="en-US" sz="2800" dirty="0"/>
              <a:t> </a:t>
            </a:r>
            <a:r>
              <a:rPr lang="en-US" sz="2800" dirty="0" err="1"/>
              <a:t>khususnya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prematur</a:t>
            </a:r>
            <a:endParaRPr lang="en-US" sz="2800" dirty="0"/>
          </a:p>
          <a:p>
            <a:r>
              <a:rPr lang="en-US" sz="2800" dirty="0" err="1"/>
              <a:t>Hipoglikemia</a:t>
            </a:r>
            <a:r>
              <a:rPr lang="en-US" sz="2800" dirty="0"/>
              <a:t> yang </a:t>
            </a:r>
            <a:r>
              <a:rPr lang="en-US" sz="2800" dirty="0" err="1"/>
              <a:t>berlangsung</a:t>
            </a:r>
            <a:r>
              <a:rPr lang="en-US" sz="2800" dirty="0"/>
              <a:t> lama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berulang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berpengaruh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otak</a:t>
            </a:r>
            <a:endParaRPr lang="en-US" sz="2800" dirty="0"/>
          </a:p>
          <a:p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disertai</a:t>
            </a:r>
            <a:r>
              <a:rPr lang="en-US" sz="2800" dirty="0"/>
              <a:t> </a:t>
            </a:r>
            <a:r>
              <a:rPr lang="en-US" sz="2800" dirty="0" err="1"/>
              <a:t>hipoksemia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iskemia</a:t>
            </a:r>
            <a:r>
              <a:rPr lang="en-US" sz="2800" dirty="0"/>
              <a:t>, </a:t>
            </a:r>
            <a:r>
              <a:rPr lang="en-US" sz="2800" dirty="0" err="1"/>
              <a:t>hipoglikemia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kerusakan</a:t>
            </a:r>
            <a:r>
              <a:rPr lang="en-US" sz="2800" dirty="0"/>
              <a:t> </a:t>
            </a:r>
            <a:r>
              <a:rPr lang="en-US" sz="2800" dirty="0" err="1"/>
              <a:t>otak</a:t>
            </a:r>
            <a:r>
              <a:rPr lang="en-US" sz="2800" dirty="0"/>
              <a:t> yang </a:t>
            </a:r>
            <a:r>
              <a:rPr lang="en-US" sz="2800" dirty="0" err="1"/>
              <a:t>menetap</a:t>
            </a:r>
            <a:endParaRPr lang="en-US" sz="2800" dirty="0"/>
          </a:p>
          <a:p>
            <a:pPr lvl="1"/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8732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Hiperbilirubinemia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133600" y="2590800"/>
            <a:ext cx="4800600" cy="1143000"/>
          </a:xfrm>
          <a:prstGeom prst="ellipse">
            <a:avLst/>
          </a:prstGeom>
          <a:noFill/>
          <a:ln w="7620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19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r>
              <a:rPr lang="en-US" sz="2800" dirty="0" err="1"/>
              <a:t>Definisi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kadar</a:t>
            </a:r>
            <a:r>
              <a:rPr lang="en-US" sz="2800" dirty="0"/>
              <a:t> bilirubin serum total ≥5 mg/</a:t>
            </a:r>
            <a:r>
              <a:rPr lang="en-US" sz="2800" dirty="0" err="1"/>
              <a:t>dL</a:t>
            </a:r>
            <a:r>
              <a:rPr lang="en-US" sz="2800" dirty="0"/>
              <a:t> (86 </a:t>
            </a:r>
            <a:r>
              <a:rPr lang="en-US" sz="2800" dirty="0" err="1"/>
              <a:t>μmol</a:t>
            </a:r>
            <a:r>
              <a:rPr lang="en-US" sz="2800" dirty="0"/>
              <a:t>/L)</a:t>
            </a:r>
          </a:p>
          <a:p>
            <a:r>
              <a:rPr lang="en-US" sz="2800" dirty="0" err="1"/>
              <a:t>Ikterus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i="1" dirty="0"/>
              <a:t>jaundice:</a:t>
            </a:r>
          </a:p>
          <a:p>
            <a:pPr marL="0" indent="0">
              <a:buNone/>
            </a:pPr>
            <a:r>
              <a:rPr lang="en-US" sz="2800" i="1" dirty="0"/>
              <a:t>	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warna</a:t>
            </a:r>
            <a:r>
              <a:rPr lang="en-US" sz="2800" dirty="0"/>
              <a:t> </a:t>
            </a:r>
            <a:r>
              <a:rPr lang="en-US" sz="2800" dirty="0" err="1"/>
              <a:t>kuning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kulit</a:t>
            </a:r>
            <a:r>
              <a:rPr lang="en-US" sz="2800" dirty="0"/>
              <a:t>, </a:t>
            </a:r>
            <a:r>
              <a:rPr lang="en-US" sz="2800" dirty="0" err="1"/>
              <a:t>konjungtiva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	</a:t>
            </a:r>
            <a:r>
              <a:rPr lang="en-US" sz="2800" dirty="0" err="1"/>
              <a:t>mukosa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penumpukan</a:t>
            </a:r>
            <a:r>
              <a:rPr lang="en-US" sz="2800" dirty="0"/>
              <a:t> bilirubin </a:t>
            </a:r>
            <a:r>
              <a:rPr lang="en-US" sz="2800" dirty="0" err="1"/>
              <a:t>tak</a:t>
            </a:r>
            <a:r>
              <a:rPr lang="en-US" sz="2800" dirty="0"/>
              <a:t> 	</a:t>
            </a:r>
            <a:r>
              <a:rPr lang="en-US" sz="2800" dirty="0" err="1"/>
              <a:t>terkonjugasi</a:t>
            </a:r>
            <a:r>
              <a:rPr lang="en-US" sz="2800" dirty="0"/>
              <a:t> (</a:t>
            </a:r>
            <a:r>
              <a:rPr lang="en-US" sz="2800" dirty="0" err="1"/>
              <a:t>indirek</a:t>
            </a:r>
            <a:r>
              <a:rPr lang="en-US" sz="2800" dirty="0"/>
              <a:t>)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endParaRPr lang="en-US" sz="2800" dirty="0"/>
          </a:p>
          <a:p>
            <a:r>
              <a:rPr lang="en-US" sz="2800" dirty="0" err="1"/>
              <a:t>Ikterus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neonatus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bilirubin serum &gt;5 mg/</a:t>
            </a:r>
            <a:r>
              <a:rPr lang="en-US" sz="2800" dirty="0" err="1"/>
              <a:t>dL</a:t>
            </a:r>
            <a:endParaRPr lang="en-US" sz="2800" dirty="0"/>
          </a:p>
          <a:p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disalahartikan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ikterus</a:t>
            </a:r>
            <a:r>
              <a:rPr lang="en-US" sz="2800" dirty="0"/>
              <a:t> </a:t>
            </a:r>
            <a:r>
              <a:rPr lang="en-US" sz="2800" dirty="0" err="1"/>
              <a:t>berat</a:t>
            </a:r>
            <a:r>
              <a:rPr lang="en-US" sz="2800" dirty="0"/>
              <a:t> yang </a:t>
            </a:r>
            <a:r>
              <a:rPr lang="en-US" sz="2800" dirty="0" err="1"/>
              <a:t>membutuhkan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segera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3286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/>
          </a:bodyPr>
          <a:lstStyle/>
          <a:p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 </a:t>
            </a:r>
            <a:r>
              <a:rPr lang="en-US" sz="2800" dirty="0" err="1"/>
              <a:t>fisiologis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membutuhkan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endParaRPr lang="en-US" sz="2800" dirty="0"/>
          </a:p>
          <a:p>
            <a:r>
              <a:rPr lang="en-US" sz="2600" dirty="0" err="1"/>
              <a:t>Hiperbilirubinemia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keadaan</a:t>
            </a:r>
            <a:r>
              <a:rPr lang="en-US" sz="2600" dirty="0"/>
              <a:t> </a:t>
            </a:r>
            <a:r>
              <a:rPr lang="en-US" sz="2600" dirty="0" err="1"/>
              <a:t>transien</a:t>
            </a:r>
            <a:r>
              <a:rPr lang="en-US" sz="2600" dirty="0"/>
              <a:t>:</a:t>
            </a:r>
          </a:p>
          <a:p>
            <a:pPr lvl="1"/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r>
              <a:rPr lang="en-US" sz="2600" dirty="0"/>
              <a:t> </a:t>
            </a:r>
            <a:r>
              <a:rPr lang="en-US" sz="2600" dirty="0" err="1"/>
              <a:t>cukup</a:t>
            </a:r>
            <a:r>
              <a:rPr lang="en-US" sz="2600" dirty="0"/>
              <a:t> </a:t>
            </a:r>
            <a:r>
              <a:rPr lang="en-US" sz="2600" dirty="0" err="1"/>
              <a:t>bulan</a:t>
            </a:r>
            <a:r>
              <a:rPr lang="en-US" sz="2600" dirty="0"/>
              <a:t> (50-70%) </a:t>
            </a:r>
          </a:p>
          <a:p>
            <a:pPr lvl="1"/>
            <a:r>
              <a:rPr lang="en-US" sz="2600" dirty="0" err="1"/>
              <a:t>Bayi</a:t>
            </a:r>
            <a:r>
              <a:rPr lang="en-US" sz="2600" dirty="0"/>
              <a:t> </a:t>
            </a:r>
            <a:r>
              <a:rPr lang="en-US" sz="2600" dirty="0" err="1"/>
              <a:t>prematur</a:t>
            </a:r>
            <a:r>
              <a:rPr lang="en-US" sz="2600" dirty="0"/>
              <a:t> (80-90%)</a:t>
            </a:r>
            <a:endParaRPr lang="en-US" sz="2800" dirty="0"/>
          </a:p>
          <a:p>
            <a:r>
              <a:rPr lang="en-US" sz="2800" dirty="0" err="1"/>
              <a:t>Potensi</a:t>
            </a:r>
            <a:r>
              <a:rPr lang="en-US" sz="2800" dirty="0"/>
              <a:t> </a:t>
            </a:r>
            <a:r>
              <a:rPr lang="en-US" sz="2800" dirty="0" err="1"/>
              <a:t>toksik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bilirubin </a:t>
            </a:r>
            <a:r>
              <a:rPr lang="en-US" sz="2800" dirty="0" err="1"/>
              <a:t>mengakibatkan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neonatus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dipantau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mendeteksi</a:t>
            </a:r>
            <a:r>
              <a:rPr lang="en-US" sz="2800" dirty="0"/>
              <a:t> </a:t>
            </a:r>
            <a:r>
              <a:rPr lang="en-US" sz="2800" dirty="0" err="1"/>
              <a:t>kemungkinan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 </a:t>
            </a:r>
            <a:r>
              <a:rPr lang="en-US" sz="2800" dirty="0" err="1"/>
              <a:t>berat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Seringkali</a:t>
            </a:r>
            <a:r>
              <a:rPr lang="en-US" sz="2800" dirty="0"/>
              <a:t>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menakutkan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panduan</a:t>
            </a:r>
            <a:r>
              <a:rPr lang="en-US" sz="2800" dirty="0"/>
              <a:t> yang </a:t>
            </a:r>
            <a:r>
              <a:rPr lang="en-US" sz="2800" dirty="0" err="1"/>
              <a:t>jelas</a:t>
            </a:r>
            <a:r>
              <a:rPr lang="en-US" sz="2800" dirty="0"/>
              <a:t> agar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i="1" dirty="0"/>
              <a:t>overtreatment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i="1" dirty="0" err="1"/>
              <a:t>underdiagnosis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687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dirty="0"/>
              <a:t>HIPOGLIKEMIA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819400" y="2971800"/>
            <a:ext cx="3733800" cy="1524000"/>
          </a:xfrm>
          <a:prstGeom prst="roundRect">
            <a:avLst/>
          </a:prstGeom>
          <a:noFill/>
          <a:ln w="762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00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600200"/>
          </a:xfr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2800" dirty="0" err="1"/>
              <a:t>Pemahaman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patofisiologi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laksana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meminimalisir</a:t>
            </a:r>
            <a:r>
              <a:rPr lang="en-US" sz="2800" dirty="0"/>
              <a:t> </a:t>
            </a:r>
            <a:r>
              <a:rPr lang="en-US" sz="2800" dirty="0" err="1"/>
              <a:t>hal-hal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diharapkan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627437"/>
            <a:ext cx="4419600" cy="2697163"/>
          </a:xfrm>
        </p:spPr>
        <p:txBody>
          <a:bodyPr/>
          <a:lstStyle/>
          <a:p>
            <a:pPr algn="ctr"/>
            <a:r>
              <a:rPr lang="en-US" dirty="0" err="1"/>
              <a:t>Kecemasan</a:t>
            </a:r>
            <a:endParaRPr lang="en-US" dirty="0"/>
          </a:p>
          <a:p>
            <a:pPr algn="ctr"/>
            <a:r>
              <a:rPr lang="en-US" dirty="0" err="1"/>
              <a:t>Penghentian</a:t>
            </a:r>
            <a:r>
              <a:rPr lang="en-US" dirty="0"/>
              <a:t> </a:t>
            </a:r>
            <a:r>
              <a:rPr lang="en-US" dirty="0" err="1"/>
              <a:t>menyusui</a:t>
            </a:r>
            <a:endParaRPr lang="en-US" dirty="0"/>
          </a:p>
          <a:p>
            <a:pPr algn="ctr"/>
            <a:r>
              <a:rPr lang="en-US" dirty="0" err="1"/>
              <a:t>Terapi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endParaRPr lang="en-US" dirty="0"/>
          </a:p>
          <a:p>
            <a:pPr algn="ctr"/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berlebihan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828800" y="3276600"/>
            <a:ext cx="5410200" cy="3276600"/>
          </a:xfrm>
          <a:prstGeom prst="ellipse">
            <a:avLst/>
          </a:prstGeom>
          <a:noFill/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88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Metabolisme</a:t>
            </a:r>
            <a:r>
              <a:rPr lang="en-US" b="1" dirty="0"/>
              <a:t> bilirubin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neonatus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neonatus</a:t>
            </a:r>
            <a:r>
              <a:rPr lang="en-US" dirty="0"/>
              <a:t> </a:t>
            </a:r>
            <a:r>
              <a:rPr lang="en-US" dirty="0" err="1"/>
              <a:t>berumur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70-90 </a:t>
            </a:r>
            <a:r>
              <a:rPr lang="en-US" dirty="0" err="1"/>
              <a:t>hari</a:t>
            </a:r>
            <a:r>
              <a:rPr lang="en-US" dirty="0"/>
              <a:t>, (</a:t>
            </a:r>
            <a:r>
              <a:rPr lang="en-US" dirty="0" err="1"/>
              <a:t>dewasa</a:t>
            </a:r>
            <a:r>
              <a:rPr lang="en-US" dirty="0"/>
              <a:t> 120 </a:t>
            </a:r>
            <a:r>
              <a:rPr lang="en-US" dirty="0" err="1"/>
              <a:t>hari</a:t>
            </a:r>
            <a:r>
              <a:rPr lang="en-US" dirty="0"/>
              <a:t>)</a:t>
            </a:r>
          </a:p>
          <a:p>
            <a:r>
              <a:rPr lang="en-US" dirty="0" err="1"/>
              <a:t>Secara</a:t>
            </a:r>
            <a:r>
              <a:rPr lang="en-US" dirty="0"/>
              <a:t> normal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heme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globin</a:t>
            </a:r>
          </a:p>
          <a:p>
            <a:r>
              <a:rPr lang="en-US" dirty="0" err="1"/>
              <a:t>Heme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dioksidasi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heme</a:t>
            </a:r>
            <a:r>
              <a:rPr lang="en-US" dirty="0"/>
              <a:t> </a:t>
            </a:r>
            <a:r>
              <a:rPr lang="en-US" dirty="0" err="1"/>
              <a:t>oksigenase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biliverdin</a:t>
            </a:r>
            <a:r>
              <a:rPr lang="en-US" dirty="0"/>
              <a:t> (</a:t>
            </a:r>
            <a:r>
              <a:rPr lang="en-US" dirty="0" err="1"/>
              <a:t>pigmen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),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proses </a:t>
            </a:r>
            <a:r>
              <a:rPr lang="en-US" dirty="0" err="1"/>
              <a:t>degradasi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bilirubin </a:t>
            </a:r>
          </a:p>
          <a:p>
            <a:r>
              <a:rPr lang="en-US" dirty="0" err="1"/>
              <a:t>Satu</a:t>
            </a:r>
            <a:r>
              <a:rPr lang="en-US" dirty="0"/>
              <a:t> gram hemoglobin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34 mg bilirubin</a:t>
            </a:r>
          </a:p>
          <a:p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bilirubin </a:t>
            </a:r>
            <a:r>
              <a:rPr lang="en-US" dirty="0" err="1"/>
              <a:t>indirek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diikat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albumin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mengangkutnya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2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/>
              <a:t>Bilirubin </a:t>
            </a:r>
            <a:r>
              <a:rPr lang="en-US" sz="2800" dirty="0" err="1"/>
              <a:t>indirek</a:t>
            </a:r>
            <a:r>
              <a:rPr lang="en-US" sz="2800" dirty="0"/>
              <a:t> </a:t>
            </a:r>
            <a:r>
              <a:rPr lang="en-US" sz="2800" dirty="0" err="1"/>
              <a:t>diambil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dimetabolisme</a:t>
            </a:r>
            <a:r>
              <a:rPr lang="en-US" sz="2800" dirty="0"/>
              <a:t> di </a:t>
            </a:r>
            <a:r>
              <a:rPr lang="en-US" sz="2800" dirty="0" err="1"/>
              <a:t>hati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bilirubin </a:t>
            </a:r>
            <a:r>
              <a:rPr lang="en-US" sz="2800" dirty="0" err="1"/>
              <a:t>direk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 err="1"/>
              <a:t>diekskresikan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bilier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transporter </a:t>
            </a:r>
            <a:r>
              <a:rPr lang="en-US" sz="2800" dirty="0" err="1"/>
              <a:t>spesifik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disimpan</a:t>
            </a:r>
            <a:r>
              <a:rPr lang="en-US" sz="2800" dirty="0"/>
              <a:t> di </a:t>
            </a:r>
            <a:r>
              <a:rPr lang="en-US" sz="2800" dirty="0" err="1"/>
              <a:t>kantong</a:t>
            </a:r>
            <a:r>
              <a:rPr lang="en-US" sz="2800" dirty="0"/>
              <a:t> </a:t>
            </a:r>
            <a:r>
              <a:rPr lang="en-US" sz="2800" dirty="0" err="1"/>
              <a:t>empedu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empedu</a:t>
            </a:r>
            <a:endParaRPr lang="en-US" sz="2800" dirty="0"/>
          </a:p>
          <a:p>
            <a:r>
              <a:rPr lang="en-US" sz="2800" dirty="0"/>
              <a:t>Proses </a:t>
            </a:r>
            <a:r>
              <a:rPr lang="en-US" sz="2800" dirty="0" err="1"/>
              <a:t>minum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merangsang</a:t>
            </a:r>
            <a:r>
              <a:rPr lang="en-US" sz="2800" dirty="0"/>
              <a:t> </a:t>
            </a:r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/>
              <a:t>empedu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duodenum</a:t>
            </a:r>
          </a:p>
          <a:p>
            <a:r>
              <a:rPr lang="en-US" sz="2800" dirty="0"/>
              <a:t>Bilirubin </a:t>
            </a:r>
            <a:r>
              <a:rPr lang="en-US" sz="2800" dirty="0" err="1"/>
              <a:t>direk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diserap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epitel</a:t>
            </a:r>
            <a:r>
              <a:rPr lang="en-US" sz="2800" dirty="0"/>
              <a:t> </a:t>
            </a:r>
            <a:r>
              <a:rPr lang="en-US" sz="2800" dirty="0" err="1"/>
              <a:t>usus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dipecah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sterkobilin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urobilinogen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dikeluarkan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tinja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urin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err="1"/>
              <a:t>Metabolisme</a:t>
            </a:r>
            <a:r>
              <a:rPr lang="en-US" b="1" i="1" dirty="0"/>
              <a:t> bilirubin …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0321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bilirubin </a:t>
            </a:r>
            <a:r>
              <a:rPr lang="en-US" sz="2800" dirty="0" err="1"/>
              <a:t>direk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didekonjugasi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glukoronidase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epitel</a:t>
            </a:r>
            <a:r>
              <a:rPr lang="en-US" sz="2800" dirty="0"/>
              <a:t> </a:t>
            </a:r>
            <a:r>
              <a:rPr lang="en-US" sz="2800" dirty="0" err="1"/>
              <a:t>usus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bilirubin </a:t>
            </a:r>
            <a:r>
              <a:rPr lang="en-US" sz="2800" dirty="0" err="1"/>
              <a:t>indirek</a:t>
            </a:r>
            <a:endParaRPr lang="en-US" sz="2800" dirty="0"/>
          </a:p>
          <a:p>
            <a:r>
              <a:rPr lang="en-US" sz="2800" dirty="0"/>
              <a:t>Bilirubin </a:t>
            </a:r>
            <a:r>
              <a:rPr lang="en-US" sz="2800" dirty="0" err="1"/>
              <a:t>indirek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diabsorpsi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diangkut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hati</a:t>
            </a:r>
            <a:r>
              <a:rPr lang="en-US" sz="2800" dirty="0"/>
              <a:t> </a:t>
            </a:r>
            <a:r>
              <a:rPr lang="en-US" sz="2800" dirty="0" err="1"/>
              <a:t>terikat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albumin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hati</a:t>
            </a:r>
            <a:r>
              <a:rPr lang="en-US" sz="2800" dirty="0"/>
              <a:t>, yang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sirkulasi</a:t>
            </a:r>
            <a:r>
              <a:rPr lang="en-US" sz="2800" dirty="0"/>
              <a:t> </a:t>
            </a:r>
            <a:r>
              <a:rPr lang="en-US" sz="2800" dirty="0" err="1"/>
              <a:t>enterohepatik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err="1"/>
              <a:t>Metabolisme</a:t>
            </a:r>
            <a:r>
              <a:rPr lang="en-US" b="1" i="1" dirty="0"/>
              <a:t> bilirubin …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25792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minggu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kehidupannya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bilirubin (</a:t>
            </a:r>
            <a:r>
              <a:rPr lang="en-US" dirty="0" err="1"/>
              <a:t>hemolisis</a:t>
            </a:r>
            <a:r>
              <a:rPr lang="en-US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kurangnya</a:t>
            </a:r>
            <a:r>
              <a:rPr lang="en-US" dirty="0"/>
              <a:t> albumin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pengangkut</a:t>
            </a:r>
            <a:r>
              <a:rPr lang="en-US" dirty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penurunan</a:t>
            </a:r>
            <a:r>
              <a:rPr lang="en-US" dirty="0"/>
              <a:t> uptake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konjugasi</a:t>
            </a:r>
            <a:r>
              <a:rPr lang="en-US" dirty="0"/>
              <a:t> bilirubin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hati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ekskresi</a:t>
            </a:r>
            <a:r>
              <a:rPr lang="en-US" dirty="0"/>
              <a:t> bilirubin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enterohepatik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err="1"/>
              <a:t>Metabolisme</a:t>
            </a:r>
            <a:r>
              <a:rPr lang="en-US" b="1" i="1" dirty="0"/>
              <a:t> bilirubin …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48009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err="1"/>
              <a:t>Hiperbilirubinemia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Fisiologis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err="1"/>
              <a:t>Nonfisiologis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937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Hiperbilirubinemia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r>
              <a:rPr lang="en-US" sz="2600" dirty="0"/>
              <a:t>Kadar bilirubin </a:t>
            </a:r>
            <a:r>
              <a:rPr lang="en-US" sz="2600" dirty="0" err="1"/>
              <a:t>indirek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neonatus</a:t>
            </a:r>
            <a:r>
              <a:rPr lang="en-US" sz="2600" dirty="0"/>
              <a:t> </a:t>
            </a:r>
            <a:r>
              <a:rPr lang="en-US" sz="2600" dirty="0" err="1"/>
              <a:t>cukup</a:t>
            </a:r>
            <a:r>
              <a:rPr lang="en-US" sz="2600" dirty="0"/>
              <a:t> </a:t>
            </a:r>
            <a:r>
              <a:rPr lang="en-US" sz="2600" dirty="0" err="1"/>
              <a:t>bulan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mencapai</a:t>
            </a:r>
            <a:r>
              <a:rPr lang="en-US" sz="2600" dirty="0"/>
              <a:t> 6-8 mg/</a:t>
            </a:r>
            <a:r>
              <a:rPr lang="en-US" sz="2600" dirty="0" err="1"/>
              <a:t>dL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usia</a:t>
            </a:r>
            <a:r>
              <a:rPr lang="en-US" sz="2600" dirty="0"/>
              <a:t> 3 </a:t>
            </a:r>
            <a:r>
              <a:rPr lang="en-US" sz="2600" dirty="0" err="1"/>
              <a:t>hari</a:t>
            </a:r>
            <a:r>
              <a:rPr lang="en-US" sz="2600" dirty="0"/>
              <a:t>, </a:t>
            </a:r>
            <a:r>
              <a:rPr lang="en-US" sz="2600" dirty="0" err="1"/>
              <a:t>setelah</a:t>
            </a:r>
            <a:r>
              <a:rPr lang="en-US" sz="2600" dirty="0"/>
              <a:t> </a:t>
            </a:r>
            <a:r>
              <a:rPr lang="en-US" sz="2600" dirty="0" err="1"/>
              <a:t>itu</a:t>
            </a:r>
            <a:r>
              <a:rPr lang="en-US" sz="2600" dirty="0"/>
              <a:t> </a:t>
            </a:r>
            <a:r>
              <a:rPr lang="en-US" sz="2600" dirty="0" err="1"/>
              <a:t>berangsur</a:t>
            </a:r>
            <a:r>
              <a:rPr lang="en-US" sz="2600" dirty="0"/>
              <a:t> </a:t>
            </a:r>
            <a:r>
              <a:rPr lang="en-US" sz="2600" dirty="0" err="1"/>
              <a:t>turun</a:t>
            </a:r>
            <a:endParaRPr lang="en-US" sz="2600" dirty="0"/>
          </a:p>
          <a:p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r>
              <a:rPr lang="en-US" sz="2600" dirty="0"/>
              <a:t> </a:t>
            </a:r>
            <a:r>
              <a:rPr lang="en-US" sz="2600" dirty="0" err="1"/>
              <a:t>prematur</a:t>
            </a:r>
            <a:r>
              <a:rPr lang="en-US" sz="2600" dirty="0"/>
              <a:t>, </a:t>
            </a:r>
            <a:r>
              <a:rPr lang="en-US" sz="2600" dirty="0" err="1"/>
              <a:t>awitan</a:t>
            </a:r>
            <a:r>
              <a:rPr lang="en-US" sz="2600" dirty="0"/>
              <a:t> </a:t>
            </a:r>
            <a:r>
              <a:rPr lang="en-US" sz="2600" dirty="0" err="1"/>
              <a:t>ikterus</a:t>
            </a:r>
            <a:r>
              <a:rPr lang="en-US" sz="2600" dirty="0"/>
              <a:t> </a:t>
            </a:r>
            <a:r>
              <a:rPr lang="en-US" sz="2600" dirty="0" err="1"/>
              <a:t>terjadi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dini</a:t>
            </a:r>
            <a:r>
              <a:rPr lang="en-US" sz="2600" dirty="0"/>
              <a:t>, </a:t>
            </a:r>
            <a:r>
              <a:rPr lang="en-US" sz="2600" dirty="0" err="1"/>
              <a:t>kadar</a:t>
            </a:r>
            <a:r>
              <a:rPr lang="en-US" sz="2600" dirty="0"/>
              <a:t> bilirubin </a:t>
            </a:r>
            <a:r>
              <a:rPr lang="en-US" sz="2600" dirty="0" err="1"/>
              <a:t>naik</a:t>
            </a:r>
            <a:r>
              <a:rPr lang="en-US" sz="2600" dirty="0"/>
              <a:t> </a:t>
            </a:r>
            <a:r>
              <a:rPr lang="en-US" sz="2600" dirty="0" err="1"/>
              <a:t>perlahan</a:t>
            </a:r>
            <a:r>
              <a:rPr lang="en-US" sz="2600" dirty="0"/>
              <a:t> </a:t>
            </a:r>
            <a:r>
              <a:rPr lang="en-US" sz="2600" dirty="0" err="1"/>
              <a:t>tetapi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kadar</a:t>
            </a:r>
            <a:r>
              <a:rPr lang="en-US" sz="2600" dirty="0"/>
              <a:t> </a:t>
            </a:r>
            <a:r>
              <a:rPr lang="en-US" sz="2600" dirty="0" err="1"/>
              <a:t>puncak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tinggi</a:t>
            </a:r>
            <a:r>
              <a:rPr lang="en-US" sz="2600" dirty="0"/>
              <a:t>,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memerlukan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lama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menghilang</a:t>
            </a:r>
            <a:r>
              <a:rPr lang="en-US" sz="2600" dirty="0"/>
              <a:t>, </a:t>
            </a:r>
            <a:r>
              <a:rPr lang="en-US" sz="2600" dirty="0" err="1"/>
              <a:t>mencapai</a:t>
            </a:r>
            <a:r>
              <a:rPr lang="en-US" sz="2600" dirty="0"/>
              <a:t> 2 </a:t>
            </a:r>
            <a:r>
              <a:rPr lang="en-US" sz="2600" dirty="0" err="1"/>
              <a:t>minggu</a:t>
            </a:r>
            <a:endParaRPr lang="en-US" sz="2600" dirty="0"/>
          </a:p>
          <a:p>
            <a:r>
              <a:rPr lang="en-US" sz="2600" dirty="0"/>
              <a:t>Kadar bilirubin total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neonatus</a:t>
            </a:r>
            <a:r>
              <a:rPr lang="en-US" sz="2600" dirty="0"/>
              <a:t> </a:t>
            </a:r>
            <a:r>
              <a:rPr lang="en-US" sz="2600" dirty="0" err="1"/>
              <a:t>prematur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mencapai</a:t>
            </a:r>
            <a:r>
              <a:rPr lang="en-US" sz="2600" dirty="0"/>
              <a:t> 10-12 mg/</a:t>
            </a:r>
            <a:r>
              <a:rPr lang="en-US" sz="2600" dirty="0" err="1"/>
              <a:t>dL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hari</a:t>
            </a:r>
            <a:r>
              <a:rPr lang="en-US" sz="2600" dirty="0"/>
              <a:t> ke-5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masih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naik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&gt;15 mg/</a:t>
            </a:r>
            <a:r>
              <a:rPr lang="en-US" sz="2600" dirty="0" err="1"/>
              <a:t>dL</a:t>
            </a:r>
            <a:r>
              <a:rPr lang="en-US" sz="2600" dirty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adanya</a:t>
            </a:r>
            <a:r>
              <a:rPr lang="en-US" sz="2600" dirty="0"/>
              <a:t> </a:t>
            </a:r>
            <a:r>
              <a:rPr lang="en-US" sz="2600" dirty="0" err="1"/>
              <a:t>kelainan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endParaRPr lang="en-US" sz="2600" dirty="0"/>
          </a:p>
          <a:p>
            <a:r>
              <a:rPr lang="en-US" sz="2600" dirty="0"/>
              <a:t>Kadar bilirubin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mencapai</a:t>
            </a:r>
            <a:r>
              <a:rPr lang="en-US" sz="2600" dirty="0"/>
              <a:t> &lt;2 mg/</a:t>
            </a:r>
            <a:r>
              <a:rPr lang="en-US" sz="2600" dirty="0" err="1"/>
              <a:t>dL</a:t>
            </a:r>
            <a:r>
              <a:rPr lang="en-US" sz="2600" dirty="0"/>
              <a:t> </a:t>
            </a:r>
            <a:r>
              <a:rPr lang="en-US" sz="2600" dirty="0" err="1"/>
              <a:t>setelah</a:t>
            </a:r>
            <a:r>
              <a:rPr lang="en-US" sz="2600" dirty="0"/>
              <a:t> </a:t>
            </a:r>
            <a:r>
              <a:rPr lang="en-US" sz="2600" dirty="0" err="1"/>
              <a:t>usia</a:t>
            </a:r>
            <a:r>
              <a:rPr lang="en-US" sz="2600" dirty="0"/>
              <a:t> 1 </a:t>
            </a:r>
            <a:r>
              <a:rPr lang="en-US" sz="2600" dirty="0" err="1"/>
              <a:t>bl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88178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Hiperbilirubinemia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err="1"/>
              <a:t>Beberapa</a:t>
            </a:r>
            <a:r>
              <a:rPr lang="en-US" sz="2600" dirty="0"/>
              <a:t> </a:t>
            </a:r>
            <a:r>
              <a:rPr lang="en-US" sz="2600" dirty="0" err="1"/>
              <a:t>mekanisme</a:t>
            </a:r>
            <a:r>
              <a:rPr lang="en-US" sz="2600" dirty="0"/>
              <a:t> </a:t>
            </a:r>
            <a:r>
              <a:rPr lang="en-US" sz="2600" dirty="0" err="1"/>
              <a:t>penyebab</a:t>
            </a:r>
            <a:r>
              <a:rPr lang="en-US" sz="2600" dirty="0"/>
              <a:t>:</a:t>
            </a:r>
          </a:p>
          <a:p>
            <a:pPr marL="738188" lvl="1" indent="-338138">
              <a:buNone/>
            </a:pPr>
            <a:r>
              <a:rPr lang="en-US" sz="2600" dirty="0"/>
              <a:t>a. </a:t>
            </a:r>
            <a:r>
              <a:rPr lang="en-US" sz="2600" dirty="0" err="1"/>
              <a:t>Peningkatan</a:t>
            </a:r>
            <a:r>
              <a:rPr lang="en-US" sz="2600" dirty="0"/>
              <a:t> </a:t>
            </a:r>
            <a:r>
              <a:rPr lang="en-US" sz="2600" dirty="0" err="1"/>
              <a:t>produksi</a:t>
            </a:r>
            <a:r>
              <a:rPr lang="en-US" sz="2600" dirty="0"/>
              <a:t> bilirubin, </a:t>
            </a:r>
            <a:r>
              <a:rPr lang="en-US" sz="2600" dirty="0" err="1"/>
              <a:t>disebabkan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:</a:t>
            </a:r>
          </a:p>
          <a:p>
            <a:pPr marL="1257300" lvl="2" indent="-166688"/>
            <a:r>
              <a:rPr lang="en-US" sz="2600" dirty="0"/>
              <a:t>Masa </a:t>
            </a:r>
            <a:r>
              <a:rPr lang="en-US" sz="2600" dirty="0" err="1"/>
              <a:t>hidup</a:t>
            </a:r>
            <a:r>
              <a:rPr lang="en-US" sz="2600" dirty="0"/>
              <a:t> </a:t>
            </a:r>
            <a:r>
              <a:rPr lang="en-US" sz="2600" dirty="0" err="1"/>
              <a:t>eritrosit</a:t>
            </a:r>
            <a:r>
              <a:rPr lang="en-US" sz="2600" dirty="0"/>
              <a:t> yang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singkat</a:t>
            </a:r>
            <a:r>
              <a:rPr lang="en-US" sz="2600" dirty="0"/>
              <a:t> </a:t>
            </a:r>
          </a:p>
          <a:p>
            <a:pPr marL="1257300" lvl="2" indent="-166688"/>
            <a:r>
              <a:rPr lang="en-US" sz="2600" dirty="0" err="1"/>
              <a:t>Peningkatan</a:t>
            </a:r>
            <a:r>
              <a:rPr lang="en-US" sz="2600" dirty="0"/>
              <a:t> </a:t>
            </a:r>
            <a:r>
              <a:rPr lang="en-US" sz="2600" dirty="0" err="1"/>
              <a:t>eritropoiesis</a:t>
            </a:r>
            <a:r>
              <a:rPr lang="en-US" sz="2600" dirty="0"/>
              <a:t> </a:t>
            </a:r>
            <a:r>
              <a:rPr lang="en-US" sz="2600" dirty="0" err="1"/>
              <a:t>inefektif</a:t>
            </a:r>
            <a:r>
              <a:rPr lang="en-US" sz="2600" dirty="0"/>
              <a:t> </a:t>
            </a:r>
          </a:p>
          <a:p>
            <a:pPr marL="400050" lvl="1" indent="0">
              <a:buNone/>
            </a:pPr>
            <a:r>
              <a:rPr lang="en-US" sz="2600" dirty="0"/>
              <a:t>b. </a:t>
            </a:r>
            <a:r>
              <a:rPr lang="en-US" sz="2600" dirty="0" err="1"/>
              <a:t>Peningkatan</a:t>
            </a:r>
            <a:r>
              <a:rPr lang="en-US" sz="2600" dirty="0"/>
              <a:t> </a:t>
            </a:r>
            <a:r>
              <a:rPr lang="en-US" sz="2600" dirty="0" err="1"/>
              <a:t>sirkulasi</a:t>
            </a:r>
            <a:r>
              <a:rPr lang="en-US" sz="2600" dirty="0"/>
              <a:t> </a:t>
            </a:r>
            <a:r>
              <a:rPr lang="en-US" sz="2600" dirty="0" err="1"/>
              <a:t>enterohepatik</a:t>
            </a:r>
            <a:endParaRPr lang="en-US" sz="2600" dirty="0"/>
          </a:p>
          <a:p>
            <a:pPr marL="400050" lvl="1" indent="0">
              <a:buNone/>
            </a:pPr>
            <a:r>
              <a:rPr lang="en-US" sz="2600" dirty="0"/>
              <a:t>c. </a:t>
            </a:r>
            <a:r>
              <a:rPr lang="en-US" sz="2600" dirty="0" err="1"/>
              <a:t>Defek</a:t>
            </a:r>
            <a:r>
              <a:rPr lang="en-US" sz="2600" dirty="0"/>
              <a:t> </a:t>
            </a:r>
            <a:r>
              <a:rPr lang="en-US" sz="2600" i="1" dirty="0"/>
              <a:t>uptake </a:t>
            </a:r>
            <a:r>
              <a:rPr lang="en-US" sz="2600" dirty="0"/>
              <a:t>bilirubin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hati</a:t>
            </a:r>
            <a:endParaRPr lang="en-US" sz="2600" dirty="0"/>
          </a:p>
          <a:p>
            <a:pPr marL="400050" lvl="1" indent="0">
              <a:buNone/>
              <a:tabLst>
                <a:tab pos="796925" algn="l"/>
              </a:tabLst>
            </a:pPr>
            <a:r>
              <a:rPr lang="en-US" sz="2600" dirty="0"/>
              <a:t>d. </a:t>
            </a:r>
            <a:r>
              <a:rPr lang="en-US" sz="2600" dirty="0" err="1"/>
              <a:t>Defek</a:t>
            </a:r>
            <a:r>
              <a:rPr lang="en-US" sz="2600" dirty="0"/>
              <a:t> </a:t>
            </a:r>
            <a:r>
              <a:rPr lang="en-US" sz="2600" dirty="0" err="1"/>
              <a:t>konjugasi</a:t>
            </a:r>
            <a:r>
              <a:rPr lang="en-US" sz="2600" dirty="0"/>
              <a:t>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aktivitas</a:t>
            </a:r>
            <a:r>
              <a:rPr lang="en-US" sz="2600" dirty="0"/>
              <a:t> </a:t>
            </a:r>
            <a:r>
              <a:rPr lang="en-US" sz="2600" dirty="0" err="1"/>
              <a:t>uridin</a:t>
            </a:r>
            <a:r>
              <a:rPr lang="en-US" sz="2600" dirty="0"/>
              <a:t> </a:t>
            </a:r>
            <a:r>
              <a:rPr lang="en-US" sz="2600" dirty="0" err="1"/>
              <a:t>difosfat</a:t>
            </a:r>
            <a:r>
              <a:rPr lang="en-US" sz="2600" dirty="0"/>
              <a:t> 	</a:t>
            </a:r>
            <a:r>
              <a:rPr lang="en-US" sz="2600" dirty="0" err="1"/>
              <a:t>glukuronil</a:t>
            </a:r>
            <a:r>
              <a:rPr lang="en-US" sz="2600" dirty="0"/>
              <a:t> transferase (UDPG-T) yang </a:t>
            </a:r>
            <a:r>
              <a:rPr lang="en-US" sz="2600" dirty="0" err="1"/>
              <a:t>rendah</a:t>
            </a:r>
            <a:endParaRPr lang="en-US" sz="2600" dirty="0"/>
          </a:p>
          <a:p>
            <a:pPr marL="400050" lvl="1" indent="0">
              <a:buNone/>
            </a:pPr>
            <a:r>
              <a:rPr lang="en-US" sz="2600" dirty="0"/>
              <a:t>e. </a:t>
            </a:r>
            <a:r>
              <a:rPr lang="en-US" sz="2600" dirty="0" err="1"/>
              <a:t>Penurunan</a:t>
            </a:r>
            <a:r>
              <a:rPr lang="en-US" sz="2600" dirty="0"/>
              <a:t> </a:t>
            </a:r>
            <a:r>
              <a:rPr lang="en-US" sz="2600" dirty="0" err="1"/>
              <a:t>ekskresi</a:t>
            </a:r>
            <a:r>
              <a:rPr lang="en-US" sz="2600" dirty="0"/>
              <a:t> </a:t>
            </a:r>
            <a:r>
              <a:rPr lang="en-US" sz="2600" dirty="0" err="1"/>
              <a:t>hepatik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62982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 err="1"/>
              <a:t>Awitan</a:t>
            </a:r>
            <a:r>
              <a:rPr lang="en-US" dirty="0"/>
              <a:t> </a:t>
            </a:r>
            <a:r>
              <a:rPr lang="en-US" dirty="0" err="1"/>
              <a:t>ikterus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24 jam</a:t>
            </a:r>
          </a:p>
          <a:p>
            <a:r>
              <a:rPr lang="en-US" dirty="0" err="1"/>
              <a:t>Peningkatan</a:t>
            </a:r>
            <a:r>
              <a:rPr lang="en-US" dirty="0"/>
              <a:t> bilirubin serum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fototerapi</a:t>
            </a:r>
            <a:r>
              <a:rPr lang="en-US" dirty="0"/>
              <a:t> </a:t>
            </a:r>
          </a:p>
          <a:p>
            <a:r>
              <a:rPr lang="en-US" dirty="0" err="1"/>
              <a:t>Peningkatan</a:t>
            </a:r>
            <a:r>
              <a:rPr lang="en-US" dirty="0"/>
              <a:t> bilirubin serum &gt;5 mg/</a:t>
            </a:r>
            <a:r>
              <a:rPr lang="en-US" dirty="0" err="1"/>
              <a:t>dL</a:t>
            </a:r>
            <a:r>
              <a:rPr lang="en-US" dirty="0"/>
              <a:t>/24 jam</a:t>
            </a:r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bilirubin </a:t>
            </a:r>
            <a:r>
              <a:rPr lang="en-US" dirty="0" err="1"/>
              <a:t>direk</a:t>
            </a:r>
            <a:r>
              <a:rPr lang="en-US" dirty="0"/>
              <a:t> &gt; 2 mg/</a:t>
            </a:r>
            <a:r>
              <a:rPr lang="en-US" dirty="0" err="1"/>
              <a:t>dL</a:t>
            </a:r>
            <a:r>
              <a:rPr lang="en-US" dirty="0"/>
              <a:t> </a:t>
            </a:r>
            <a:r>
              <a:rPr lang="en-US" dirty="0" err="1"/>
              <a:t>atau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&gt; 20 % </a:t>
            </a:r>
            <a:r>
              <a:rPr lang="en-US" dirty="0" err="1"/>
              <a:t>dari</a:t>
            </a:r>
            <a:r>
              <a:rPr lang="en-US" dirty="0"/>
              <a:t> bilirubin serum total (BST)</a:t>
            </a:r>
          </a:p>
          <a:p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(</a:t>
            </a:r>
            <a:r>
              <a:rPr lang="en-US" dirty="0" err="1"/>
              <a:t>muntah</a:t>
            </a:r>
            <a:r>
              <a:rPr lang="en-US" dirty="0"/>
              <a:t>, </a:t>
            </a:r>
            <a:r>
              <a:rPr lang="en-US" dirty="0" err="1"/>
              <a:t>letargi</a:t>
            </a:r>
            <a:r>
              <a:rPr lang="en-US" dirty="0"/>
              <a:t>,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, </a:t>
            </a:r>
            <a:r>
              <a:rPr lang="en-US" dirty="0" err="1"/>
              <a:t>penurunan</a:t>
            </a:r>
            <a:r>
              <a:rPr lang="en-US" dirty="0"/>
              <a:t> BB, </a:t>
            </a:r>
            <a:r>
              <a:rPr lang="en-US" dirty="0" err="1"/>
              <a:t>apnu</a:t>
            </a:r>
            <a:r>
              <a:rPr lang="en-US" dirty="0"/>
              <a:t>, </a:t>
            </a:r>
            <a:r>
              <a:rPr lang="en-US" dirty="0" err="1"/>
              <a:t>takipnu</a:t>
            </a:r>
            <a:r>
              <a:rPr lang="en-US" dirty="0"/>
              <a:t>, </a:t>
            </a:r>
            <a:r>
              <a:rPr lang="en-US" dirty="0" err="1"/>
              <a:t>instablilitas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)</a:t>
            </a:r>
          </a:p>
          <a:p>
            <a:r>
              <a:rPr lang="en-US" dirty="0" err="1"/>
              <a:t>Ikterus</a:t>
            </a:r>
            <a:r>
              <a:rPr lang="en-US" dirty="0"/>
              <a:t> yang </a:t>
            </a:r>
            <a:r>
              <a:rPr lang="en-US" dirty="0" err="1"/>
              <a:t>menetap</a:t>
            </a:r>
            <a:r>
              <a:rPr lang="en-US" dirty="0"/>
              <a:t> &gt;2 </a:t>
            </a:r>
            <a:r>
              <a:rPr lang="en-US" dirty="0" err="1"/>
              <a:t>minggu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Hiperbilirubinemia</a:t>
            </a:r>
            <a:r>
              <a:rPr lang="en-US" sz="4000" dirty="0"/>
              <a:t> </a:t>
            </a:r>
            <a:r>
              <a:rPr lang="en-US" sz="4000" dirty="0" err="1"/>
              <a:t>nonfisiologis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9848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 </a:t>
            </a:r>
            <a:r>
              <a:rPr lang="en-US" sz="2800" dirty="0" err="1"/>
              <a:t>berat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usia</a:t>
            </a:r>
            <a:r>
              <a:rPr lang="en-US" sz="2800" dirty="0"/>
              <a:t> </a:t>
            </a:r>
            <a:r>
              <a:rPr lang="en-US" sz="2800" dirty="0" err="1"/>
              <a:t>gestasi</a:t>
            </a:r>
            <a:r>
              <a:rPr lang="en-US" sz="2800" dirty="0"/>
              <a:t> ≥35 </a:t>
            </a:r>
            <a:r>
              <a:rPr lang="en-US" sz="2800" dirty="0" err="1"/>
              <a:t>minggu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55556" cy="453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34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Hipoglikemia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Definisi</a:t>
            </a:r>
            <a:r>
              <a:rPr lang="en-US" sz="2800" dirty="0"/>
              <a:t> :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gula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&lt;40 mg% </a:t>
            </a:r>
          </a:p>
          <a:p>
            <a:r>
              <a:rPr lang="en-US" sz="2800" dirty="0" err="1"/>
              <a:t>Insidens</a:t>
            </a:r>
            <a:r>
              <a:rPr lang="en-US" sz="2800" dirty="0"/>
              <a:t> : </a:t>
            </a:r>
            <a:r>
              <a:rPr lang="en-US" sz="2800" dirty="0" err="1"/>
              <a:t>simptomatik</a:t>
            </a:r>
            <a:r>
              <a:rPr lang="en-US" sz="2800" dirty="0"/>
              <a:t>  di Amerika </a:t>
            </a:r>
            <a:r>
              <a:rPr lang="en-US" sz="2800" dirty="0" err="1"/>
              <a:t>bervariasi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                      1,3 - 3 per 1000 </a:t>
            </a:r>
            <a:r>
              <a:rPr lang="en-US" sz="2800" dirty="0" err="1"/>
              <a:t>kelahiran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endParaRPr lang="en-US" sz="2800" dirty="0"/>
          </a:p>
          <a:p>
            <a:r>
              <a:rPr lang="en-US" sz="2800" dirty="0" err="1"/>
              <a:t>Insidens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Glukosa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bahan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metabolisme</a:t>
            </a:r>
            <a:r>
              <a:rPr lang="en-US" sz="2800" dirty="0"/>
              <a:t> neuron</a:t>
            </a:r>
          </a:p>
          <a:p>
            <a:r>
              <a:rPr lang="en-US" sz="2800" dirty="0"/>
              <a:t>Kadar </a:t>
            </a:r>
            <a:r>
              <a:rPr lang="en-US" sz="2800" dirty="0" err="1"/>
              <a:t>glukosa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berkisar</a:t>
            </a:r>
            <a:r>
              <a:rPr lang="en-US" sz="2800" dirty="0"/>
              <a:t> 70 - 100 mg/</a:t>
            </a:r>
            <a:r>
              <a:rPr lang="en-US" sz="2800" dirty="0" err="1"/>
              <a:t>dL</a:t>
            </a:r>
            <a:r>
              <a:rPr lang="en-US" sz="2800" dirty="0"/>
              <a:t> (normal)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komplikasi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3774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b="1" dirty="0"/>
              <a:t>Anamnesis</a:t>
            </a:r>
          </a:p>
          <a:p>
            <a:pPr lvl="0"/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ikterus</a:t>
            </a:r>
            <a:r>
              <a:rPr lang="en-US" sz="2800" dirty="0"/>
              <a:t>, anemia, </a:t>
            </a:r>
            <a:r>
              <a:rPr lang="en-US" sz="2800" dirty="0" err="1"/>
              <a:t>splenektomi</a:t>
            </a:r>
            <a:r>
              <a:rPr lang="en-US" sz="2800" dirty="0"/>
              <a:t>, </a:t>
            </a:r>
            <a:r>
              <a:rPr lang="en-US" sz="2800" dirty="0" err="1"/>
              <a:t>sferositosis</a:t>
            </a:r>
            <a:r>
              <a:rPr lang="en-US" sz="2800" dirty="0"/>
              <a:t>, </a:t>
            </a:r>
            <a:r>
              <a:rPr lang="en-US" sz="2800" dirty="0" err="1"/>
              <a:t>defisiensi</a:t>
            </a:r>
            <a:r>
              <a:rPr lang="en-US" sz="2800" dirty="0"/>
              <a:t> </a:t>
            </a:r>
            <a:r>
              <a:rPr lang="en-US" sz="2800" dirty="0" err="1"/>
              <a:t>glukosa</a:t>
            </a:r>
            <a:r>
              <a:rPr lang="en-US" sz="2800" dirty="0"/>
              <a:t> 6-fosfat </a:t>
            </a:r>
            <a:r>
              <a:rPr lang="en-US" sz="2800" dirty="0" err="1"/>
              <a:t>dehidrogenase</a:t>
            </a:r>
            <a:r>
              <a:rPr lang="en-US" sz="2800" dirty="0"/>
              <a:t> (G6PD)</a:t>
            </a:r>
          </a:p>
          <a:p>
            <a:pPr lvl="0"/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hati</a:t>
            </a:r>
            <a:endParaRPr lang="en-US" sz="2800" dirty="0"/>
          </a:p>
          <a:p>
            <a:pPr marL="0" lv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       </a:t>
            </a:r>
            <a:r>
              <a:rPr lang="en-US" sz="2800" dirty="0" err="1"/>
              <a:t>Galaktosemia</a:t>
            </a:r>
            <a:r>
              <a:rPr lang="en-US" sz="2800" dirty="0"/>
              <a:t>, </a:t>
            </a:r>
            <a:r>
              <a:rPr lang="en-US" sz="2800" dirty="0" err="1"/>
              <a:t>deifisiensi</a:t>
            </a:r>
            <a:r>
              <a:rPr lang="en-US" sz="2800" dirty="0"/>
              <a:t> alfa-1-antiripsin,      	</a:t>
            </a:r>
            <a:r>
              <a:rPr lang="en-US" sz="2800" dirty="0" err="1"/>
              <a:t>tirosinosis</a:t>
            </a:r>
            <a:r>
              <a:rPr lang="en-US" sz="2800" dirty="0"/>
              <a:t>, </a:t>
            </a:r>
            <a:r>
              <a:rPr lang="en-US" sz="2800" dirty="0" err="1"/>
              <a:t>hipermetioninemia</a:t>
            </a:r>
            <a:r>
              <a:rPr lang="en-US" sz="2800" dirty="0"/>
              <a:t>,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ilbert</a:t>
            </a:r>
            <a:r>
              <a:rPr lang="en-US" sz="2800" dirty="0"/>
              <a:t>, 	</a:t>
            </a:r>
            <a:r>
              <a:rPr lang="en-US" sz="2800" dirty="0" err="1"/>
              <a:t>sindrom</a:t>
            </a:r>
            <a:r>
              <a:rPr lang="en-US" sz="2800" dirty="0"/>
              <a:t> </a:t>
            </a:r>
            <a:r>
              <a:rPr lang="en-US" sz="2800" dirty="0" err="1"/>
              <a:t>Crigler-Najjar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1 </a:t>
            </a:r>
            <a:r>
              <a:rPr lang="en-US" sz="2800" dirty="0" err="1"/>
              <a:t>dan</a:t>
            </a:r>
            <a:r>
              <a:rPr lang="en-US" sz="2800" dirty="0"/>
              <a:t> II, </a:t>
            </a:r>
            <a:r>
              <a:rPr lang="en-US" sz="2800" dirty="0" err="1"/>
              <a:t>atau</a:t>
            </a:r>
            <a:r>
              <a:rPr lang="en-US" sz="2800" dirty="0"/>
              <a:t> fibrosis 	</a:t>
            </a:r>
            <a:r>
              <a:rPr lang="en-US" sz="2800" dirty="0" err="1"/>
              <a:t>kistik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1336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i="1" dirty="0"/>
              <a:t>Anamnesis…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saudara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ikterus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anemia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 err="1"/>
              <a:t>inkompatibilitas</a:t>
            </a:r>
            <a:r>
              <a:rPr lang="en-US" sz="2800" dirty="0"/>
              <a:t> </a:t>
            </a:r>
            <a:r>
              <a:rPr lang="en-US" sz="2800" dirty="0" err="1"/>
              <a:t>golongan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i="1" dirty="0"/>
              <a:t>breast-milk jaundice</a:t>
            </a:r>
            <a:endParaRPr lang="en-US" sz="2800" dirty="0"/>
          </a:p>
          <a:p>
            <a:pPr lvl="0"/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en-US" sz="2800" dirty="0" err="1"/>
              <a:t>infeksi</a:t>
            </a:r>
            <a:r>
              <a:rPr lang="en-US" sz="2800" dirty="0"/>
              <a:t> virus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toksoplasma</a:t>
            </a:r>
            <a:endParaRPr lang="en-US" sz="2800" dirty="0"/>
          </a:p>
          <a:p>
            <a:pPr lvl="0"/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obat-obatan</a:t>
            </a:r>
            <a:r>
              <a:rPr lang="en-US" sz="2800" dirty="0"/>
              <a:t> yang </a:t>
            </a:r>
            <a:r>
              <a:rPr lang="en-US" sz="2800" dirty="0" err="1"/>
              <a:t>dikonsumsi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	</a:t>
            </a:r>
            <a:r>
              <a:rPr lang="en-US" sz="2800" dirty="0" err="1"/>
              <a:t>sulfonamida</a:t>
            </a:r>
            <a:r>
              <a:rPr lang="en-US" sz="2800" dirty="0"/>
              <a:t> : </a:t>
            </a:r>
            <a:r>
              <a:rPr lang="en-US" sz="2800" dirty="0" err="1"/>
              <a:t>menggeser</a:t>
            </a:r>
            <a:r>
              <a:rPr lang="en-US" sz="2800" dirty="0"/>
              <a:t> </a:t>
            </a:r>
            <a:r>
              <a:rPr lang="en-US" sz="2800" dirty="0" err="1"/>
              <a:t>ikatan</a:t>
            </a:r>
            <a:r>
              <a:rPr lang="en-US" sz="2800" dirty="0"/>
              <a:t> bilirubin 	  	    </a:t>
            </a:r>
            <a:r>
              <a:rPr lang="en-US" sz="2800" dirty="0" err="1"/>
              <a:t>dengan</a:t>
            </a:r>
            <a:r>
              <a:rPr lang="en-US" sz="2800" dirty="0"/>
              <a:t> albumin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407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Hemolisis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defisiensi</a:t>
            </a:r>
            <a:r>
              <a:rPr lang="en-US" sz="2800" dirty="0"/>
              <a:t> G6PD (</a:t>
            </a:r>
            <a:r>
              <a:rPr lang="en-US" sz="2800" dirty="0" err="1"/>
              <a:t>sulfonamida</a:t>
            </a:r>
            <a:r>
              <a:rPr lang="en-US" sz="2800" dirty="0"/>
              <a:t>, nitrofurantoin, </a:t>
            </a:r>
            <a:r>
              <a:rPr lang="en-US" sz="2800" dirty="0" err="1"/>
              <a:t>antimalaria</a:t>
            </a:r>
            <a:r>
              <a:rPr lang="en-US" sz="2800" dirty="0"/>
              <a:t>)</a:t>
            </a:r>
          </a:p>
          <a:p>
            <a:pPr lvl="0"/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persalinan</a:t>
            </a:r>
            <a:r>
              <a:rPr lang="en-US" sz="2800" dirty="0"/>
              <a:t> </a:t>
            </a:r>
            <a:r>
              <a:rPr lang="en-US" sz="2800" dirty="0" err="1"/>
              <a:t>traumatik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 err="1">
                <a:sym typeface="Wingdings" panose="05000000000000000000" pitchFamily="2" charset="2"/>
              </a:rPr>
              <a:t>b</a:t>
            </a:r>
            <a:r>
              <a:rPr lang="en-US" sz="2800" dirty="0" err="1"/>
              <a:t>erpotensi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perdarahan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hemolisis</a:t>
            </a:r>
            <a:r>
              <a:rPr lang="en-US" sz="2800" dirty="0"/>
              <a:t> </a:t>
            </a:r>
          </a:p>
          <a:p>
            <a:pPr lvl="0"/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asfiksia</a:t>
            </a:r>
            <a:r>
              <a:rPr lang="en-US" sz="2800" dirty="0"/>
              <a:t> </a:t>
            </a:r>
          </a:p>
          <a:p>
            <a:pPr lvl="1"/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memetabolisme</a:t>
            </a:r>
            <a:r>
              <a:rPr lang="en-US" dirty="0"/>
              <a:t> bilirubin </a:t>
            </a:r>
          </a:p>
          <a:p>
            <a:pPr lvl="1"/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intrakranial</a:t>
            </a:r>
            <a:r>
              <a:rPr lang="en-US" dirty="0"/>
              <a:t>. </a:t>
            </a:r>
          </a:p>
          <a:p>
            <a:pPr lvl="0"/>
            <a:r>
              <a:rPr lang="en-US" sz="2800" dirty="0" err="1"/>
              <a:t>Keterlambatan</a:t>
            </a:r>
            <a:r>
              <a:rPr lang="en-US" sz="2800" dirty="0"/>
              <a:t> </a:t>
            </a:r>
            <a:r>
              <a:rPr lang="en-US" sz="2800" dirty="0" err="1"/>
              <a:t>klem</a:t>
            </a:r>
            <a:r>
              <a:rPr lang="en-US" sz="2800" dirty="0"/>
              <a:t> </a:t>
            </a:r>
            <a:r>
              <a:rPr lang="en-US" sz="2800" dirty="0" err="1"/>
              <a:t>tali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endParaRPr lang="en-US" sz="2800" dirty="0"/>
          </a:p>
          <a:p>
            <a:pPr lvl="0"/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nutrisi</a:t>
            </a:r>
            <a:r>
              <a:rPr lang="en-US" sz="2800" dirty="0"/>
              <a:t> parenteral total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i="1" dirty="0"/>
              <a:t>Anamnesis…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934447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lvl="0"/>
            <a:r>
              <a:rPr lang="en-US" sz="2600" dirty="0" err="1"/>
              <a:t>Pemberian</a:t>
            </a:r>
            <a:r>
              <a:rPr lang="en-US" sz="2600" dirty="0"/>
              <a:t> air </a:t>
            </a:r>
            <a:r>
              <a:rPr lang="en-US" sz="2600" dirty="0" err="1"/>
              <a:t>susu</a:t>
            </a:r>
            <a:r>
              <a:rPr lang="en-US" sz="2600" dirty="0"/>
              <a:t> </a:t>
            </a:r>
            <a:r>
              <a:rPr lang="en-US" sz="2600" dirty="0" err="1"/>
              <a:t>ibu</a:t>
            </a:r>
            <a:r>
              <a:rPr lang="en-US" sz="2600" dirty="0"/>
              <a:t> (ASI). </a:t>
            </a:r>
          </a:p>
          <a:p>
            <a:pPr marL="0" indent="0">
              <a:buNone/>
            </a:pPr>
            <a:r>
              <a:rPr lang="en-US" sz="2600" i="1" dirty="0"/>
              <a:t>    a. Breastfeeding jaundice (BFJ) </a:t>
            </a:r>
          </a:p>
          <a:p>
            <a:pPr lvl="2"/>
            <a:r>
              <a:rPr lang="en-US" sz="2600" dirty="0" err="1"/>
              <a:t>Kekurangan</a:t>
            </a:r>
            <a:r>
              <a:rPr lang="en-US" sz="2600" dirty="0"/>
              <a:t> </a:t>
            </a:r>
            <a:r>
              <a:rPr lang="en-US" sz="2600" dirty="0" err="1"/>
              <a:t>asupan</a:t>
            </a:r>
            <a:r>
              <a:rPr lang="en-US" sz="2600" dirty="0"/>
              <a:t> ASI. </a:t>
            </a:r>
          </a:p>
          <a:p>
            <a:pPr lvl="2"/>
            <a:r>
              <a:rPr lang="en-US" sz="2600" dirty="0" err="1"/>
              <a:t>Timbul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hari</a:t>
            </a:r>
            <a:r>
              <a:rPr lang="en-US" sz="2600" dirty="0"/>
              <a:t> ke-2 </a:t>
            </a:r>
            <a:r>
              <a:rPr lang="en-US" sz="2600" dirty="0" err="1"/>
              <a:t>atau</a:t>
            </a:r>
            <a:r>
              <a:rPr lang="en-US" sz="2600" dirty="0"/>
              <a:t> ke-3 </a:t>
            </a:r>
          </a:p>
          <a:p>
            <a:pPr marL="0" indent="0">
              <a:buNone/>
            </a:pPr>
            <a:r>
              <a:rPr lang="en-US" sz="2600" i="1" dirty="0"/>
              <a:t>    b. Breast-milk jaundice (BMJ) </a:t>
            </a:r>
          </a:p>
          <a:p>
            <a:pPr lvl="2"/>
            <a:r>
              <a:rPr lang="en-US" sz="2600" dirty="0" err="1"/>
              <a:t>Ikterus</a:t>
            </a:r>
            <a:r>
              <a:rPr lang="en-US" sz="2600" dirty="0"/>
              <a:t> yang </a:t>
            </a:r>
            <a:r>
              <a:rPr lang="en-US" sz="2600" dirty="0" err="1"/>
              <a:t>disebabkan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air </a:t>
            </a:r>
            <a:r>
              <a:rPr lang="en-US" sz="2600" dirty="0" err="1"/>
              <a:t>susu</a:t>
            </a:r>
            <a:r>
              <a:rPr lang="en-US" sz="2600" dirty="0"/>
              <a:t> </a:t>
            </a:r>
            <a:r>
              <a:rPr lang="en-US" sz="2600" dirty="0" err="1"/>
              <a:t>ibu</a:t>
            </a:r>
            <a:r>
              <a:rPr lang="en-US" sz="2600" dirty="0"/>
              <a:t> (ASI). </a:t>
            </a:r>
          </a:p>
          <a:p>
            <a:pPr lvl="2"/>
            <a:r>
              <a:rPr lang="en-US" sz="2600" dirty="0" err="1"/>
              <a:t>Insidens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r>
              <a:rPr lang="en-US" sz="2600" dirty="0"/>
              <a:t> </a:t>
            </a:r>
            <a:r>
              <a:rPr lang="en-US" sz="2600" dirty="0" err="1"/>
              <a:t>cukup</a:t>
            </a:r>
            <a:r>
              <a:rPr lang="en-US" sz="2600" dirty="0"/>
              <a:t> </a:t>
            </a:r>
            <a:r>
              <a:rPr lang="en-US" sz="2600" dirty="0" err="1"/>
              <a:t>bulan</a:t>
            </a:r>
            <a:r>
              <a:rPr lang="en-US" sz="2600" dirty="0"/>
              <a:t> </a:t>
            </a:r>
            <a:r>
              <a:rPr lang="en-US" sz="2600" dirty="0" err="1"/>
              <a:t>berkisar</a:t>
            </a:r>
            <a:r>
              <a:rPr lang="en-US" sz="2600" dirty="0"/>
              <a:t> 2-4%. </a:t>
            </a:r>
          </a:p>
          <a:p>
            <a:pPr lvl="2"/>
            <a:r>
              <a:rPr lang="en-US" sz="2600" dirty="0" err="1"/>
              <a:t>Sebagian</a:t>
            </a:r>
            <a:r>
              <a:rPr lang="en-US" sz="2600" dirty="0"/>
              <a:t> </a:t>
            </a:r>
            <a:r>
              <a:rPr lang="en-US" sz="2600" dirty="0" err="1"/>
              <a:t>besar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r>
              <a:rPr lang="en-US" sz="2600" dirty="0"/>
              <a:t>, </a:t>
            </a:r>
            <a:r>
              <a:rPr lang="en-US" sz="2600" dirty="0" err="1"/>
              <a:t>kadar</a:t>
            </a:r>
            <a:r>
              <a:rPr lang="en-US" sz="2600" dirty="0"/>
              <a:t> bilirubin </a:t>
            </a:r>
            <a:r>
              <a:rPr lang="en-US" sz="2600" dirty="0" err="1"/>
              <a:t>turun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hari</a:t>
            </a:r>
            <a:r>
              <a:rPr lang="en-US" sz="2600" dirty="0"/>
              <a:t> ke-4, </a:t>
            </a:r>
            <a:r>
              <a:rPr lang="en-US" sz="2600" dirty="0" err="1"/>
              <a:t>tetapi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i="1" dirty="0"/>
              <a:t>breast-milk jaundice, </a:t>
            </a:r>
            <a:r>
              <a:rPr lang="en-US" sz="2600" dirty="0"/>
              <a:t>bilirubin </a:t>
            </a:r>
            <a:r>
              <a:rPr lang="en-US" sz="2600" dirty="0" err="1"/>
              <a:t>terus</a:t>
            </a:r>
            <a:r>
              <a:rPr lang="en-US" sz="2600" dirty="0"/>
              <a:t> </a:t>
            </a:r>
            <a:r>
              <a:rPr lang="en-US" sz="2600" dirty="0" err="1"/>
              <a:t>naik</a:t>
            </a:r>
            <a:r>
              <a:rPr lang="en-US" sz="2600" dirty="0"/>
              <a:t>, </a:t>
            </a:r>
            <a:r>
              <a:rPr lang="en-US" sz="2600" dirty="0" err="1"/>
              <a:t>bahkan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mencapai</a:t>
            </a:r>
            <a:r>
              <a:rPr lang="en-US" sz="2600" dirty="0"/>
              <a:t> 20-30 mg/</a:t>
            </a:r>
            <a:r>
              <a:rPr lang="en-US" sz="2600" dirty="0" err="1"/>
              <a:t>dL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usia</a:t>
            </a:r>
            <a:r>
              <a:rPr lang="en-US" sz="2600" dirty="0"/>
              <a:t> 14 </a:t>
            </a:r>
            <a:r>
              <a:rPr lang="en-US" sz="2600" dirty="0" err="1"/>
              <a:t>hari</a:t>
            </a:r>
            <a:endParaRPr lang="en-US" sz="2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i="1" dirty="0"/>
              <a:t>Anamnesis…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45840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fisis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Ikterus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dideteksi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mengobservasi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jari</a:t>
            </a:r>
            <a:endParaRPr lang="en-US" dirty="0"/>
          </a:p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</a:t>
            </a:r>
          </a:p>
          <a:p>
            <a:r>
              <a:rPr lang="en-US" dirty="0" err="1"/>
              <a:t>Ikterus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meluas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sefalokaudal</a:t>
            </a:r>
            <a:r>
              <a:rPr lang="en-US" dirty="0"/>
              <a:t> </a:t>
            </a:r>
          </a:p>
          <a:p>
            <a:r>
              <a:rPr lang="en-US" dirty="0" err="1"/>
              <a:t>Inspeksi</a:t>
            </a:r>
            <a:r>
              <a:rPr lang="en-US" dirty="0"/>
              <a:t> visual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yang </a:t>
            </a:r>
            <a:r>
              <a:rPr lang="en-US" dirty="0" err="1"/>
              <a:t>andal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bilirubin serum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320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err="1"/>
              <a:t>Pemeriksaan</a:t>
            </a:r>
            <a:r>
              <a:rPr lang="en-US" b="1" i="1" dirty="0"/>
              <a:t> </a:t>
            </a:r>
            <a:r>
              <a:rPr lang="en-US" b="1" i="1" dirty="0" err="1"/>
              <a:t>fisis</a:t>
            </a:r>
            <a:r>
              <a:rPr lang="en-US" b="1" i="1" dirty="0"/>
              <a:t>…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5257800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Prematuritas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Kecil masa </a:t>
            </a:r>
            <a:r>
              <a:rPr lang="en-US" sz="2600" dirty="0" err="1"/>
              <a:t>kehamilan</a:t>
            </a:r>
            <a:r>
              <a:rPr lang="en-US" sz="2600" dirty="0"/>
              <a:t> (KMK)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Tanda</a:t>
            </a:r>
            <a:r>
              <a:rPr lang="en-US" sz="2600" dirty="0"/>
              <a:t> </a:t>
            </a:r>
            <a:r>
              <a:rPr lang="en-US" sz="2600" dirty="0" err="1"/>
              <a:t>infeksi</a:t>
            </a:r>
            <a:r>
              <a:rPr lang="en-US" sz="2600" dirty="0"/>
              <a:t> </a:t>
            </a:r>
            <a:r>
              <a:rPr lang="en-US" sz="2600" dirty="0" err="1"/>
              <a:t>intrauterin</a:t>
            </a:r>
            <a:r>
              <a:rPr lang="en-US" sz="2600" dirty="0"/>
              <a:t>: </a:t>
            </a:r>
            <a:r>
              <a:rPr lang="en-US" sz="2600" dirty="0" err="1"/>
              <a:t>mikrosefali</a:t>
            </a:r>
            <a:r>
              <a:rPr lang="en-US" sz="2600" dirty="0"/>
              <a:t>, KMK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Perdarahan</a:t>
            </a:r>
            <a:r>
              <a:rPr lang="en-US" sz="2600" dirty="0"/>
              <a:t> </a:t>
            </a:r>
            <a:r>
              <a:rPr lang="en-US" sz="2600" dirty="0" err="1"/>
              <a:t>ekstravaskular</a:t>
            </a:r>
            <a:r>
              <a:rPr lang="en-US" sz="2600" dirty="0"/>
              <a:t>: </a:t>
            </a:r>
            <a:r>
              <a:rPr lang="en-US" sz="2600" dirty="0" err="1"/>
              <a:t>memar</a:t>
            </a:r>
            <a:r>
              <a:rPr lang="en-US" sz="2600" dirty="0"/>
              <a:t>, </a:t>
            </a:r>
            <a:r>
              <a:rPr lang="en-US" sz="2600" dirty="0" err="1"/>
              <a:t>sefalhematom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Pucat</a:t>
            </a:r>
            <a:r>
              <a:rPr lang="en-US" sz="2600" dirty="0"/>
              <a:t>: anemia </a:t>
            </a:r>
            <a:r>
              <a:rPr lang="en-US" sz="2600" dirty="0" err="1"/>
              <a:t>hemolitik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kehilangan</a:t>
            </a:r>
            <a:r>
              <a:rPr lang="en-US" sz="2600" dirty="0"/>
              <a:t> </a:t>
            </a:r>
            <a:r>
              <a:rPr lang="en-US" sz="2600" dirty="0" err="1"/>
              <a:t>darah</a:t>
            </a:r>
            <a:r>
              <a:rPr lang="en-US" sz="2600" dirty="0"/>
              <a:t> </a:t>
            </a:r>
            <a:r>
              <a:rPr lang="en-US" sz="2600" dirty="0" err="1"/>
              <a:t>ekstravaskular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Petekie</a:t>
            </a:r>
            <a:r>
              <a:rPr lang="en-US" sz="2600" dirty="0"/>
              <a:t>: </a:t>
            </a:r>
            <a:r>
              <a:rPr lang="en-US" sz="2600" dirty="0" err="1"/>
              <a:t>infeksi</a:t>
            </a:r>
            <a:r>
              <a:rPr lang="en-US" sz="2600" dirty="0"/>
              <a:t> </a:t>
            </a:r>
            <a:r>
              <a:rPr lang="en-US" sz="2600" dirty="0" err="1"/>
              <a:t>kongenital</a:t>
            </a:r>
            <a:r>
              <a:rPr lang="en-US" sz="2600" dirty="0"/>
              <a:t>, sepsis,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eritroblastosis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Hepatosplenomegali</a:t>
            </a:r>
            <a:r>
              <a:rPr lang="en-US" sz="2600" dirty="0"/>
              <a:t>: anemia </a:t>
            </a:r>
            <a:r>
              <a:rPr lang="en-US" sz="2600" dirty="0" err="1"/>
              <a:t>hemolitik</a:t>
            </a:r>
            <a:r>
              <a:rPr lang="en-US" sz="2600" dirty="0"/>
              <a:t>, </a:t>
            </a:r>
            <a:r>
              <a:rPr lang="en-US" sz="2600" dirty="0" err="1"/>
              <a:t>infeksi</a:t>
            </a:r>
            <a:r>
              <a:rPr lang="en-US" sz="2600" dirty="0"/>
              <a:t> </a:t>
            </a:r>
            <a:r>
              <a:rPr lang="en-US" sz="2600" dirty="0" err="1"/>
              <a:t>kongenital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Omfalitis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Korioretinitis</a:t>
            </a:r>
            <a:r>
              <a:rPr lang="en-US" sz="2600" dirty="0"/>
              <a:t>: </a:t>
            </a:r>
            <a:r>
              <a:rPr lang="en-US" sz="2600" dirty="0" err="1"/>
              <a:t>infeksi</a:t>
            </a:r>
            <a:r>
              <a:rPr lang="en-US" sz="2600" dirty="0"/>
              <a:t> </a:t>
            </a:r>
            <a:r>
              <a:rPr lang="en-US" sz="2600" dirty="0" err="1"/>
              <a:t>kongenital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Tanda</a:t>
            </a:r>
            <a:r>
              <a:rPr lang="en-US" sz="2600" dirty="0"/>
              <a:t> </a:t>
            </a:r>
            <a:r>
              <a:rPr lang="en-US" sz="2600" dirty="0" err="1"/>
              <a:t>hipotiroid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520261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penunjang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Bilirubin serum total </a:t>
            </a:r>
          </a:p>
          <a:p>
            <a:pPr lvl="0"/>
            <a:r>
              <a:rPr lang="en-US" sz="2800" dirty="0"/>
              <a:t>Bilirubin serum </a:t>
            </a:r>
            <a:r>
              <a:rPr lang="en-US" sz="2800" dirty="0" err="1"/>
              <a:t>direk</a:t>
            </a:r>
            <a:r>
              <a:rPr lang="en-US" sz="2800" dirty="0"/>
              <a:t> </a:t>
            </a:r>
            <a:r>
              <a:rPr lang="en-US" sz="2800" dirty="0" err="1"/>
              <a:t>dianjurkan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diperiksa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ikterus</a:t>
            </a:r>
            <a:r>
              <a:rPr lang="en-US" sz="2800" dirty="0"/>
              <a:t> </a:t>
            </a:r>
            <a:r>
              <a:rPr lang="en-US" sz="2800" dirty="0" err="1"/>
              <a:t>menetap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usia</a:t>
            </a:r>
            <a:r>
              <a:rPr lang="en-US" sz="2800" dirty="0"/>
              <a:t> &gt;2 </a:t>
            </a:r>
            <a:r>
              <a:rPr lang="en-US" sz="2800" dirty="0" err="1"/>
              <a:t>minggu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dicurigai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kolestasis</a:t>
            </a:r>
            <a:r>
              <a:rPr lang="en-US" sz="2800" dirty="0"/>
              <a:t> </a:t>
            </a:r>
          </a:p>
          <a:p>
            <a:pPr lvl="0"/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perifer</a:t>
            </a:r>
            <a:r>
              <a:rPr lang="en-US" sz="2800" dirty="0"/>
              <a:t> </a:t>
            </a:r>
            <a:r>
              <a:rPr lang="en-US" sz="2800" dirty="0" err="1"/>
              <a:t>lengkap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gambaran</a:t>
            </a:r>
            <a:r>
              <a:rPr lang="en-US" sz="2800" dirty="0"/>
              <a:t> </a:t>
            </a:r>
            <a:r>
              <a:rPr lang="en-US" sz="2800" dirty="0" err="1"/>
              <a:t>apusan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tepi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morfologi</a:t>
            </a:r>
            <a:r>
              <a:rPr lang="en-US" sz="2800" dirty="0"/>
              <a:t> </a:t>
            </a:r>
            <a:r>
              <a:rPr lang="en-US" sz="2800" dirty="0" err="1"/>
              <a:t>eritrosit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tidaknya</a:t>
            </a:r>
            <a:r>
              <a:rPr lang="en-US" sz="2800" dirty="0"/>
              <a:t> </a:t>
            </a:r>
            <a:r>
              <a:rPr lang="en-US" sz="2800" dirty="0" err="1"/>
              <a:t>hemolisis</a:t>
            </a:r>
            <a:endParaRPr lang="en-US" sz="2800" dirty="0"/>
          </a:p>
          <a:p>
            <a:pPr lvl="0"/>
            <a:r>
              <a:rPr lang="en-US" sz="2800" dirty="0" err="1"/>
              <a:t>Golongan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, Rhesus,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direct </a:t>
            </a:r>
            <a:r>
              <a:rPr lang="en-US" sz="2800" i="1" dirty="0" err="1"/>
              <a:t>Coombs’</a:t>
            </a:r>
            <a:r>
              <a:rPr lang="en-US" sz="2800" i="1" dirty="0"/>
              <a:t> test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hemolitik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13351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>
            <a:noAutofit/>
          </a:bodyPr>
          <a:lstStyle/>
          <a:p>
            <a:pPr lvl="0"/>
            <a:r>
              <a:rPr lang="en-US" sz="2700" dirty="0" err="1"/>
              <a:t>Bayi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ibu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Rhesus </a:t>
            </a:r>
            <a:r>
              <a:rPr lang="en-US" sz="2700" dirty="0" err="1"/>
              <a:t>negatif</a:t>
            </a:r>
            <a:r>
              <a:rPr lang="en-US" sz="2700" dirty="0"/>
              <a:t> </a:t>
            </a:r>
            <a:r>
              <a:rPr lang="en-US" sz="2700" dirty="0" err="1"/>
              <a:t>segera</a:t>
            </a:r>
            <a:r>
              <a:rPr lang="en-US" sz="2700" dirty="0"/>
              <a:t> </a:t>
            </a:r>
            <a:r>
              <a:rPr lang="en-US" sz="2700" dirty="0" err="1"/>
              <a:t>setelah</a:t>
            </a:r>
            <a:r>
              <a:rPr lang="en-US" sz="2700" dirty="0"/>
              <a:t> </a:t>
            </a:r>
            <a:r>
              <a:rPr lang="en-US" sz="2700" dirty="0" err="1"/>
              <a:t>lahir</a:t>
            </a:r>
            <a:r>
              <a:rPr lang="en-US" sz="2700" dirty="0"/>
              <a:t> :</a:t>
            </a:r>
          </a:p>
          <a:p>
            <a:pPr lvl="1"/>
            <a:r>
              <a:rPr lang="en-US" sz="2700" dirty="0" err="1"/>
              <a:t>Pemeriksaan</a:t>
            </a:r>
            <a:r>
              <a:rPr lang="en-US" sz="2700" dirty="0"/>
              <a:t> </a:t>
            </a:r>
            <a:r>
              <a:rPr lang="en-US" sz="2700" dirty="0" err="1"/>
              <a:t>golongan</a:t>
            </a:r>
            <a:r>
              <a:rPr lang="en-US" sz="2700" dirty="0"/>
              <a:t> </a:t>
            </a:r>
            <a:r>
              <a:rPr lang="en-US" sz="2700" dirty="0" err="1"/>
              <a:t>darah</a:t>
            </a:r>
            <a:endParaRPr lang="en-US" sz="2700" dirty="0"/>
          </a:p>
          <a:p>
            <a:pPr lvl="1"/>
            <a:r>
              <a:rPr lang="en-US" sz="2700" dirty="0"/>
              <a:t>Rhesus</a:t>
            </a:r>
          </a:p>
          <a:p>
            <a:pPr lvl="1"/>
            <a:r>
              <a:rPr lang="en-US" sz="2700" i="1" dirty="0"/>
              <a:t>Direct </a:t>
            </a:r>
            <a:r>
              <a:rPr lang="en-US" sz="2700" i="1" dirty="0" err="1"/>
              <a:t>Coombs’</a:t>
            </a:r>
            <a:r>
              <a:rPr lang="en-US" sz="2700" i="1" dirty="0"/>
              <a:t> test</a:t>
            </a:r>
            <a:endParaRPr lang="en-US" sz="2700" dirty="0"/>
          </a:p>
          <a:p>
            <a:pPr lvl="0"/>
            <a:r>
              <a:rPr lang="en-US" sz="2700" dirty="0"/>
              <a:t>Kadar </a:t>
            </a:r>
            <a:r>
              <a:rPr lang="en-US" sz="2700" dirty="0" err="1"/>
              <a:t>enzim</a:t>
            </a:r>
            <a:r>
              <a:rPr lang="en-US" sz="2700" dirty="0"/>
              <a:t> G6PD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eritrosit</a:t>
            </a:r>
            <a:endParaRPr lang="en-US" sz="2700" dirty="0"/>
          </a:p>
          <a:p>
            <a:pPr lvl="0"/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ikterus</a:t>
            </a:r>
            <a:r>
              <a:rPr lang="en-US" sz="2700" dirty="0"/>
              <a:t> yang </a:t>
            </a:r>
            <a:r>
              <a:rPr lang="en-US" sz="2700" dirty="0" err="1"/>
              <a:t>berkepanjangan</a:t>
            </a:r>
            <a:r>
              <a:rPr lang="en-US" sz="2700" dirty="0"/>
              <a:t>:</a:t>
            </a:r>
          </a:p>
          <a:p>
            <a:pPr marL="0" lvl="0" indent="0">
              <a:buNone/>
            </a:pPr>
            <a:r>
              <a:rPr lang="en-US" sz="2700" dirty="0">
                <a:sym typeface="Wingdings" panose="05000000000000000000" pitchFamily="2" charset="2"/>
              </a:rPr>
              <a:t>       </a:t>
            </a:r>
            <a:r>
              <a:rPr lang="en-US" sz="2700" dirty="0" err="1"/>
              <a:t>uji</a:t>
            </a:r>
            <a:r>
              <a:rPr lang="en-US" sz="2700" dirty="0"/>
              <a:t> </a:t>
            </a:r>
            <a:r>
              <a:rPr lang="en-US" sz="2700" dirty="0" err="1"/>
              <a:t>fungsi</a:t>
            </a:r>
            <a:r>
              <a:rPr lang="en-US" sz="2700" dirty="0"/>
              <a:t> </a:t>
            </a:r>
            <a:r>
              <a:rPr lang="en-US" sz="2700" dirty="0" err="1"/>
              <a:t>hati</a:t>
            </a:r>
            <a:r>
              <a:rPr lang="en-US" sz="2700" dirty="0"/>
              <a:t>, </a:t>
            </a:r>
            <a:r>
              <a:rPr lang="en-US" sz="2700" dirty="0" err="1"/>
              <a:t>pemeriksaan</a:t>
            </a:r>
            <a:r>
              <a:rPr lang="en-US" sz="2700" dirty="0"/>
              <a:t> </a:t>
            </a:r>
            <a:r>
              <a:rPr lang="en-US" sz="2700" dirty="0" err="1"/>
              <a:t>urin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mencari</a:t>
            </a:r>
            <a:r>
              <a:rPr lang="en-US" sz="2700" dirty="0"/>
              <a:t> 	</a:t>
            </a:r>
            <a:r>
              <a:rPr lang="en-US" sz="2700" dirty="0" err="1"/>
              <a:t>infeksi</a:t>
            </a:r>
            <a:r>
              <a:rPr lang="en-US" sz="2700" dirty="0"/>
              <a:t> </a:t>
            </a:r>
            <a:r>
              <a:rPr lang="en-US" sz="2700" dirty="0" err="1"/>
              <a:t>saluran</a:t>
            </a:r>
            <a:r>
              <a:rPr lang="en-US" sz="2700" dirty="0"/>
              <a:t> </a:t>
            </a:r>
            <a:r>
              <a:rPr lang="en-US" sz="2700" dirty="0" err="1"/>
              <a:t>kemih</a:t>
            </a:r>
            <a:r>
              <a:rPr lang="en-US" sz="2700" dirty="0"/>
              <a:t>, </a:t>
            </a:r>
            <a:r>
              <a:rPr lang="en-US" sz="2700" dirty="0" err="1"/>
              <a:t>serta</a:t>
            </a:r>
            <a:r>
              <a:rPr lang="en-US" sz="2700" dirty="0"/>
              <a:t> </a:t>
            </a:r>
            <a:r>
              <a:rPr lang="en-US" sz="2700" dirty="0" err="1"/>
              <a:t>pemeriksaan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	</a:t>
            </a:r>
            <a:r>
              <a:rPr lang="en-US" sz="2700" dirty="0" err="1"/>
              <a:t>mencari</a:t>
            </a:r>
            <a:r>
              <a:rPr lang="en-US" sz="2700" dirty="0"/>
              <a:t> </a:t>
            </a:r>
            <a:r>
              <a:rPr lang="en-US" sz="2700" dirty="0" err="1"/>
              <a:t>infeksi</a:t>
            </a:r>
            <a:r>
              <a:rPr lang="en-US" sz="2700" dirty="0"/>
              <a:t> </a:t>
            </a:r>
            <a:r>
              <a:rPr lang="en-US" sz="2700" dirty="0" err="1"/>
              <a:t>kongenital</a:t>
            </a:r>
            <a:r>
              <a:rPr lang="en-US" sz="2700" dirty="0"/>
              <a:t>, sepsis, </a:t>
            </a:r>
            <a:r>
              <a:rPr lang="en-US" sz="2700" dirty="0" err="1"/>
              <a:t>defek</a:t>
            </a:r>
            <a:r>
              <a:rPr lang="en-US" sz="2700" dirty="0"/>
              <a:t> 	</a:t>
            </a:r>
            <a:r>
              <a:rPr lang="en-US" sz="2700" dirty="0" err="1"/>
              <a:t>metabolik</a:t>
            </a:r>
            <a:r>
              <a:rPr lang="en-US" sz="2700" dirty="0"/>
              <a:t>, </a:t>
            </a:r>
            <a:r>
              <a:rPr lang="en-US" sz="2700" dirty="0" err="1"/>
              <a:t>atau</a:t>
            </a:r>
            <a:r>
              <a:rPr lang="en-US" sz="2700" dirty="0"/>
              <a:t> </a:t>
            </a:r>
            <a:r>
              <a:rPr lang="en-US" sz="2700" dirty="0" err="1"/>
              <a:t>hipotiroid</a:t>
            </a:r>
            <a:endParaRPr lang="en-US" sz="2700" dirty="0"/>
          </a:p>
          <a:p>
            <a:endParaRPr lang="en-US" sz="2700" dirty="0"/>
          </a:p>
          <a:p>
            <a:pPr marL="0" indent="0">
              <a:buNone/>
            </a:pPr>
            <a:endParaRPr lang="en-US" sz="27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i="1" dirty="0" err="1"/>
              <a:t>Pemeriksaan</a:t>
            </a:r>
            <a:r>
              <a:rPr lang="en-US" b="1" i="1" dirty="0"/>
              <a:t>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2237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19664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0346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Tata </a:t>
            </a:r>
            <a:r>
              <a:rPr lang="en-US" b="1" dirty="0" err="1"/>
              <a:t>laksana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laksana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etiologi</a:t>
            </a:r>
            <a:endParaRPr lang="en-US" sz="2800" dirty="0"/>
          </a:p>
          <a:p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yang </a:t>
            </a:r>
            <a:r>
              <a:rPr lang="en-US" sz="2800" dirty="0" err="1"/>
              <a:t>mengganggu</a:t>
            </a:r>
            <a:r>
              <a:rPr lang="en-US" sz="2800" dirty="0"/>
              <a:t> </a:t>
            </a:r>
            <a:r>
              <a:rPr lang="en-US" sz="2800" dirty="0" err="1"/>
              <a:t>metabolisme</a:t>
            </a:r>
            <a:r>
              <a:rPr lang="en-US" sz="2800" dirty="0"/>
              <a:t> bilirubin, </a:t>
            </a:r>
            <a:r>
              <a:rPr lang="en-US" sz="2800" dirty="0" err="1"/>
              <a:t>ikatan</a:t>
            </a:r>
            <a:r>
              <a:rPr lang="en-US" sz="2800" dirty="0"/>
              <a:t> bilirubin </a:t>
            </a:r>
            <a:r>
              <a:rPr lang="en-US" sz="2800" dirty="0" err="1"/>
              <a:t>dengan</a:t>
            </a:r>
            <a:r>
              <a:rPr lang="en-US" sz="2800" dirty="0"/>
              <a:t> albumin,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integritas</a:t>
            </a:r>
            <a:r>
              <a:rPr lang="en-US" sz="2800" dirty="0"/>
              <a:t> </a:t>
            </a:r>
            <a:r>
              <a:rPr lang="en-US" sz="2800" dirty="0" err="1"/>
              <a:t>sawar</a:t>
            </a:r>
            <a:r>
              <a:rPr lang="en-US" sz="2800" dirty="0"/>
              <a:t> </a:t>
            </a:r>
            <a:r>
              <a:rPr lang="en-US" sz="2800" dirty="0" err="1"/>
              <a:t>darah-otak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dieliminasi</a:t>
            </a:r>
            <a:endParaRPr lang="en-US" sz="2800" dirty="0"/>
          </a:p>
          <a:p>
            <a:r>
              <a:rPr lang="sv-SE" sz="2800" dirty="0"/>
              <a:t>Jika kadar bilirubin mencapai kadar 20 mg/dL, perlu melakukan terapi sinar jika terapi lain tidak berhasil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244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Penyebab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Defek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glukosa</a:t>
            </a:r>
            <a:endParaRPr lang="en-US" dirty="0"/>
          </a:p>
          <a:p>
            <a:pPr lvl="1"/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yang </a:t>
            </a:r>
            <a:r>
              <a:rPr lang="en-US" dirty="0" err="1"/>
              <a:t>berlebihan</a:t>
            </a:r>
            <a:endParaRPr lang="en-US" dirty="0"/>
          </a:p>
          <a:p>
            <a:pPr lvl="1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keduanya</a:t>
            </a:r>
            <a:endParaRPr lang="en-US" dirty="0"/>
          </a:p>
          <a:p>
            <a:r>
              <a:rPr lang="en-US" dirty="0" err="1"/>
              <a:t>Hipoglikemia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Asimptomatik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: BBLR,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prematur</a:t>
            </a:r>
            <a:r>
              <a:rPr lang="en-US" dirty="0"/>
              <a:t>, </a:t>
            </a:r>
            <a:r>
              <a:rPr lang="en-US" dirty="0" err="1"/>
              <a:t>asfiksia</a:t>
            </a:r>
            <a:r>
              <a:rPr lang="en-US" dirty="0"/>
              <a:t>, </a:t>
            </a:r>
            <a:r>
              <a:rPr lang="en-US" dirty="0" err="1"/>
              <a:t>makrosomia</a:t>
            </a:r>
            <a:r>
              <a:rPr lang="en-US" dirty="0"/>
              <a:t>,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per oral </a:t>
            </a:r>
            <a:r>
              <a:rPr lang="en-US" dirty="0" err="1"/>
              <a:t>kurang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kardiopulmonal</a:t>
            </a:r>
            <a:r>
              <a:rPr lang="en-US" dirty="0"/>
              <a:t> yang </a:t>
            </a:r>
            <a:r>
              <a:rPr lang="en-US" dirty="0" err="1"/>
              <a:t>berat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013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/>
              <a:t>Kasus</a:t>
            </a:r>
            <a:r>
              <a:rPr lang="en-US" sz="2600" dirty="0"/>
              <a:t> breastfeeding jaundice </a:t>
            </a:r>
            <a:r>
              <a:rPr lang="en-US" sz="2600" dirty="0" err="1"/>
              <a:t>meliputi</a:t>
            </a:r>
            <a:r>
              <a:rPr lang="en-US" sz="26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Pantau</a:t>
            </a:r>
            <a:r>
              <a:rPr lang="en-US" sz="2600" dirty="0"/>
              <a:t> </a:t>
            </a:r>
            <a:r>
              <a:rPr lang="en-US" sz="2600" dirty="0" err="1"/>
              <a:t>jumlah</a:t>
            </a:r>
            <a:r>
              <a:rPr lang="en-US" sz="2600" dirty="0"/>
              <a:t> ASI yang </a:t>
            </a:r>
            <a:r>
              <a:rPr lang="en-US" sz="2600" dirty="0" err="1"/>
              <a:t>diberikan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Pemberian</a:t>
            </a:r>
            <a:r>
              <a:rPr lang="en-US" sz="2600" dirty="0"/>
              <a:t> ASI </a:t>
            </a:r>
            <a:r>
              <a:rPr lang="en-US" sz="2600" dirty="0" err="1"/>
              <a:t>sejak</a:t>
            </a:r>
            <a:r>
              <a:rPr lang="en-US" sz="2600" dirty="0"/>
              <a:t> </a:t>
            </a:r>
            <a:r>
              <a:rPr lang="en-US" sz="2600" dirty="0" err="1"/>
              <a:t>lahir</a:t>
            </a:r>
            <a:r>
              <a:rPr lang="en-US" sz="2600" dirty="0"/>
              <a:t> minimal 8 kali </a:t>
            </a:r>
            <a:r>
              <a:rPr lang="en-US" sz="2600" dirty="0" err="1"/>
              <a:t>sehari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Pemberian</a:t>
            </a:r>
            <a:r>
              <a:rPr lang="en-US" sz="2600" dirty="0"/>
              <a:t> air </a:t>
            </a:r>
            <a:r>
              <a:rPr lang="en-US" sz="2600" dirty="0" err="1"/>
              <a:t>putih</a:t>
            </a:r>
            <a:r>
              <a:rPr lang="en-US" sz="2600" dirty="0"/>
              <a:t>, air </a:t>
            </a:r>
            <a:r>
              <a:rPr lang="en-US" sz="2600" dirty="0" err="1"/>
              <a:t>gula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formula </a:t>
            </a:r>
            <a:r>
              <a:rPr lang="en-US" sz="2600" dirty="0" err="1"/>
              <a:t>pengganti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diperlukan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Pemantauan</a:t>
            </a:r>
            <a:r>
              <a:rPr lang="en-US" sz="2600" dirty="0"/>
              <a:t> </a:t>
            </a:r>
            <a:r>
              <a:rPr lang="en-US" sz="2600" dirty="0" err="1"/>
              <a:t>kenaikan</a:t>
            </a:r>
            <a:r>
              <a:rPr lang="en-US" sz="2600" dirty="0"/>
              <a:t> BB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frekuensi</a:t>
            </a:r>
            <a:r>
              <a:rPr lang="en-US" sz="2600" dirty="0"/>
              <a:t> BAK </a:t>
            </a:r>
            <a:r>
              <a:rPr lang="en-US" sz="2600" dirty="0" err="1"/>
              <a:t>dan</a:t>
            </a:r>
            <a:r>
              <a:rPr lang="en-US" sz="2600" dirty="0"/>
              <a:t> BAB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kadar</a:t>
            </a:r>
            <a:r>
              <a:rPr lang="en-US" sz="2600" dirty="0"/>
              <a:t> bilirubin </a:t>
            </a:r>
            <a:r>
              <a:rPr lang="en-US" sz="2600" dirty="0" err="1"/>
              <a:t>mencapai</a:t>
            </a:r>
            <a:r>
              <a:rPr lang="en-US" sz="2600" dirty="0"/>
              <a:t> 15 mg/</a:t>
            </a:r>
            <a:r>
              <a:rPr lang="en-US" sz="2600" dirty="0" err="1"/>
              <a:t>dL</a:t>
            </a:r>
            <a:r>
              <a:rPr lang="en-US" sz="2600" dirty="0"/>
              <a:t>,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penambahan</a:t>
            </a:r>
            <a:r>
              <a:rPr lang="en-US" sz="2600" dirty="0"/>
              <a:t> volume </a:t>
            </a:r>
            <a:r>
              <a:rPr lang="en-US" sz="2600" dirty="0" err="1"/>
              <a:t>cairan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stimulasi</a:t>
            </a:r>
            <a:r>
              <a:rPr lang="en-US" sz="2600" dirty="0"/>
              <a:t> </a:t>
            </a:r>
            <a:r>
              <a:rPr lang="en-US" sz="2600" dirty="0" err="1"/>
              <a:t>produksi</a:t>
            </a:r>
            <a:r>
              <a:rPr lang="en-US" sz="2600" dirty="0"/>
              <a:t> ASI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err="1"/>
              <a:t>pemerasan</a:t>
            </a:r>
            <a:r>
              <a:rPr lang="en-US" sz="2600" dirty="0"/>
              <a:t> </a:t>
            </a:r>
            <a:r>
              <a:rPr lang="en-US" sz="2600" dirty="0" err="1"/>
              <a:t>payudara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Pemeriksaan</a:t>
            </a:r>
            <a:r>
              <a:rPr lang="en-US" sz="2600" dirty="0"/>
              <a:t> </a:t>
            </a:r>
            <a:r>
              <a:rPr lang="en-US" sz="2600" dirty="0" err="1"/>
              <a:t>komponen</a:t>
            </a:r>
            <a:r>
              <a:rPr lang="en-US" sz="2600" dirty="0"/>
              <a:t> ASI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hiperbilirubinemia</a:t>
            </a:r>
            <a:r>
              <a:rPr lang="en-US" sz="2600" dirty="0"/>
              <a:t> </a:t>
            </a:r>
            <a:r>
              <a:rPr lang="en-US" sz="2600" dirty="0" err="1"/>
              <a:t>menetap</a:t>
            </a:r>
            <a:r>
              <a:rPr lang="en-US" sz="2600" dirty="0"/>
              <a:t> &gt;6 </a:t>
            </a:r>
            <a:r>
              <a:rPr lang="en-US" sz="2600" dirty="0" err="1"/>
              <a:t>hari</a:t>
            </a:r>
            <a:r>
              <a:rPr lang="en-US" sz="2600" dirty="0"/>
              <a:t>, </a:t>
            </a:r>
            <a:r>
              <a:rPr lang="en-US" sz="2600" dirty="0" err="1"/>
              <a:t>riwayat</a:t>
            </a:r>
            <a:r>
              <a:rPr lang="en-US" sz="2600" dirty="0"/>
              <a:t>  BFJ</a:t>
            </a:r>
            <a:r>
              <a:rPr lang="en-US" sz="2600" i="1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anak</a:t>
            </a:r>
            <a:r>
              <a:rPr lang="en-US" sz="2600" dirty="0"/>
              <a:t> </a:t>
            </a:r>
            <a:r>
              <a:rPr lang="en-US" sz="2600" dirty="0" err="1"/>
              <a:t>sebelumnya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298187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Fototerapi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Fototerapi</a:t>
            </a:r>
            <a:r>
              <a:rPr lang="en-US" sz="2800" dirty="0"/>
              <a:t> </a:t>
            </a:r>
            <a:r>
              <a:rPr lang="en-US" sz="2800" dirty="0" err="1"/>
              <a:t>intensif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radiasi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spektrum</a:t>
            </a:r>
            <a:r>
              <a:rPr lang="en-US" sz="2800" dirty="0"/>
              <a:t> </a:t>
            </a:r>
            <a:r>
              <a:rPr lang="en-US" sz="2800" dirty="0" err="1"/>
              <a:t>biru-hijau</a:t>
            </a:r>
            <a:r>
              <a:rPr lang="en-US" sz="2800" dirty="0"/>
              <a:t> (</a:t>
            </a:r>
            <a:r>
              <a:rPr lang="en-US" sz="2800" dirty="0" err="1"/>
              <a:t>panjang</a:t>
            </a:r>
            <a:r>
              <a:rPr lang="en-US" sz="2800" dirty="0"/>
              <a:t> </a:t>
            </a:r>
            <a:r>
              <a:rPr lang="en-US" sz="2800" dirty="0" err="1"/>
              <a:t>gelombang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430-490 nm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diarahkan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permukaan</a:t>
            </a:r>
            <a:r>
              <a:rPr lang="en-US" sz="2800" dirty="0"/>
              <a:t> </a:t>
            </a:r>
            <a:r>
              <a:rPr lang="en-US" sz="2800" dirty="0" err="1"/>
              <a:t>kulit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seluas-luasnya</a:t>
            </a:r>
            <a:endParaRPr lang="en-US" sz="2800" dirty="0"/>
          </a:p>
          <a:p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 </a:t>
            </a:r>
            <a:r>
              <a:rPr lang="en-US" sz="2800" dirty="0" err="1"/>
              <a:t>dihentikan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BST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berada</a:t>
            </a:r>
            <a:r>
              <a:rPr lang="en-US" sz="2800" dirty="0"/>
              <a:t>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i="1" dirty="0"/>
              <a:t>cut off point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kategori</a:t>
            </a:r>
            <a:endParaRPr lang="en-US" sz="2800" dirty="0"/>
          </a:p>
          <a:p>
            <a:r>
              <a:rPr lang="en-US" sz="2800" dirty="0" err="1"/>
              <a:t>Bayi</a:t>
            </a:r>
            <a:r>
              <a:rPr lang="en-US" sz="2800" dirty="0"/>
              <a:t> yang </a:t>
            </a:r>
            <a:r>
              <a:rPr lang="en-US" sz="2800" dirty="0" err="1"/>
              <a:t>dirawat</a:t>
            </a:r>
            <a:r>
              <a:rPr lang="en-US" sz="2800" dirty="0"/>
              <a:t> di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kali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 </a:t>
            </a:r>
            <a:r>
              <a:rPr lang="en-US" sz="2800" dirty="0" err="1"/>
              <a:t>kadar</a:t>
            </a:r>
            <a:r>
              <a:rPr lang="en-US" sz="2800" dirty="0"/>
              <a:t> BST &gt; 18 mg/</a:t>
            </a:r>
            <a:r>
              <a:rPr lang="en-US" sz="2800" dirty="0" err="1"/>
              <a:t>dL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dihentikan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BST </a:t>
            </a:r>
            <a:r>
              <a:rPr lang="en-US" sz="2800" dirty="0" err="1"/>
              <a:t>turun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&lt;13 - 14 mg/</a:t>
            </a:r>
            <a:r>
              <a:rPr lang="en-US" sz="2800" dirty="0" err="1"/>
              <a:t>dL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43100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ulang</a:t>
            </a:r>
            <a:r>
              <a:rPr lang="en-US" sz="2800" dirty="0"/>
              <a:t> bilirubin 24 jam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dipulangkan</a:t>
            </a:r>
            <a:r>
              <a:rPr lang="en-US" sz="2800" dirty="0"/>
              <a:t> </a:t>
            </a:r>
            <a:r>
              <a:rPr lang="en-US" sz="2800" dirty="0" err="1"/>
              <a:t>direkomendasikan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hemolitik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lain </a:t>
            </a:r>
            <a:r>
              <a:rPr lang="en-US" dirty="0" err="1"/>
              <a:t>diterapi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di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dipulangkan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3-4 </a:t>
            </a:r>
            <a:r>
              <a:rPr lang="en-US" dirty="0" err="1"/>
              <a:t>hari</a:t>
            </a:r>
            <a:endParaRPr lang="en-US" dirty="0"/>
          </a:p>
          <a:p>
            <a:r>
              <a:rPr lang="en-US" sz="2800" dirty="0" err="1"/>
              <a:t>Bayi</a:t>
            </a:r>
            <a:r>
              <a:rPr lang="en-US" sz="2800" dirty="0"/>
              <a:t> yang </a:t>
            </a:r>
            <a:r>
              <a:rPr lang="en-US" sz="2800" dirty="0" err="1"/>
              <a:t>dirawat</a:t>
            </a:r>
            <a:r>
              <a:rPr lang="en-US" sz="2800" dirty="0"/>
              <a:t> di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 kali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dipulangkan</a:t>
            </a:r>
            <a:r>
              <a:rPr lang="en-US" sz="2800" dirty="0"/>
              <a:t>, </a:t>
            </a:r>
            <a:r>
              <a:rPr lang="en-US" sz="2800" dirty="0" err="1"/>
              <a:t>jarang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kekambuhan</a:t>
            </a:r>
            <a:r>
              <a:rPr lang="en-US" sz="2800" dirty="0"/>
              <a:t> yang </a:t>
            </a:r>
            <a:r>
              <a:rPr lang="en-US" sz="2800" dirty="0" err="1"/>
              <a:t>signifikan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ulang</a:t>
            </a:r>
            <a:r>
              <a:rPr lang="en-US" sz="2800" dirty="0"/>
              <a:t> bilirubin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indikasi</a:t>
            </a:r>
            <a:r>
              <a:rPr lang="en-US" sz="2800" dirty="0"/>
              <a:t> </a:t>
            </a:r>
            <a:r>
              <a:rPr lang="en-US" sz="2800" dirty="0" err="1"/>
              <a:t>klinis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74265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6019800"/>
          </a:xfrm>
        </p:spPr>
        <p:txBody>
          <a:bodyPr>
            <a:noAutofit/>
          </a:bodyPr>
          <a:lstStyle/>
          <a:p>
            <a:r>
              <a:rPr lang="en-US" sz="2800" i="1" dirty="0"/>
              <a:t>cut off point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bulan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BST ≥ 12 mg/</a:t>
            </a:r>
            <a:r>
              <a:rPr lang="en-US" sz="2800" dirty="0" err="1"/>
              <a:t>dL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prematur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BST ≥10 mg/</a:t>
            </a:r>
            <a:r>
              <a:rPr lang="en-US" sz="2800" dirty="0" err="1"/>
              <a:t>dL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usia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cairan</a:t>
            </a:r>
            <a:r>
              <a:rPr lang="en-US" sz="2800" dirty="0"/>
              <a:t> intra vena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dipertimbangkan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dehidrasi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sepsis</a:t>
            </a:r>
          </a:p>
          <a:p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saudara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BMJ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b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bilirubin &lt; 12 mg/</a:t>
            </a:r>
            <a:r>
              <a:rPr lang="en-US" sz="2800" dirty="0" err="1"/>
              <a:t>dL</a:t>
            </a:r>
            <a:endParaRPr lang="en-US" sz="2800" dirty="0"/>
          </a:p>
          <a:p>
            <a:r>
              <a:rPr lang="en-US" sz="2800" dirty="0" err="1"/>
              <a:t>Pemantauan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di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14 </a:t>
            </a:r>
            <a:r>
              <a:rPr lang="en-US" sz="2800" dirty="0" err="1"/>
              <a:t>hari</a:t>
            </a:r>
            <a:r>
              <a:rPr lang="en-US" sz="2800" dirty="0"/>
              <a:t>,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bilirubin </a:t>
            </a:r>
            <a:r>
              <a:rPr lang="en-US" sz="2800" dirty="0" err="1"/>
              <a:t>mencapai</a:t>
            </a:r>
            <a:r>
              <a:rPr lang="en-US" sz="2800" dirty="0"/>
              <a:t> &gt; 12 mg/</a:t>
            </a:r>
            <a:r>
              <a:rPr lang="en-US" sz="2800" dirty="0" err="1"/>
              <a:t>dL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6461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 err="1"/>
              <a:t>Sejak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2004 AAP </a:t>
            </a:r>
            <a:r>
              <a:rPr lang="en-US" sz="2800" dirty="0" err="1"/>
              <a:t>merekomendasikan</a:t>
            </a:r>
            <a:r>
              <a:rPr lang="en-US" sz="2800" dirty="0"/>
              <a:t> </a:t>
            </a:r>
            <a:r>
              <a:rPr lang="en-US" sz="2800" dirty="0" err="1"/>
              <a:t>fototerapi</a:t>
            </a:r>
            <a:r>
              <a:rPr lang="en-US" sz="2800" dirty="0"/>
              <a:t> </a:t>
            </a:r>
            <a:r>
              <a:rPr lang="en-US" sz="2800" dirty="0" err="1"/>
              <a:t>intensif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neonatus</a:t>
            </a:r>
            <a:endParaRPr lang="en-US" sz="2800" dirty="0"/>
          </a:p>
          <a:p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yang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Intensitas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: </a:t>
            </a:r>
          </a:p>
          <a:p>
            <a:pPr lvl="2"/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endParaRPr lang="en-US" sz="2800" dirty="0"/>
          </a:p>
          <a:p>
            <a:pPr lvl="2"/>
            <a:r>
              <a:rPr lang="en-US" sz="2800" dirty="0" err="1"/>
              <a:t>Panjang</a:t>
            </a:r>
            <a:r>
              <a:rPr lang="en-US" sz="2800" dirty="0"/>
              <a:t> </a:t>
            </a:r>
            <a:r>
              <a:rPr lang="en-US" sz="2800" dirty="0" err="1"/>
              <a:t>gelombang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endParaRPr lang="en-US" sz="2800" dirty="0"/>
          </a:p>
          <a:p>
            <a:pPr lvl="2"/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fototerapi</a:t>
            </a:r>
            <a:r>
              <a:rPr lang="en-US" sz="2800" dirty="0"/>
              <a:t> </a:t>
            </a:r>
          </a:p>
          <a:p>
            <a:pPr lvl="2"/>
            <a:r>
              <a:rPr lang="en-US" sz="2800" dirty="0" err="1"/>
              <a:t>Jarak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neonatus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permukaan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neonatus</a:t>
            </a:r>
            <a:r>
              <a:rPr lang="en-US" sz="2800" dirty="0"/>
              <a:t> yang </a:t>
            </a:r>
            <a:r>
              <a:rPr lang="en-US" sz="2800" dirty="0" err="1"/>
              <a:t>disinari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57593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Autofit/>
          </a:bodyPr>
          <a:lstStyle/>
          <a:p>
            <a:r>
              <a:rPr lang="en-US" sz="2800" dirty="0" err="1"/>
              <a:t>Fototerapi</a:t>
            </a:r>
            <a:r>
              <a:rPr lang="en-US" sz="2800" dirty="0"/>
              <a:t> </a:t>
            </a:r>
            <a:r>
              <a:rPr lang="en-US" sz="2800" dirty="0" err="1"/>
              <a:t>intensif</a:t>
            </a:r>
            <a:r>
              <a:rPr lang="en-US" sz="2800" dirty="0"/>
              <a:t>(AAP):  </a:t>
            </a:r>
            <a:r>
              <a:rPr lang="en-US" sz="2800" dirty="0" err="1"/>
              <a:t>fototerapi</a:t>
            </a:r>
            <a:r>
              <a:rPr lang="en-US" sz="2800" dirty="0"/>
              <a:t> yang </a:t>
            </a:r>
            <a:r>
              <a:rPr lang="en-US" sz="2800" dirty="0" err="1"/>
              <a:t>mengunakan</a:t>
            </a:r>
            <a:r>
              <a:rPr lang="en-US" sz="2800" dirty="0"/>
              <a:t> </a:t>
            </a:r>
            <a:r>
              <a:rPr lang="en-US" sz="2800" dirty="0" err="1"/>
              <a:t>intensitas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</a:t>
            </a:r>
            <a:r>
              <a:rPr lang="en-US" sz="2800" dirty="0" err="1"/>
              <a:t>sedikitnya</a:t>
            </a:r>
            <a:r>
              <a:rPr lang="en-US" sz="2800" dirty="0"/>
              <a:t> 30 µW/cm2 /nm </a:t>
            </a:r>
            <a:r>
              <a:rPr lang="en-US" sz="2800" dirty="0" err="1"/>
              <a:t>sampai</a:t>
            </a:r>
            <a:r>
              <a:rPr lang="en-US" sz="2800" dirty="0"/>
              <a:t> 40 µW/cm2 /nm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 </a:t>
            </a:r>
            <a:r>
              <a:rPr lang="en-US" sz="2800" dirty="0" err="1"/>
              <a:t>gelombang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permukaan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neonatus</a:t>
            </a:r>
            <a:endParaRPr lang="en-US" sz="2800" dirty="0"/>
          </a:p>
          <a:p>
            <a:r>
              <a:rPr lang="en-US" sz="2800" dirty="0" err="1"/>
              <a:t>Fototerapi</a:t>
            </a:r>
            <a:r>
              <a:rPr lang="en-US" sz="2800" dirty="0"/>
              <a:t> </a:t>
            </a:r>
            <a:r>
              <a:rPr lang="en-US" sz="2800" dirty="0" err="1"/>
              <a:t>intensif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hiperbilirubinemia</a:t>
            </a:r>
            <a:r>
              <a:rPr lang="en-US" sz="2800" dirty="0"/>
              <a:t> 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menurunkan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bilirubin serum total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fototerapi</a:t>
            </a:r>
            <a:r>
              <a:rPr lang="en-US" sz="2800" dirty="0"/>
              <a:t> </a:t>
            </a:r>
            <a:r>
              <a:rPr lang="en-US" sz="2800" dirty="0" err="1"/>
              <a:t>konvensional</a:t>
            </a:r>
            <a:endParaRPr lang="en-US" sz="2800" dirty="0"/>
          </a:p>
          <a:p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fototerapi</a:t>
            </a:r>
            <a:r>
              <a:rPr lang="en-US" sz="2800" dirty="0"/>
              <a:t> </a:t>
            </a:r>
            <a:r>
              <a:rPr lang="en-US" sz="2800" dirty="0" err="1"/>
              <a:t>intensif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menurunkan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bilirubin 30% </a:t>
            </a:r>
            <a:r>
              <a:rPr lang="en-US" sz="2800" dirty="0" err="1"/>
              <a:t>sampai</a:t>
            </a:r>
            <a:r>
              <a:rPr lang="en-US" sz="2800" dirty="0"/>
              <a:t> 40 % </a:t>
            </a:r>
            <a:r>
              <a:rPr lang="en-US" sz="2800" dirty="0" err="1"/>
              <a:t>atau</a:t>
            </a:r>
            <a:r>
              <a:rPr lang="en-US" sz="2800" dirty="0"/>
              <a:t> bilirubin serum total 1 </a:t>
            </a:r>
            <a:r>
              <a:rPr lang="en-US" sz="2800" dirty="0" err="1"/>
              <a:t>sampai</a:t>
            </a:r>
            <a:r>
              <a:rPr lang="en-US" sz="2800" dirty="0"/>
              <a:t> 2 mg/</a:t>
            </a:r>
            <a:r>
              <a:rPr lang="en-US" sz="2800" dirty="0" err="1"/>
              <a:t>dL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4 </a:t>
            </a:r>
            <a:r>
              <a:rPr lang="en-US" sz="2800" dirty="0" err="1"/>
              <a:t>sampai</a:t>
            </a:r>
            <a:r>
              <a:rPr lang="en-US" sz="2800" dirty="0"/>
              <a:t> 6 jam </a:t>
            </a:r>
          </a:p>
        </p:txBody>
      </p:sp>
    </p:spTree>
    <p:extLst>
      <p:ext uri="{BB962C8B-B14F-4D97-AF65-F5344CB8AC3E}">
        <p14:creationId xmlns:p14="http://schemas.microsoft.com/office/powerpoint/2010/main" val="4706774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Intensitas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ditingkatkan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fototerapi</a:t>
            </a:r>
            <a:r>
              <a:rPr lang="en-US" sz="2800" dirty="0"/>
              <a:t> </a:t>
            </a:r>
            <a:r>
              <a:rPr lang="en-US" sz="2800" dirty="0" err="1"/>
              <a:t>ganda</a:t>
            </a:r>
            <a:r>
              <a:rPr lang="en-US" sz="2800" dirty="0"/>
              <a:t> </a:t>
            </a:r>
          </a:p>
          <a:p>
            <a:r>
              <a:rPr lang="en-US" sz="2800" dirty="0"/>
              <a:t>Cara: </a:t>
            </a:r>
            <a:r>
              <a:rPr lang="en-US" sz="2800" dirty="0" err="1"/>
              <a:t>meletakkan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di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di 	     </a:t>
            </a:r>
            <a:r>
              <a:rPr lang="en-US" sz="2800" dirty="0" err="1"/>
              <a:t>bawah</a:t>
            </a:r>
            <a:r>
              <a:rPr lang="en-US" sz="2800" dirty="0"/>
              <a:t>  </a:t>
            </a:r>
            <a:r>
              <a:rPr lang="en-US" sz="2800" dirty="0" err="1"/>
              <a:t>neonatus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Fototerapi</a:t>
            </a:r>
            <a:r>
              <a:rPr lang="en-US" sz="4000" dirty="0"/>
              <a:t> Ganda</a:t>
            </a:r>
          </a:p>
        </p:txBody>
      </p:sp>
    </p:spTree>
    <p:extLst>
      <p:ext uri="{BB962C8B-B14F-4D97-AF65-F5344CB8AC3E}">
        <p14:creationId xmlns:p14="http://schemas.microsoft.com/office/powerpoint/2010/main" val="15615889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458200" cy="1219200"/>
          </a:xfrm>
        </p:spPr>
        <p:txBody>
          <a:bodyPr>
            <a:noAutofit/>
          </a:bodyPr>
          <a:lstStyle/>
          <a:p>
            <a:pPr algn="l"/>
            <a:r>
              <a:rPr lang="en-US" sz="2200" dirty="0" err="1"/>
              <a:t>Tabel</a:t>
            </a:r>
            <a:r>
              <a:rPr lang="en-US" sz="2200" dirty="0"/>
              <a:t> 1. </a:t>
            </a:r>
            <a:r>
              <a:rPr lang="en-US" sz="2200" dirty="0" err="1"/>
              <a:t>Petunjuk</a:t>
            </a:r>
            <a:r>
              <a:rPr lang="en-US" sz="2200" dirty="0"/>
              <a:t> </a:t>
            </a:r>
            <a:r>
              <a:rPr lang="en-US" sz="2200" dirty="0" err="1"/>
              <a:t>penatalaksanaan</a:t>
            </a:r>
            <a:r>
              <a:rPr lang="en-US" sz="2200" dirty="0"/>
              <a:t> </a:t>
            </a:r>
            <a:r>
              <a:rPr lang="en-US" sz="2200" dirty="0" err="1"/>
              <a:t>hiperbilirubinemia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bayi</a:t>
            </a:r>
            <a:r>
              <a:rPr lang="en-US" sz="2200" dirty="0"/>
              <a:t> </a:t>
            </a:r>
            <a:r>
              <a:rPr lang="en-US" sz="2200" dirty="0" err="1"/>
              <a:t>sehat</a:t>
            </a:r>
            <a:r>
              <a:rPr lang="en-US" sz="2200" dirty="0"/>
              <a:t>    	</a:t>
            </a:r>
            <a:r>
              <a:rPr lang="en-US" sz="2200" dirty="0" err="1"/>
              <a:t>cukup</a:t>
            </a:r>
            <a:r>
              <a:rPr lang="en-US" sz="2200" dirty="0"/>
              <a:t> </a:t>
            </a:r>
            <a:r>
              <a:rPr lang="en-US" sz="2200" dirty="0" err="1"/>
              <a:t>bulan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American Academy of Pediatrics (AAP)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20" y="4191000"/>
            <a:ext cx="7924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10" y="2590800"/>
            <a:ext cx="774782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7220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err="1"/>
              <a:t>Tabel</a:t>
            </a:r>
            <a:r>
              <a:rPr lang="en-US" sz="2400" dirty="0"/>
              <a:t> 2. </a:t>
            </a:r>
            <a:r>
              <a:rPr lang="en-US" sz="2400" dirty="0" err="1"/>
              <a:t>Petunjuk</a:t>
            </a:r>
            <a:r>
              <a:rPr lang="en-US" sz="2400" dirty="0"/>
              <a:t> </a:t>
            </a:r>
            <a:r>
              <a:rPr lang="en-US" sz="2400" dirty="0" err="1"/>
              <a:t>penatalaksanaan</a:t>
            </a:r>
            <a:r>
              <a:rPr lang="en-US" sz="2400" dirty="0"/>
              <a:t> </a:t>
            </a:r>
            <a:r>
              <a:rPr lang="en-US" sz="2400" dirty="0" err="1"/>
              <a:t>hiperbilirubinemia</a:t>
            </a:r>
            <a:r>
              <a:rPr lang="en-US" sz="2400" dirty="0"/>
              <a:t> 	 	  	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lahir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467600" cy="495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6351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Tabel</a:t>
            </a:r>
            <a:r>
              <a:rPr lang="en-US" sz="2800" dirty="0"/>
              <a:t> 3. </a:t>
            </a:r>
            <a:r>
              <a:rPr lang="en-US" sz="2800" dirty="0" err="1"/>
              <a:t>Panduan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prematur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7848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19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gula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hipoglikemia</a:t>
            </a:r>
            <a:r>
              <a:rPr lang="en-US" sz="2800" dirty="0"/>
              <a:t>:</a:t>
            </a:r>
          </a:p>
          <a:p>
            <a:pPr marL="742950" lvl="2" indent="-342900"/>
            <a:r>
              <a:rPr lang="en-US" sz="2800" dirty="0"/>
              <a:t>BBLR</a:t>
            </a:r>
          </a:p>
          <a:p>
            <a:pPr marL="742950" lvl="2" indent="-342900"/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prematur</a:t>
            </a:r>
            <a:endParaRPr lang="en-US" sz="2800" dirty="0"/>
          </a:p>
          <a:p>
            <a:pPr marL="742950" lvl="2" indent="-342900"/>
            <a:r>
              <a:rPr lang="en-US" sz="2800" dirty="0" err="1"/>
              <a:t>Asfiksia</a:t>
            </a:r>
            <a:endParaRPr lang="en-US" sz="2800" dirty="0"/>
          </a:p>
          <a:p>
            <a:pPr marL="742950" lvl="2" indent="-342900"/>
            <a:r>
              <a:rPr lang="en-US" sz="2800" dirty="0" err="1"/>
              <a:t>Makrosomia</a:t>
            </a:r>
            <a:endParaRPr lang="en-US" sz="2800" dirty="0"/>
          </a:p>
          <a:p>
            <a:pPr marL="742950" lvl="2" indent="-342900"/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 per oral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117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74" y="661219"/>
            <a:ext cx="8898612" cy="533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2203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3736"/>
            <a:ext cx="8694603" cy="579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7187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150659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2654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samping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fototerapi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/>
              <a:t>adalah</a:t>
            </a:r>
            <a:r>
              <a:rPr lang="en-US" sz="2800" dirty="0"/>
              <a:t>:</a:t>
            </a:r>
          </a:p>
          <a:p>
            <a:pPr marL="457200" lvl="2" indent="-398463"/>
            <a:r>
              <a:rPr lang="en-US" sz="2800" dirty="0" err="1"/>
              <a:t>Ketidakstabilan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endParaRPr lang="en-US" sz="2800" dirty="0"/>
          </a:p>
          <a:p>
            <a:pPr marL="457200" lvl="2" indent="-398463"/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peristaltik</a:t>
            </a:r>
            <a:r>
              <a:rPr lang="en-US" sz="2800" dirty="0"/>
              <a:t> </a:t>
            </a:r>
            <a:r>
              <a:rPr lang="en-US" sz="2800" dirty="0" err="1"/>
              <a:t>usus</a:t>
            </a:r>
            <a:endParaRPr lang="en-US" sz="2800" dirty="0"/>
          </a:p>
          <a:p>
            <a:pPr marL="457200" lvl="2" indent="-398463"/>
            <a:r>
              <a:rPr lang="en-US" sz="2800" dirty="0" err="1"/>
              <a:t>Diare</a:t>
            </a:r>
            <a:endParaRPr lang="en-US" sz="2800" dirty="0"/>
          </a:p>
          <a:p>
            <a:pPr marL="457200" lvl="2" indent="-398463"/>
            <a:r>
              <a:rPr lang="en-US" sz="2800" dirty="0" err="1"/>
              <a:t>Berkurangnya</a:t>
            </a:r>
            <a:r>
              <a:rPr lang="en-US" sz="2800" dirty="0"/>
              <a:t> </a:t>
            </a:r>
            <a:r>
              <a:rPr lang="en-US" sz="2800" dirty="0" err="1"/>
              <a:t>interaksi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endParaRPr lang="en-US" sz="2800" dirty="0"/>
          </a:p>
          <a:p>
            <a:pPr marL="457200" lvl="2" indent="-398463"/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warna</a:t>
            </a:r>
            <a:r>
              <a:rPr lang="en-US" sz="2800" dirty="0"/>
              <a:t> </a:t>
            </a:r>
            <a:r>
              <a:rPr lang="en-US" sz="2800" dirty="0" err="1"/>
              <a:t>kulit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keabuan</a:t>
            </a:r>
            <a:r>
              <a:rPr lang="en-US" sz="2800" dirty="0"/>
              <a:t> (</a:t>
            </a:r>
            <a:r>
              <a:rPr lang="en-US" sz="2800" dirty="0" err="1"/>
              <a:t>jarang</a:t>
            </a:r>
            <a:r>
              <a:rPr lang="en-US" sz="2800" dirty="0"/>
              <a:t> )</a:t>
            </a:r>
          </a:p>
          <a:p>
            <a:pPr marL="457200" indent="-398463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33237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https://encrypted-tbn1.gstatic.com/images?q=tbn:ANd9GcQ7-ymKXJrWm0WCeSahViVMf1wqN9ptiO5b9hQh0kc13FOcgm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asil gambar untuk hiperbilirubinem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0790"/>
            <a:ext cx="7676718" cy="590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202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66850"/>
          </a:xfrm>
        </p:spPr>
        <p:txBody>
          <a:bodyPr>
            <a:normAutofit/>
          </a:bodyPr>
          <a:lstStyle/>
          <a:p>
            <a:r>
              <a:rPr lang="en-US" sz="4800" dirty="0" err="1"/>
              <a:t>Asfiksia</a:t>
            </a:r>
            <a:r>
              <a:rPr lang="en-US" sz="4800" dirty="0"/>
              <a:t> </a:t>
            </a:r>
            <a:r>
              <a:rPr lang="en-US" sz="4800" dirty="0" err="1"/>
              <a:t>Neonatorum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764890" y="2177845"/>
            <a:ext cx="5626510" cy="1524000"/>
          </a:xfrm>
          <a:prstGeom prst="roundRect">
            <a:avLst/>
          </a:prstGeom>
          <a:noFill/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591394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asfiksia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Asfiksia</a:t>
            </a:r>
            <a:r>
              <a:rPr lang="en-US" sz="2800" dirty="0"/>
              <a:t> </a:t>
            </a:r>
            <a:r>
              <a:rPr lang="en-US" sz="2800" dirty="0" err="1"/>
              <a:t>neonatorum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:</a:t>
            </a:r>
          </a:p>
          <a:p>
            <a:pPr marL="400050" lvl="1" indent="0">
              <a:buNone/>
            </a:pP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gawat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bernafas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dioksida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5067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Klasifikasi</a:t>
            </a:r>
            <a:r>
              <a:rPr lang="en-US" sz="4000" dirty="0"/>
              <a:t> </a:t>
            </a:r>
            <a:r>
              <a:rPr lang="en-US" sz="4000" dirty="0" err="1"/>
              <a:t>Asfiksia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Appearance, Pulse, Grimace, Activity, Respiration (APGAR ) </a:t>
            </a:r>
            <a:r>
              <a:rPr lang="en-US" sz="2800" dirty="0" err="1"/>
              <a:t>asfiksia</a:t>
            </a:r>
            <a:r>
              <a:rPr lang="en-US" sz="2800" dirty="0"/>
              <a:t> </a:t>
            </a:r>
            <a:r>
              <a:rPr lang="en-US" sz="2800" dirty="0" err="1"/>
              <a:t>diklasifikasikan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4, </a:t>
            </a:r>
            <a:r>
              <a:rPr lang="en-US" sz="2800" dirty="0" err="1"/>
              <a:t>yaitu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1. </a:t>
            </a:r>
            <a:r>
              <a:rPr lang="en-US" sz="2800" dirty="0" err="1"/>
              <a:t>Asfiksia</a:t>
            </a:r>
            <a:r>
              <a:rPr lang="en-US" sz="2800" dirty="0"/>
              <a:t> </a:t>
            </a:r>
            <a:r>
              <a:rPr lang="en-US" sz="2800" dirty="0" err="1"/>
              <a:t>berat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APGAR 0-3</a:t>
            </a:r>
          </a:p>
          <a:p>
            <a:pPr marL="0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Asfiksia</a:t>
            </a:r>
            <a:r>
              <a:rPr lang="en-US" sz="2800" dirty="0"/>
              <a:t> </a:t>
            </a:r>
            <a:r>
              <a:rPr lang="en-US" sz="2800" dirty="0" err="1"/>
              <a:t>ringan</a:t>
            </a:r>
            <a:r>
              <a:rPr lang="en-US" sz="2800" dirty="0"/>
              <a:t>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APGAR 4-6</a:t>
            </a:r>
          </a:p>
          <a:p>
            <a:pPr marL="0" indent="0">
              <a:buNone/>
            </a:pPr>
            <a:r>
              <a:rPr lang="en-US" sz="2800" dirty="0"/>
              <a:t>3. </a:t>
            </a:r>
            <a:r>
              <a:rPr lang="en-US" sz="2800" dirty="0" err="1"/>
              <a:t>Bayi</a:t>
            </a:r>
            <a:r>
              <a:rPr lang="en-US" sz="2800" dirty="0"/>
              <a:t> normal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sedikit</a:t>
            </a:r>
            <a:r>
              <a:rPr lang="en-US" sz="2800" dirty="0"/>
              <a:t> </a:t>
            </a:r>
            <a:r>
              <a:rPr lang="en-US" sz="2800" dirty="0" err="1"/>
              <a:t>asfiksia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    APGAR 7-9</a:t>
            </a:r>
          </a:p>
          <a:p>
            <a:pPr marL="0" indent="0">
              <a:buNone/>
            </a:pPr>
            <a:r>
              <a:rPr lang="en-US" sz="2800" dirty="0"/>
              <a:t>4. </a:t>
            </a:r>
            <a:r>
              <a:rPr lang="en-US" sz="2800" dirty="0" err="1"/>
              <a:t>Bayi</a:t>
            </a:r>
            <a:r>
              <a:rPr lang="en-US" sz="2800" dirty="0"/>
              <a:t> normal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APGAR 10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54107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Tabel</a:t>
            </a:r>
            <a:r>
              <a:rPr lang="en-US" dirty="0"/>
              <a:t> 1. </a:t>
            </a:r>
            <a:r>
              <a:rPr lang="en-US" dirty="0" err="1"/>
              <a:t>Nilai</a:t>
            </a:r>
            <a:r>
              <a:rPr lang="en-US" dirty="0"/>
              <a:t> APGAR (</a:t>
            </a:r>
            <a:r>
              <a:rPr lang="en-US" dirty="0" err="1"/>
              <a:t>Ghai</a:t>
            </a:r>
            <a:r>
              <a:rPr lang="en-US" dirty="0"/>
              <a:t>, 2010)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8237794" cy="424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5909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Penyebab</a:t>
            </a:r>
            <a:r>
              <a:rPr lang="en-US" b="1" dirty="0"/>
              <a:t> </a:t>
            </a:r>
            <a:r>
              <a:rPr lang="en-US" b="1" dirty="0" err="1"/>
              <a:t>Asfiksia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penyebab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asfiksia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, </a:t>
            </a:r>
            <a:r>
              <a:rPr lang="en-US" sz="2800" dirty="0" err="1"/>
              <a:t>diantaranya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:</a:t>
            </a:r>
          </a:p>
          <a:p>
            <a:pPr marL="400050" lvl="1" indent="0">
              <a:buNone/>
            </a:pPr>
            <a:r>
              <a:rPr lang="en-US" dirty="0"/>
              <a:t>1.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ibu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2.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Pusat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3.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1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Faktor</a:t>
            </a:r>
            <a:r>
              <a:rPr lang="en-US" sz="4000" b="1" dirty="0"/>
              <a:t> </a:t>
            </a:r>
            <a:r>
              <a:rPr lang="en-US" sz="4000" b="1" dirty="0" err="1"/>
              <a:t>pemicu</a:t>
            </a:r>
            <a:r>
              <a:rPr lang="en-US" sz="4000" b="1" dirty="0"/>
              <a:t> </a:t>
            </a:r>
            <a:r>
              <a:rPr lang="en-US" sz="4000" b="1" dirty="0" err="1"/>
              <a:t>terjadinya</a:t>
            </a:r>
            <a:r>
              <a:rPr lang="en-US" sz="4000" b="1" dirty="0"/>
              <a:t> </a:t>
            </a:r>
            <a:r>
              <a:rPr lang="en-US" sz="4000" b="1" dirty="0" err="1"/>
              <a:t>hipoglikemi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menderita</a:t>
            </a:r>
            <a:r>
              <a:rPr lang="en-US" sz="2800" dirty="0"/>
              <a:t> diabetes</a:t>
            </a:r>
          </a:p>
          <a:p>
            <a:r>
              <a:rPr lang="en-US" sz="2800" dirty="0" err="1"/>
              <a:t>Makrosomia</a:t>
            </a:r>
            <a:endParaRPr lang="en-US" sz="2800" dirty="0"/>
          </a:p>
          <a:p>
            <a:r>
              <a:rPr lang="en-US" sz="2800" dirty="0" err="1"/>
              <a:t>Kolestasis</a:t>
            </a:r>
            <a:endParaRPr lang="en-US" sz="2800" dirty="0"/>
          </a:p>
          <a:p>
            <a:r>
              <a:rPr lang="en-US" sz="2800" dirty="0" err="1"/>
              <a:t>Mikropenis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Minum</a:t>
            </a:r>
            <a:r>
              <a:rPr lang="en-US" sz="2800" dirty="0"/>
              <a:t> </a:t>
            </a:r>
            <a:r>
              <a:rPr lang="en-US" sz="2800" dirty="0" err="1"/>
              <a:t>obat-obatan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 (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etanol</a:t>
            </a:r>
            <a:r>
              <a:rPr lang="en-US" sz="2800" dirty="0"/>
              <a:t>, </a:t>
            </a:r>
            <a:r>
              <a:rPr lang="en-US" sz="2800" dirty="0" err="1"/>
              <a:t>salisilat</a:t>
            </a:r>
            <a:r>
              <a:rPr lang="en-US" sz="2800" dirty="0"/>
              <a:t>, </a:t>
            </a:r>
            <a:r>
              <a:rPr lang="en-US" sz="2800" dirty="0" err="1"/>
              <a:t>hipoglikemik</a:t>
            </a:r>
            <a:r>
              <a:rPr lang="en-US" sz="2800" dirty="0"/>
              <a:t> oral)</a:t>
            </a:r>
          </a:p>
          <a:p>
            <a:r>
              <a:rPr lang="en-US" sz="2800" i="1" dirty="0"/>
              <a:t>Inborn error of metabolism 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galaktosemia</a:t>
            </a:r>
            <a:r>
              <a:rPr lang="en-US" sz="2800" dirty="0"/>
              <a:t>,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i="1" dirty="0"/>
              <a:t>maple syrup urine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intoleransi</a:t>
            </a:r>
            <a:r>
              <a:rPr lang="en-US" sz="2800" dirty="0"/>
              <a:t> </a:t>
            </a:r>
            <a:r>
              <a:rPr lang="en-US" sz="2800" dirty="0" err="1"/>
              <a:t>fruktosa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15920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ibu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Preeklampsia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eklampsia</a:t>
            </a:r>
            <a:endParaRPr lang="en-US" sz="2800" dirty="0"/>
          </a:p>
          <a:p>
            <a:pPr lvl="0"/>
            <a:r>
              <a:rPr lang="en-US" sz="2800" dirty="0" err="1"/>
              <a:t>Pendarahan</a:t>
            </a:r>
            <a:r>
              <a:rPr lang="en-US" sz="2800" dirty="0"/>
              <a:t> abnormal (</a:t>
            </a:r>
            <a:r>
              <a:rPr lang="en-US" sz="2800" dirty="0" err="1"/>
              <a:t>plasenta</a:t>
            </a:r>
            <a:r>
              <a:rPr lang="en-US" sz="2800" dirty="0"/>
              <a:t> </a:t>
            </a:r>
            <a:r>
              <a:rPr lang="en-US" sz="2800" dirty="0" err="1"/>
              <a:t>previa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solusio</a:t>
            </a:r>
            <a:r>
              <a:rPr lang="en-US" sz="2800" dirty="0"/>
              <a:t> </a:t>
            </a:r>
            <a:r>
              <a:rPr lang="en-US" sz="2800" dirty="0" err="1"/>
              <a:t>plasenta</a:t>
            </a:r>
            <a:r>
              <a:rPr lang="en-US" sz="2800" dirty="0"/>
              <a:t>)</a:t>
            </a:r>
          </a:p>
          <a:p>
            <a:pPr lvl="0"/>
            <a:r>
              <a:rPr lang="en-US" sz="2800" dirty="0" err="1"/>
              <a:t>Partus</a:t>
            </a:r>
            <a:r>
              <a:rPr lang="en-US" sz="2800" dirty="0"/>
              <a:t> lama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partus</a:t>
            </a:r>
            <a:r>
              <a:rPr lang="en-US" sz="2800" dirty="0"/>
              <a:t> </a:t>
            </a:r>
            <a:r>
              <a:rPr lang="en-US" sz="2800" dirty="0" err="1"/>
              <a:t>macet</a:t>
            </a:r>
            <a:endParaRPr lang="en-US" sz="2800" dirty="0"/>
          </a:p>
          <a:p>
            <a:pPr lvl="0"/>
            <a:r>
              <a:rPr lang="en-US" sz="2800" dirty="0" err="1"/>
              <a:t>Demam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persalinan</a:t>
            </a:r>
            <a:r>
              <a:rPr lang="en-US" sz="2800" dirty="0"/>
              <a:t> </a:t>
            </a:r>
            <a:r>
              <a:rPr lang="en-US" sz="2800" dirty="0" err="1"/>
              <a:t>Infeksi</a:t>
            </a:r>
            <a:r>
              <a:rPr lang="en-US" sz="2800" dirty="0"/>
              <a:t> </a:t>
            </a:r>
            <a:r>
              <a:rPr lang="en-US" sz="2800" dirty="0" err="1"/>
              <a:t>berat</a:t>
            </a:r>
            <a:r>
              <a:rPr lang="en-US" sz="2800" dirty="0"/>
              <a:t> (malaria, </a:t>
            </a:r>
            <a:r>
              <a:rPr lang="en-US" sz="2800" dirty="0" err="1"/>
              <a:t>sifilis</a:t>
            </a:r>
            <a:r>
              <a:rPr lang="en-US" sz="2800" dirty="0"/>
              <a:t>, TBC, HIV)</a:t>
            </a:r>
          </a:p>
          <a:p>
            <a:pPr lvl="0"/>
            <a:r>
              <a:rPr lang="en-US" sz="2800" dirty="0" err="1"/>
              <a:t>Kehamilan</a:t>
            </a:r>
            <a:r>
              <a:rPr lang="en-US" sz="2800" dirty="0"/>
              <a:t> </a:t>
            </a:r>
            <a:r>
              <a:rPr lang="en-US" sz="2800" dirty="0" err="1"/>
              <a:t>Lewat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(</a:t>
            </a:r>
            <a:r>
              <a:rPr lang="en-US" sz="2800" dirty="0" err="1"/>
              <a:t>sesudah</a:t>
            </a:r>
            <a:r>
              <a:rPr lang="en-US" sz="2800" dirty="0"/>
              <a:t> 42 </a:t>
            </a:r>
            <a:r>
              <a:rPr lang="en-US" sz="2800" dirty="0" err="1"/>
              <a:t>minggu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94497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2. </a:t>
            </a:r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Tali</a:t>
            </a:r>
            <a:r>
              <a:rPr lang="en-US" b="1" dirty="0"/>
              <a:t> </a:t>
            </a:r>
            <a:r>
              <a:rPr lang="en-US" b="1" dirty="0" err="1"/>
              <a:t>Pusat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Lilitan</a:t>
            </a:r>
            <a:r>
              <a:rPr lang="en-US" sz="2800" dirty="0"/>
              <a:t> </a:t>
            </a:r>
            <a:r>
              <a:rPr lang="en-US" sz="2800" dirty="0" err="1"/>
              <a:t>tali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endParaRPr lang="en-US" sz="2800" dirty="0"/>
          </a:p>
          <a:p>
            <a:pPr lvl="0"/>
            <a:r>
              <a:rPr lang="en-US" sz="2800" dirty="0" err="1"/>
              <a:t>Tali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pendek</a:t>
            </a:r>
            <a:endParaRPr lang="en-US" sz="2800" dirty="0"/>
          </a:p>
          <a:p>
            <a:pPr lvl="0"/>
            <a:r>
              <a:rPr lang="en-US" sz="2800" dirty="0" err="1"/>
              <a:t>Simpul</a:t>
            </a:r>
            <a:r>
              <a:rPr lang="en-US" sz="2800" dirty="0"/>
              <a:t> </a:t>
            </a:r>
            <a:r>
              <a:rPr lang="en-US" sz="2800" dirty="0" err="1"/>
              <a:t>tali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endParaRPr lang="en-US" sz="2800" dirty="0"/>
          </a:p>
          <a:p>
            <a:pPr lvl="0"/>
            <a:r>
              <a:rPr lang="en-US" sz="2800" dirty="0" err="1"/>
              <a:t>Prolapsus</a:t>
            </a:r>
            <a:r>
              <a:rPr lang="en-US" sz="2800" dirty="0"/>
              <a:t> </a:t>
            </a:r>
            <a:r>
              <a:rPr lang="en-US" sz="2800" dirty="0" err="1"/>
              <a:t>tali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33172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3. </a:t>
            </a:r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Bayi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prematur</a:t>
            </a:r>
            <a:r>
              <a:rPr lang="en-US" sz="2800" dirty="0"/>
              <a:t> (</a:t>
            </a:r>
            <a:r>
              <a:rPr lang="en-US" sz="2800" dirty="0" err="1"/>
              <a:t>sebelum</a:t>
            </a:r>
            <a:r>
              <a:rPr lang="en-US" sz="2800" dirty="0"/>
              <a:t> 37 </a:t>
            </a:r>
            <a:r>
              <a:rPr lang="en-US" sz="2800" dirty="0" err="1"/>
              <a:t>minggu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)</a:t>
            </a:r>
          </a:p>
          <a:p>
            <a:pPr lvl="0"/>
            <a:r>
              <a:rPr lang="en-US" sz="2800" dirty="0" err="1"/>
              <a:t>Persalinan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(</a:t>
            </a:r>
            <a:r>
              <a:rPr lang="en-US" sz="2800" dirty="0" err="1"/>
              <a:t>sungsang</a:t>
            </a:r>
            <a:r>
              <a:rPr lang="en-US" sz="2800" dirty="0"/>
              <a:t>,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kembar</a:t>
            </a:r>
            <a:r>
              <a:rPr lang="en-US" sz="2800" dirty="0"/>
              <a:t>, </a:t>
            </a:r>
            <a:r>
              <a:rPr lang="en-US" sz="2800" dirty="0" err="1"/>
              <a:t>distosia</a:t>
            </a:r>
            <a:r>
              <a:rPr lang="en-US" sz="2800" dirty="0"/>
              <a:t> </a:t>
            </a:r>
            <a:r>
              <a:rPr lang="en-US" sz="2800" dirty="0" err="1"/>
              <a:t>bahu</a:t>
            </a:r>
            <a:r>
              <a:rPr lang="en-US" sz="2800" dirty="0"/>
              <a:t>, </a:t>
            </a:r>
            <a:r>
              <a:rPr lang="en-US" sz="2800" dirty="0" err="1"/>
              <a:t>ekstraksi</a:t>
            </a:r>
            <a:r>
              <a:rPr lang="en-US" sz="2800" dirty="0"/>
              <a:t> </a:t>
            </a:r>
            <a:r>
              <a:rPr lang="en-US" sz="2800" dirty="0" err="1"/>
              <a:t>vakum</a:t>
            </a:r>
            <a:r>
              <a:rPr lang="en-US" sz="2800" dirty="0"/>
              <a:t>, </a:t>
            </a:r>
            <a:r>
              <a:rPr lang="en-US" sz="2800" dirty="0" err="1"/>
              <a:t>ekstraksi</a:t>
            </a:r>
            <a:r>
              <a:rPr lang="en-US" sz="2800" dirty="0"/>
              <a:t> </a:t>
            </a:r>
            <a:r>
              <a:rPr lang="en-US" sz="2800" dirty="0" err="1"/>
              <a:t>forsep</a:t>
            </a:r>
            <a:r>
              <a:rPr lang="en-US" sz="2800" dirty="0"/>
              <a:t>)</a:t>
            </a:r>
          </a:p>
          <a:p>
            <a:pPr lvl="0"/>
            <a:r>
              <a:rPr lang="en-US" sz="2800" dirty="0" err="1"/>
              <a:t>Kelainan</a:t>
            </a:r>
            <a:r>
              <a:rPr lang="en-US" sz="2800" dirty="0"/>
              <a:t> </a:t>
            </a:r>
            <a:r>
              <a:rPr lang="en-US" sz="2800" dirty="0" err="1"/>
              <a:t>bawaan</a:t>
            </a:r>
            <a:r>
              <a:rPr lang="en-US" sz="2800" dirty="0"/>
              <a:t> (</a:t>
            </a:r>
            <a:r>
              <a:rPr lang="en-US" sz="2800" dirty="0" err="1"/>
              <a:t>kongenital</a:t>
            </a:r>
            <a:r>
              <a:rPr lang="en-US" sz="2800" dirty="0"/>
              <a:t>)</a:t>
            </a:r>
          </a:p>
          <a:p>
            <a:pPr lvl="0"/>
            <a:r>
              <a:rPr lang="en-US" sz="2800" dirty="0"/>
              <a:t>Air </a:t>
            </a:r>
            <a:r>
              <a:rPr lang="en-US" sz="2800" dirty="0" err="1"/>
              <a:t>ketuban</a:t>
            </a:r>
            <a:r>
              <a:rPr lang="en-US" sz="2800" dirty="0"/>
              <a:t> </a:t>
            </a:r>
            <a:r>
              <a:rPr lang="en-US" sz="2800" dirty="0" err="1"/>
              <a:t>bercampur</a:t>
            </a:r>
            <a:r>
              <a:rPr lang="en-US" sz="2800" dirty="0"/>
              <a:t> </a:t>
            </a:r>
            <a:r>
              <a:rPr lang="en-US" sz="2800" dirty="0" err="1"/>
              <a:t>mekonium</a:t>
            </a:r>
            <a:r>
              <a:rPr lang="en-US" sz="2800" dirty="0"/>
              <a:t> (</a:t>
            </a:r>
            <a:r>
              <a:rPr lang="en-US" sz="2800" dirty="0" err="1"/>
              <a:t>warna</a:t>
            </a:r>
            <a:r>
              <a:rPr lang="en-US" sz="2800" dirty="0"/>
              <a:t> </a:t>
            </a:r>
            <a:r>
              <a:rPr lang="en-US" sz="2800" dirty="0" err="1"/>
              <a:t>kehijauan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842748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Perubahan</a:t>
            </a:r>
            <a:r>
              <a:rPr lang="en-US" sz="4000" b="1" dirty="0"/>
              <a:t> </a:t>
            </a:r>
            <a:r>
              <a:rPr lang="en-US" sz="4000" b="1" dirty="0" err="1"/>
              <a:t>Patofiologis</a:t>
            </a: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486400"/>
            <a:ext cx="2131142" cy="7875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kardiovaskular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99652" y="3194014"/>
            <a:ext cx="1919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metabolisme</a:t>
            </a:r>
            <a:r>
              <a:rPr lang="en-US" sz="24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1600199"/>
            <a:ext cx="144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asfiksia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060723" y="1660974"/>
            <a:ext cx="35715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basa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340943" y="2853842"/>
            <a:ext cx="2593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asidosis</a:t>
            </a:r>
            <a:r>
              <a:rPr lang="en-US" sz="2000" dirty="0"/>
              <a:t> </a:t>
            </a:r>
            <a:r>
              <a:rPr lang="en-US" sz="2000" dirty="0" err="1"/>
              <a:t>respioratorik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364295" y="3624260"/>
            <a:ext cx="27223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metabolisme</a:t>
            </a:r>
            <a:r>
              <a:rPr lang="en-US" sz="2000" dirty="0"/>
              <a:t> an aerobic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11280" y="4461534"/>
            <a:ext cx="28771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glikolisis</a:t>
            </a:r>
            <a:r>
              <a:rPr lang="en-US" sz="2000" dirty="0"/>
              <a:t> </a:t>
            </a:r>
            <a:r>
              <a:rPr lang="en-US" sz="2000" dirty="0" err="1"/>
              <a:t>glikogen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340943" y="5486400"/>
            <a:ext cx="2376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glikogen</a:t>
            </a:r>
            <a:r>
              <a:rPr lang="en-US" sz="2000" dirty="0"/>
              <a:t> </a:t>
            </a:r>
            <a:r>
              <a:rPr lang="en-US" sz="2000" dirty="0" err="1"/>
              <a:t>jantung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hati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berkurang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3996812" y="1629469"/>
            <a:ext cx="3571568" cy="824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99652" y="3170366"/>
            <a:ext cx="1905000" cy="10629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66800" y="1371599"/>
            <a:ext cx="1828800" cy="10412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5" name="Down Arrow 24"/>
          <p:cNvSpPr/>
          <p:nvPr/>
        </p:nvSpPr>
        <p:spPr>
          <a:xfrm>
            <a:off x="1676400" y="2597498"/>
            <a:ext cx="304800" cy="456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971800" y="1892214"/>
            <a:ext cx="914400" cy="2312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5474109" y="2453769"/>
            <a:ext cx="304800" cy="456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5555840" y="3253952"/>
            <a:ext cx="141338" cy="3555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5508523" y="4088619"/>
            <a:ext cx="141338" cy="3555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5508523" y="4063237"/>
            <a:ext cx="141338" cy="3555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5535561" y="4953000"/>
            <a:ext cx="141338" cy="3555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/>
          <p:cNvSpPr/>
          <p:nvPr/>
        </p:nvSpPr>
        <p:spPr>
          <a:xfrm>
            <a:off x="3340510" y="5855073"/>
            <a:ext cx="720213" cy="190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050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kardiovaskular</a:t>
            </a:r>
            <a:r>
              <a:rPr lang="en-US" sz="2800" dirty="0"/>
              <a:t> </a:t>
            </a: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diantaranya</a:t>
            </a:r>
            <a:r>
              <a:rPr lang="en-US" sz="2800" dirty="0"/>
              <a:t> :</a:t>
            </a:r>
          </a:p>
          <a:p>
            <a:pPr lvl="0"/>
            <a:r>
              <a:rPr lang="en-US" sz="2800" dirty="0" err="1"/>
              <a:t>Hilangnya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glikogen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endParaRPr lang="en-US" sz="2800" dirty="0"/>
          </a:p>
          <a:p>
            <a:pPr lvl="0"/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asidosis</a:t>
            </a:r>
            <a:r>
              <a:rPr lang="en-US" sz="2800" dirty="0"/>
              <a:t> </a:t>
            </a:r>
            <a:r>
              <a:rPr lang="en-US" sz="2800" dirty="0" err="1"/>
              <a:t>metabolik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kelemahan</a:t>
            </a:r>
            <a:r>
              <a:rPr lang="en-US" sz="2800" dirty="0"/>
              <a:t> </a:t>
            </a:r>
            <a:r>
              <a:rPr lang="en-US" sz="2800" dirty="0" err="1"/>
              <a:t>otot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endParaRPr lang="en-US" sz="2800" dirty="0"/>
          </a:p>
          <a:p>
            <a:pPr lvl="0"/>
            <a:r>
              <a:rPr lang="en-US" sz="2800" dirty="0" err="1"/>
              <a:t>Pengisian</a:t>
            </a:r>
            <a:r>
              <a:rPr lang="en-US" sz="2800" dirty="0"/>
              <a:t> </a:t>
            </a:r>
            <a:r>
              <a:rPr lang="en-US" sz="2800" dirty="0" err="1"/>
              <a:t>udara</a:t>
            </a:r>
            <a:r>
              <a:rPr lang="en-US" sz="2800" dirty="0"/>
              <a:t> alveolus yang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adekuat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mengakibatkan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tingginya</a:t>
            </a:r>
            <a:r>
              <a:rPr lang="en-US" sz="2800" dirty="0"/>
              <a:t> </a:t>
            </a:r>
            <a:r>
              <a:rPr lang="en-US" sz="2800" dirty="0" err="1"/>
              <a:t>resistensi</a:t>
            </a:r>
            <a:r>
              <a:rPr lang="en-US" sz="2800" dirty="0"/>
              <a:t> </a:t>
            </a:r>
            <a:r>
              <a:rPr lang="en-US" sz="2800" dirty="0" err="1"/>
              <a:t>pembuluh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paru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sirkulasi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paru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sirkulasi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lain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Rustam</a:t>
            </a:r>
            <a:r>
              <a:rPr lang="en-US" sz="2000" dirty="0"/>
              <a:t>, 1998)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89457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066800"/>
            <a:ext cx="5410200" cy="1066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Gejala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Tanda-tanda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 err="1"/>
              <a:t>Asfiksia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897" y="3352800"/>
            <a:ext cx="4343400" cy="3063081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bernafas</a:t>
            </a:r>
            <a:r>
              <a:rPr lang="en-US" sz="2800" dirty="0"/>
              <a:t> </a:t>
            </a:r>
          </a:p>
          <a:p>
            <a:pPr marL="0" lvl="0" indent="0">
              <a:buNone/>
            </a:pPr>
            <a:r>
              <a:rPr lang="en-US" sz="2800" dirty="0"/>
              <a:t>    </a:t>
            </a:r>
            <a:r>
              <a:rPr lang="en-US" sz="2800" dirty="0" err="1"/>
              <a:t>nafas</a:t>
            </a:r>
            <a:r>
              <a:rPr lang="en-US" sz="2800" dirty="0"/>
              <a:t> </a:t>
            </a:r>
            <a:r>
              <a:rPr lang="en-US" sz="2800" dirty="0" err="1"/>
              <a:t>megap-megap</a:t>
            </a:r>
            <a:endParaRPr lang="en-US" sz="2800" dirty="0"/>
          </a:p>
          <a:p>
            <a:pPr lvl="0"/>
            <a:r>
              <a:rPr lang="en-US" sz="2800" dirty="0" err="1"/>
              <a:t>Warna</a:t>
            </a:r>
            <a:r>
              <a:rPr lang="en-US" sz="2800" dirty="0"/>
              <a:t> </a:t>
            </a:r>
            <a:r>
              <a:rPr lang="en-US" sz="2800" dirty="0" err="1"/>
              <a:t>kulit</a:t>
            </a:r>
            <a:r>
              <a:rPr lang="en-US" sz="2800" dirty="0"/>
              <a:t> </a:t>
            </a:r>
            <a:r>
              <a:rPr lang="en-US" sz="2800" dirty="0" err="1"/>
              <a:t>kebiruan</a:t>
            </a:r>
            <a:endParaRPr lang="en-US" sz="2800" dirty="0"/>
          </a:p>
          <a:p>
            <a:pPr lvl="0"/>
            <a:r>
              <a:rPr lang="en-US" sz="2800" dirty="0" err="1"/>
              <a:t>Kejang</a:t>
            </a:r>
            <a:endParaRPr lang="en-US" sz="2800" dirty="0"/>
          </a:p>
          <a:p>
            <a:pPr lvl="0"/>
            <a:r>
              <a:rPr lang="en-US" sz="2800" dirty="0" err="1"/>
              <a:t>Penurunan</a:t>
            </a:r>
            <a:r>
              <a:rPr lang="en-US" sz="2800" dirty="0"/>
              <a:t> </a:t>
            </a:r>
            <a:r>
              <a:rPr lang="en-US" sz="2800" dirty="0" err="1"/>
              <a:t>kesadaran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828800" y="914400"/>
            <a:ext cx="5562600" cy="1295400"/>
          </a:xfrm>
          <a:prstGeom prst="roundRect">
            <a:avLst/>
          </a:prstGeom>
          <a:noFill/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2743200"/>
            <a:ext cx="4953000" cy="3962400"/>
          </a:xfrm>
          <a:prstGeom prst="ellipse">
            <a:avLst/>
          </a:prstGeom>
          <a:noFill/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836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562600"/>
          </a:xfrm>
        </p:spPr>
        <p:txBody>
          <a:bodyPr>
            <a:noAutofit/>
          </a:bodyPr>
          <a:lstStyle/>
          <a:p>
            <a:r>
              <a:rPr lang="en-US" sz="2800" dirty="0" err="1"/>
              <a:t>Asfiksia</a:t>
            </a:r>
            <a:r>
              <a:rPr lang="en-US" sz="2800" dirty="0"/>
              <a:t> 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kelanjutan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anoksia</a:t>
            </a:r>
            <a:r>
              <a:rPr lang="en-US" sz="2800" dirty="0"/>
              <a:t> / </a:t>
            </a:r>
            <a:r>
              <a:rPr lang="en-US" sz="2800" dirty="0" err="1"/>
              <a:t>hipoksia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endParaRPr lang="en-US" sz="2800" dirty="0"/>
          </a:p>
          <a:p>
            <a:r>
              <a:rPr lang="en-US" sz="2800" dirty="0"/>
              <a:t>Diagnosis </a:t>
            </a:r>
            <a:r>
              <a:rPr lang="en-US" sz="2800" dirty="0" err="1"/>
              <a:t>anoksia</a:t>
            </a:r>
            <a:r>
              <a:rPr lang="en-US" sz="2800" dirty="0"/>
              <a:t>/</a:t>
            </a:r>
            <a:r>
              <a:rPr lang="en-US" sz="2800" dirty="0" err="1"/>
              <a:t>hipoksia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ditemukannya</a:t>
            </a:r>
            <a:r>
              <a:rPr lang="en-US" sz="2800" dirty="0"/>
              <a:t> </a:t>
            </a:r>
            <a:r>
              <a:rPr lang="en-US" sz="2800" dirty="0" err="1"/>
              <a:t>tanda-tanda</a:t>
            </a:r>
            <a:r>
              <a:rPr lang="en-US" sz="2800" dirty="0"/>
              <a:t> </a:t>
            </a:r>
            <a:r>
              <a:rPr lang="en-US" sz="2800" dirty="0" err="1"/>
              <a:t>gawat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endParaRPr lang="en-US" sz="2800" dirty="0"/>
          </a:p>
          <a:p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apgar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dipakai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kapan</a:t>
            </a:r>
            <a:r>
              <a:rPr lang="en-US" sz="2800" dirty="0"/>
              <a:t> </a:t>
            </a:r>
            <a:r>
              <a:rPr lang="en-US" sz="2800" dirty="0" err="1"/>
              <a:t>memulai</a:t>
            </a:r>
            <a:r>
              <a:rPr lang="en-US" sz="2800" dirty="0"/>
              <a:t> </a:t>
            </a:r>
            <a:r>
              <a:rPr lang="en-US" sz="2800" dirty="0" err="1"/>
              <a:t>resusitasi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jalannya</a:t>
            </a:r>
            <a:r>
              <a:rPr lang="en-US" sz="2800" dirty="0"/>
              <a:t> </a:t>
            </a:r>
            <a:r>
              <a:rPr lang="en-US" sz="2800" dirty="0" err="1"/>
              <a:t>resusitasi</a:t>
            </a:r>
            <a:endParaRPr lang="en-US" sz="2800" dirty="0"/>
          </a:p>
          <a:p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pernafasan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bernafas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pernafasan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,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segera</a:t>
            </a:r>
            <a:r>
              <a:rPr lang="en-US" sz="2800" dirty="0"/>
              <a:t> </a:t>
            </a:r>
            <a:r>
              <a:rPr lang="en-US" sz="2800" dirty="0" err="1"/>
              <a:t>ditentukan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pengambilan</a:t>
            </a:r>
            <a:r>
              <a:rPr lang="en-US" sz="2800" dirty="0"/>
              <a:t> </a:t>
            </a:r>
            <a:r>
              <a:rPr lang="en-US" sz="2800" dirty="0" err="1"/>
              <a:t>kesimpulan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vertilasi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(VTP)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00772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gawat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       1. </a:t>
            </a:r>
            <a:r>
              <a:rPr lang="en-US" sz="2800" dirty="0" err="1"/>
              <a:t>Denyut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endParaRPr lang="en-US" sz="2800" dirty="0"/>
          </a:p>
          <a:p>
            <a:pPr marL="973138" lvl="2" indent="-339725"/>
            <a:r>
              <a:rPr lang="en-US" sz="2800" dirty="0" err="1"/>
              <a:t>Frekuensi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endParaRPr lang="en-US" sz="2800" dirty="0"/>
          </a:p>
          <a:p>
            <a:pPr marL="973138" lvl="2" indent="-339725"/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bahaya</a:t>
            </a:r>
            <a:r>
              <a:rPr lang="en-US" sz="2800" dirty="0"/>
              <a:t>:</a:t>
            </a:r>
          </a:p>
          <a:p>
            <a:pPr marL="1371600" lvl="3" indent="-339725"/>
            <a:r>
              <a:rPr lang="en-US" sz="2800" dirty="0" err="1"/>
              <a:t>Fekuensi</a:t>
            </a:r>
            <a:r>
              <a:rPr lang="en-US" sz="2800" dirty="0"/>
              <a:t> &lt;100 kali per </a:t>
            </a:r>
            <a:r>
              <a:rPr lang="en-US" sz="2800" dirty="0" err="1"/>
              <a:t>menit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his</a:t>
            </a:r>
          </a:p>
          <a:p>
            <a:pPr marL="1371600" lvl="3" indent="-339725"/>
            <a:r>
              <a:rPr lang="en-US" sz="2800" dirty="0" err="1"/>
              <a:t>Denyut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teratur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2. </a:t>
            </a:r>
            <a:r>
              <a:rPr lang="en-US" sz="2800" dirty="0" err="1"/>
              <a:t>Mekonium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air </a:t>
            </a:r>
            <a:r>
              <a:rPr lang="en-US" sz="2800" dirty="0" err="1"/>
              <a:t>ketuban</a:t>
            </a:r>
            <a:endParaRPr lang="en-US" sz="2800" dirty="0"/>
          </a:p>
          <a:p>
            <a:pPr marL="693738" indent="-693738">
              <a:buNone/>
            </a:pPr>
            <a:r>
              <a:rPr lang="en-US" sz="2800" dirty="0"/>
              <a:t>         </a:t>
            </a:r>
            <a:r>
              <a:rPr lang="en-US" sz="2800" dirty="0" err="1"/>
              <a:t>mekonium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air </a:t>
            </a:r>
            <a:r>
              <a:rPr lang="en-US" sz="2800" dirty="0" err="1"/>
              <a:t>ketuban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presentasi</a:t>
            </a:r>
            <a:r>
              <a:rPr lang="en-US" sz="2800" dirty="0"/>
              <a:t>     </a:t>
            </a:r>
            <a:r>
              <a:rPr lang="en-US" sz="2800" dirty="0" err="1"/>
              <a:t>kepala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indikasi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mengakhiri</a:t>
            </a:r>
            <a:r>
              <a:rPr lang="en-US" sz="2800" dirty="0"/>
              <a:t> </a:t>
            </a:r>
            <a:r>
              <a:rPr lang="en-US" sz="2800" dirty="0" err="1"/>
              <a:t>persalinan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oksigenisasi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     3. </a:t>
            </a:r>
            <a:r>
              <a:rPr lang="en-US" sz="2800" dirty="0" err="1"/>
              <a:t>Pemeriksaan</a:t>
            </a:r>
            <a:r>
              <a:rPr lang="en-US" sz="2800" dirty="0"/>
              <a:t> pH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pH </a:t>
            </a:r>
            <a:r>
              <a:rPr lang="en-US" sz="2800" dirty="0" err="1"/>
              <a:t>itu</a:t>
            </a:r>
            <a:r>
              <a:rPr lang="en-US" sz="2800" dirty="0"/>
              <a:t> &lt;7,2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bahaya</a:t>
            </a:r>
            <a:r>
              <a:rPr lang="en-US" sz="2800" dirty="0"/>
              <a:t> </a:t>
            </a:r>
            <a:r>
              <a:rPr lang="en-US" sz="2800" dirty="0" err="1"/>
              <a:t>gawat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47072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Penatalaksanaan</a:t>
            </a:r>
            <a:r>
              <a:rPr lang="en-US" sz="4000" dirty="0"/>
              <a:t> </a:t>
            </a:r>
            <a:r>
              <a:rPr lang="en-US" sz="4000" dirty="0" err="1"/>
              <a:t>asfiksia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Menurut</a:t>
            </a:r>
            <a:r>
              <a:rPr lang="en-US" sz="2800" dirty="0"/>
              <a:t>  </a:t>
            </a:r>
            <a:r>
              <a:rPr lang="en-US" sz="2800" dirty="0" err="1"/>
              <a:t>Wiknjosastro</a:t>
            </a:r>
            <a:r>
              <a:rPr lang="en-US" sz="2800" dirty="0"/>
              <a:t> (2005)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1. </a:t>
            </a:r>
            <a:r>
              <a:rPr lang="en-US" sz="2800" dirty="0" err="1"/>
              <a:t>Pengawasan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endParaRPr lang="en-US" sz="2800" dirty="0"/>
          </a:p>
          <a:p>
            <a:pPr marL="1314450" lvl="2" indent="-514350"/>
            <a:r>
              <a:rPr lang="en-US" sz="2800" dirty="0" err="1"/>
              <a:t>Mengeringkan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cairan</a:t>
            </a:r>
            <a:r>
              <a:rPr lang="en-US" sz="2800" dirty="0"/>
              <a:t> </a:t>
            </a:r>
            <a:r>
              <a:rPr lang="en-US" sz="2800" dirty="0" err="1"/>
              <a:t>ketuban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lemak</a:t>
            </a:r>
            <a:endParaRPr lang="en-US" sz="2800" dirty="0"/>
          </a:p>
          <a:p>
            <a:pPr marL="1314450" lvl="2" indent="-514350"/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sinar</a:t>
            </a:r>
            <a:r>
              <a:rPr lang="en-US" sz="2800" dirty="0"/>
              <a:t> </a:t>
            </a:r>
            <a:r>
              <a:rPr lang="en-US" sz="2800" dirty="0" err="1"/>
              <a:t>lampu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pemanasan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endParaRPr lang="en-US" sz="2800" dirty="0"/>
          </a:p>
          <a:p>
            <a:pPr marL="1314450" lvl="2" indent="-514350"/>
            <a:r>
              <a:rPr lang="en-US" sz="2800" dirty="0" err="1"/>
              <a:t>Bungkus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kain</a:t>
            </a:r>
            <a:r>
              <a:rPr lang="en-US" sz="2800" dirty="0"/>
              <a:t> </a:t>
            </a:r>
            <a:r>
              <a:rPr lang="en-US" sz="2800" dirty="0" err="1"/>
              <a:t>kering</a:t>
            </a:r>
            <a:endParaRPr lang="en-US" sz="2800" dirty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19783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Pembersihan</a:t>
            </a:r>
            <a:r>
              <a:rPr lang="en-US" sz="2800" dirty="0"/>
              <a:t> </a:t>
            </a:r>
            <a:r>
              <a:rPr lang="en-US" sz="2800" dirty="0" err="1"/>
              <a:t>jalan</a:t>
            </a:r>
            <a:r>
              <a:rPr lang="en-US" sz="2800" dirty="0"/>
              <a:t> </a:t>
            </a:r>
            <a:r>
              <a:rPr lang="en-US" sz="2800" dirty="0" err="1"/>
              <a:t>nafas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nafas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dibersihkan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lendir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amnion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keluarnya</a:t>
            </a:r>
            <a:r>
              <a:rPr lang="en-US" dirty="0"/>
              <a:t> </a:t>
            </a:r>
            <a:r>
              <a:rPr lang="en-US" dirty="0" err="1"/>
              <a:t>lendir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3. </a:t>
            </a:r>
            <a:r>
              <a:rPr lang="en-US" sz="2800" dirty="0" err="1"/>
              <a:t>Rangsangan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pernafasan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memukul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telapak</a:t>
            </a:r>
            <a:r>
              <a:rPr lang="en-US" dirty="0"/>
              <a:t> kaki </a:t>
            </a:r>
            <a:r>
              <a:rPr lang="en-US" dirty="0" err="1"/>
              <a:t>bayi</a:t>
            </a:r>
            <a:r>
              <a:rPr lang="en-US" dirty="0"/>
              <a:t>, </a:t>
            </a:r>
            <a:r>
              <a:rPr lang="en-US" dirty="0" err="1"/>
              <a:t>menekan</a:t>
            </a:r>
            <a:r>
              <a:rPr lang="en-US" dirty="0"/>
              <a:t> tendon </a:t>
            </a:r>
            <a:r>
              <a:rPr lang="en-US" dirty="0" err="1"/>
              <a:t>achilles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suntikan</a:t>
            </a:r>
            <a:r>
              <a:rPr lang="en-US" dirty="0"/>
              <a:t> vitamin 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: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ventilasi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5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09800"/>
            <a:ext cx="8153400" cy="25908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err="1"/>
              <a:t>Hipoglikemia</a:t>
            </a:r>
            <a:r>
              <a:rPr lang="en-US" sz="2800" b="0" dirty="0"/>
              <a:t> </a:t>
            </a:r>
            <a:r>
              <a:rPr lang="en-US" sz="2800" b="0" dirty="0" err="1"/>
              <a:t>tanpa</a:t>
            </a:r>
            <a:r>
              <a:rPr lang="en-US" sz="2800" b="0" dirty="0"/>
              <a:t> </a:t>
            </a:r>
            <a:r>
              <a:rPr lang="en-US" sz="2800" b="0" dirty="0" err="1"/>
              <a:t>gejala</a:t>
            </a:r>
            <a:r>
              <a:rPr lang="en-US" sz="2800" b="0" dirty="0"/>
              <a:t> </a:t>
            </a:r>
            <a:r>
              <a:rPr lang="en-US" sz="2800" b="0" dirty="0" err="1"/>
              <a:t>sampai</a:t>
            </a:r>
            <a:r>
              <a:rPr lang="en-US" sz="2800" b="0" dirty="0"/>
              <a:t> </a:t>
            </a:r>
            <a:r>
              <a:rPr lang="en-US" sz="2800" b="0" dirty="0" err="1"/>
              <a:t>usia</a:t>
            </a:r>
            <a:r>
              <a:rPr lang="en-US" sz="2800" b="0" dirty="0"/>
              <a:t> </a:t>
            </a:r>
            <a:r>
              <a:rPr lang="en-US" sz="2800" b="0" dirty="0" err="1"/>
              <a:t>dua</a:t>
            </a:r>
            <a:r>
              <a:rPr lang="en-US" sz="2800" b="0" dirty="0"/>
              <a:t> </a:t>
            </a:r>
            <a:r>
              <a:rPr lang="en-US" sz="2800" b="0" dirty="0" err="1"/>
              <a:t>hari</a:t>
            </a:r>
            <a:r>
              <a:rPr lang="en-US" sz="2800" b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err="1"/>
              <a:t>Gejala</a:t>
            </a:r>
            <a:r>
              <a:rPr lang="en-US" sz="2800" b="0" dirty="0"/>
              <a:t> </a:t>
            </a:r>
            <a:r>
              <a:rPr lang="en-US" sz="2800" b="0" dirty="0" err="1"/>
              <a:t>berkaitan</a:t>
            </a:r>
            <a:r>
              <a:rPr lang="en-US" sz="2800" b="0" dirty="0"/>
              <a:t> </a:t>
            </a:r>
            <a:r>
              <a:rPr lang="en-US" sz="2800" b="0" dirty="0" err="1"/>
              <a:t>dengan</a:t>
            </a:r>
            <a:r>
              <a:rPr lang="en-US" sz="2800" b="0" dirty="0"/>
              <a:t> </a:t>
            </a:r>
            <a:r>
              <a:rPr lang="en-US" sz="2800" b="0" dirty="0" err="1"/>
              <a:t>komponen</a:t>
            </a:r>
            <a:r>
              <a:rPr lang="en-US" sz="2800" b="0" dirty="0"/>
              <a:t> </a:t>
            </a:r>
            <a:r>
              <a:rPr lang="en-US" sz="2800" b="0" dirty="0" err="1"/>
              <a:t>neurogenik</a:t>
            </a:r>
            <a:r>
              <a:rPr lang="en-US" sz="2800" b="0" dirty="0"/>
              <a:t> </a:t>
            </a:r>
            <a:r>
              <a:rPr lang="en-US" sz="2800" b="0" dirty="0" err="1"/>
              <a:t>dan</a:t>
            </a:r>
            <a:r>
              <a:rPr lang="en-US" sz="2800" b="0" dirty="0"/>
              <a:t> </a:t>
            </a:r>
            <a:r>
              <a:rPr lang="en-US" sz="2800" b="0" dirty="0" err="1"/>
              <a:t>neuroglikopenik</a:t>
            </a:r>
            <a:r>
              <a:rPr lang="en-US" sz="2800" b="0" dirty="0"/>
              <a:t> </a:t>
            </a:r>
            <a:r>
              <a:rPr lang="en-US" sz="2800" b="0" dirty="0" err="1"/>
              <a:t>berat</a:t>
            </a:r>
            <a:endParaRPr lang="en-US" sz="2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err="1"/>
              <a:t>Kadang</a:t>
            </a:r>
            <a:r>
              <a:rPr lang="en-US" sz="2800" b="0" dirty="0"/>
              <a:t> </a:t>
            </a:r>
            <a:r>
              <a:rPr lang="en-US" sz="2800" b="0" dirty="0" err="1"/>
              <a:t>gejala</a:t>
            </a:r>
            <a:r>
              <a:rPr lang="en-US" sz="2800" b="0" dirty="0"/>
              <a:t> </a:t>
            </a:r>
            <a:r>
              <a:rPr lang="en-US" sz="2800" b="0" dirty="0" err="1"/>
              <a:t>tidak</a:t>
            </a:r>
            <a:r>
              <a:rPr lang="en-US" sz="2800" b="0" dirty="0"/>
              <a:t> </a:t>
            </a:r>
            <a:r>
              <a:rPr lang="en-US" sz="2800" b="0" dirty="0" err="1"/>
              <a:t>spesifik</a:t>
            </a:r>
            <a:r>
              <a:rPr lang="en-US" sz="2800" b="0" dirty="0"/>
              <a:t> </a:t>
            </a:r>
          </a:p>
          <a:p>
            <a:endParaRPr lang="en-US" sz="2800" b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Gejala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klinis</a:t>
            </a:r>
            <a:r>
              <a:rPr lang="en-US" b="1" dirty="0"/>
              <a:t> </a:t>
            </a:r>
            <a:r>
              <a:rPr lang="en-US" b="1" dirty="0" err="1"/>
              <a:t>hipoglikemia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64689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Autofit/>
          </a:bodyPr>
          <a:lstStyle/>
          <a:p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Perinasia</a:t>
            </a:r>
            <a:r>
              <a:rPr lang="en-US" sz="2800" dirty="0"/>
              <a:t> (2006),Cara 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resusitasi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tingkatan</a:t>
            </a:r>
            <a:r>
              <a:rPr lang="en-US" sz="2800" dirty="0"/>
              <a:t> </a:t>
            </a:r>
            <a:r>
              <a:rPr lang="en-US" sz="2800" dirty="0" err="1"/>
              <a:t>asfiksia</a:t>
            </a:r>
            <a:r>
              <a:rPr lang="en-US" sz="2800" dirty="0"/>
              <a:t>, </a:t>
            </a:r>
            <a:r>
              <a:rPr lang="en-US" sz="2800" dirty="0" err="1"/>
              <a:t>antara</a:t>
            </a:r>
            <a:r>
              <a:rPr lang="en-US" sz="2800" dirty="0"/>
              <a:t> lain:</a:t>
            </a:r>
          </a:p>
          <a:p>
            <a:pPr marL="0" indent="0">
              <a:buNone/>
            </a:pPr>
            <a:r>
              <a:rPr lang="en-US" sz="2800" dirty="0"/>
              <a:t>    a.  </a:t>
            </a:r>
            <a:r>
              <a:rPr lang="en-US" sz="2800" dirty="0" err="1"/>
              <a:t>Asfiksi</a:t>
            </a:r>
            <a:r>
              <a:rPr lang="en-US" sz="2800" dirty="0"/>
              <a:t> </a:t>
            </a:r>
            <a:r>
              <a:rPr lang="en-US" sz="2800" dirty="0" err="1"/>
              <a:t>Ringan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         </a:t>
            </a:r>
            <a:r>
              <a:rPr lang="en-US" sz="2800" dirty="0" err="1"/>
              <a:t>Caranya</a:t>
            </a:r>
            <a:r>
              <a:rPr lang="en-US" sz="2800" dirty="0"/>
              <a:t>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dibungkus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kain</a:t>
            </a:r>
            <a:r>
              <a:rPr lang="en-US" sz="2800" dirty="0"/>
              <a:t> </a:t>
            </a:r>
            <a:r>
              <a:rPr lang="en-US" sz="2800" dirty="0" err="1"/>
              <a:t>hangat</a:t>
            </a:r>
            <a:endParaRPr lang="en-US" sz="2800" dirty="0"/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err="1"/>
              <a:t>Bersihkan</a:t>
            </a:r>
            <a:r>
              <a:rPr lang="en-US" sz="2800" dirty="0"/>
              <a:t> </a:t>
            </a:r>
            <a:r>
              <a:rPr lang="en-US" sz="2800" dirty="0" err="1"/>
              <a:t>jalan</a:t>
            </a:r>
            <a:r>
              <a:rPr lang="en-US" sz="2800" dirty="0"/>
              <a:t> </a:t>
            </a:r>
            <a:r>
              <a:rPr lang="en-US" sz="2800" dirty="0" err="1"/>
              <a:t>napas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menghisap</a:t>
            </a:r>
            <a:r>
              <a:rPr lang="en-US" sz="2800" dirty="0"/>
              <a:t> </a:t>
            </a:r>
            <a:r>
              <a:rPr lang="en-US" sz="2800" dirty="0" err="1"/>
              <a:t>lendir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hidung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mulut</a:t>
            </a:r>
            <a:endParaRPr lang="en-US" sz="2800" dirty="0"/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err="1"/>
              <a:t>Bersihkan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tali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observasi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vital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apgar</a:t>
            </a:r>
            <a:r>
              <a:rPr lang="en-US" sz="2800" dirty="0"/>
              <a:t> score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inkubator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972493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b. </a:t>
            </a:r>
            <a:r>
              <a:rPr lang="en-US" sz="2800" dirty="0" err="1"/>
              <a:t>Asfiksia</a:t>
            </a:r>
            <a:r>
              <a:rPr lang="en-US" sz="2800" dirty="0"/>
              <a:t>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</a:p>
          <a:p>
            <a:pPr marL="914400" lvl="2" indent="-515938">
              <a:buFont typeface="+mj-lt"/>
              <a:buAutoNum type="arabicPeriod"/>
            </a:pPr>
            <a:r>
              <a:rPr lang="en-US" sz="2800" dirty="0" err="1"/>
              <a:t>Bersihkan</a:t>
            </a:r>
            <a:r>
              <a:rPr lang="en-US" sz="2800" dirty="0"/>
              <a:t> </a:t>
            </a:r>
            <a:r>
              <a:rPr lang="en-US" sz="2800" dirty="0" err="1"/>
              <a:t>jalan</a:t>
            </a:r>
            <a:r>
              <a:rPr lang="en-US" sz="2800" dirty="0"/>
              <a:t> </a:t>
            </a:r>
            <a:r>
              <a:rPr lang="en-US" sz="2800" dirty="0" err="1"/>
              <a:t>napas</a:t>
            </a:r>
            <a:endParaRPr lang="en-US" sz="2800" dirty="0"/>
          </a:p>
          <a:p>
            <a:pPr marL="914400" lvl="2" indent="-515938">
              <a:buFont typeface="+mj-lt"/>
              <a:buAutoNum type="arabicPeriod"/>
            </a:pPr>
            <a:r>
              <a:rPr lang="en-US" sz="2800" dirty="0" err="1"/>
              <a:t>Berikan</a:t>
            </a:r>
            <a:r>
              <a:rPr lang="en-US" sz="2800" dirty="0"/>
              <a:t> </a:t>
            </a:r>
            <a:r>
              <a:rPr lang="en-US" sz="2800" dirty="0" err="1"/>
              <a:t>oksigen</a:t>
            </a:r>
            <a:r>
              <a:rPr lang="en-US" sz="2800" dirty="0"/>
              <a:t> </a:t>
            </a:r>
          </a:p>
          <a:p>
            <a:pPr marL="914400" lvl="2" indent="-515938">
              <a:buFont typeface="+mj-lt"/>
              <a:buAutoNum type="arabicPeriod"/>
            </a:pPr>
            <a:r>
              <a:rPr lang="en-US" sz="2800" dirty="0" err="1"/>
              <a:t>Rangsang</a:t>
            </a:r>
            <a:r>
              <a:rPr lang="en-US" sz="2800" dirty="0"/>
              <a:t> </a:t>
            </a:r>
            <a:r>
              <a:rPr lang="en-US" sz="2800" dirty="0" err="1"/>
              <a:t>pernapasan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menepuk</a:t>
            </a:r>
            <a:r>
              <a:rPr lang="en-US" sz="2800" dirty="0"/>
              <a:t> </a:t>
            </a:r>
            <a:r>
              <a:rPr lang="en-US" sz="2800" dirty="0" err="1"/>
              <a:t>telapak</a:t>
            </a:r>
            <a:r>
              <a:rPr lang="en-US" sz="2800" dirty="0"/>
              <a:t> kaki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reaksi</a:t>
            </a:r>
            <a:r>
              <a:rPr lang="en-US" sz="2800" dirty="0"/>
              <a:t>, bantu </a:t>
            </a:r>
            <a:r>
              <a:rPr lang="en-US" sz="2800" dirty="0" err="1"/>
              <a:t>pernapasan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masker (</a:t>
            </a:r>
            <a:r>
              <a:rPr lang="en-US" sz="2800" dirty="0" err="1"/>
              <a:t>ambubag</a:t>
            </a:r>
            <a:r>
              <a:rPr lang="en-US" sz="2800" dirty="0"/>
              <a:t>).</a:t>
            </a:r>
          </a:p>
          <a:p>
            <a:pPr marL="914400" lvl="2" indent="-515938">
              <a:buFont typeface="+mj-lt"/>
              <a:buAutoNum type="arabicPeriod"/>
            </a:pP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bernapas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sianosis</a:t>
            </a:r>
            <a:r>
              <a:rPr lang="en-US" sz="2800" dirty="0"/>
              <a:t> </a:t>
            </a:r>
            <a:r>
              <a:rPr lang="en-US" sz="2800" dirty="0" err="1"/>
              <a:t>berikan</a:t>
            </a:r>
            <a:r>
              <a:rPr lang="en-US" sz="2800" dirty="0"/>
              <a:t> </a:t>
            </a:r>
            <a:r>
              <a:rPr lang="en-US" sz="2800" dirty="0" err="1"/>
              <a:t>natrium</a:t>
            </a:r>
            <a:r>
              <a:rPr lang="en-US" sz="2800" dirty="0"/>
              <a:t> </a:t>
            </a:r>
            <a:r>
              <a:rPr lang="en-US" sz="2800" dirty="0" err="1"/>
              <a:t>bikarbonat</a:t>
            </a:r>
            <a:r>
              <a:rPr lang="en-US" sz="2800" dirty="0"/>
              <a:t> 7,5%sebanyak 6cc. </a:t>
            </a:r>
            <a:r>
              <a:rPr lang="en-US" sz="2800" dirty="0" err="1"/>
              <a:t>Dextrosa</a:t>
            </a:r>
            <a:r>
              <a:rPr lang="en-US" sz="2800" dirty="0"/>
              <a:t> 40% </a:t>
            </a:r>
            <a:r>
              <a:rPr lang="en-US" sz="2800" dirty="0" err="1"/>
              <a:t>sebanyak</a:t>
            </a:r>
            <a:r>
              <a:rPr lang="en-US" sz="2800" dirty="0"/>
              <a:t> 4cc </a:t>
            </a:r>
            <a:r>
              <a:rPr lang="en-US" sz="2800" dirty="0" err="1"/>
              <a:t>disuntikan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vena </a:t>
            </a:r>
            <a:r>
              <a:rPr lang="en-US" sz="2800" dirty="0" err="1"/>
              <a:t>umbilikus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perlahan-lahan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intra </a:t>
            </a:r>
            <a:r>
              <a:rPr lang="en-US" sz="2800" dirty="0" err="1"/>
              <a:t>kranial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80193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Asfiksia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Bersihkan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napas</a:t>
            </a:r>
            <a:r>
              <a:rPr lang="en-US" dirty="0"/>
              <a:t> </a:t>
            </a:r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pompa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ambubag</a:t>
            </a:r>
            <a:r>
              <a:rPr lang="en-US" dirty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4-5 liter per </a:t>
            </a:r>
            <a:r>
              <a:rPr lang="en-US" dirty="0" err="1"/>
              <a:t>menit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ETT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Bersihkan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napas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ETT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benapas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sianosis</a:t>
            </a:r>
            <a:r>
              <a:rPr lang="en-US" dirty="0"/>
              <a:t>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natrium</a:t>
            </a:r>
            <a:r>
              <a:rPr lang="en-US" dirty="0"/>
              <a:t> </a:t>
            </a:r>
            <a:r>
              <a:rPr lang="en-US" dirty="0" err="1"/>
              <a:t>bikarbonat</a:t>
            </a:r>
            <a:r>
              <a:rPr lang="en-US" dirty="0"/>
              <a:t> 7,5% </a:t>
            </a:r>
            <a:r>
              <a:rPr lang="en-US" dirty="0" err="1"/>
              <a:t>sebanyak</a:t>
            </a:r>
            <a:r>
              <a:rPr lang="en-US" dirty="0"/>
              <a:t> 6cc. </a:t>
            </a:r>
            <a:r>
              <a:rPr lang="en-US" dirty="0" err="1"/>
              <a:t>Dextrosa</a:t>
            </a:r>
            <a:r>
              <a:rPr lang="en-US" dirty="0"/>
              <a:t> 40% </a:t>
            </a:r>
            <a:r>
              <a:rPr lang="en-US" dirty="0" err="1"/>
              <a:t>sebanyak</a:t>
            </a:r>
            <a:r>
              <a:rPr lang="en-US" dirty="0"/>
              <a:t> 4cc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641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Resusitasi</a:t>
            </a:r>
            <a:r>
              <a:rPr lang="en-US" sz="4000" b="1" dirty="0"/>
              <a:t> </a:t>
            </a:r>
            <a:r>
              <a:rPr lang="en-US" sz="4000" b="1" dirty="0" err="1"/>
              <a:t>Neonatus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132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Persiapan</a:t>
            </a:r>
            <a:r>
              <a:rPr lang="en-US" sz="4000" b="1" dirty="0"/>
              <a:t> </a:t>
            </a:r>
            <a:r>
              <a:rPr lang="en-US" sz="4000" b="1" dirty="0" err="1"/>
              <a:t>Alat</a:t>
            </a:r>
            <a:r>
              <a:rPr lang="en-US" sz="4000" b="1" dirty="0"/>
              <a:t> </a:t>
            </a:r>
            <a:r>
              <a:rPr lang="en-US" sz="4000" b="1" dirty="0" err="1"/>
              <a:t>Resusitasi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err="1"/>
              <a:t>Sebelum</a:t>
            </a:r>
            <a:r>
              <a:rPr lang="en-US" sz="2600" dirty="0"/>
              <a:t> </a:t>
            </a:r>
            <a:r>
              <a:rPr lang="en-US" sz="2600" dirty="0" err="1"/>
              <a:t>menolong</a:t>
            </a:r>
            <a:r>
              <a:rPr lang="en-US" sz="2600" dirty="0"/>
              <a:t> </a:t>
            </a:r>
            <a:r>
              <a:rPr lang="en-US" sz="2600" dirty="0" err="1"/>
              <a:t>persalinan</a:t>
            </a:r>
            <a:r>
              <a:rPr lang="en-US" sz="2600" dirty="0"/>
              <a:t>, </a:t>
            </a:r>
            <a:r>
              <a:rPr lang="en-US" sz="2600" dirty="0" err="1"/>
              <a:t>siapkan</a:t>
            </a:r>
            <a:r>
              <a:rPr lang="en-US" sz="2600" dirty="0"/>
              <a:t> juga </a:t>
            </a:r>
            <a:r>
              <a:rPr lang="en-US" sz="2600" dirty="0" err="1"/>
              <a:t>alat-alat</a:t>
            </a:r>
            <a:r>
              <a:rPr lang="en-US" sz="2600" dirty="0"/>
              <a:t> </a:t>
            </a:r>
            <a:r>
              <a:rPr lang="en-US" sz="2600" dirty="0" err="1"/>
              <a:t>resusitasi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keadaan</a:t>
            </a:r>
            <a:r>
              <a:rPr lang="en-US" sz="2600" dirty="0"/>
              <a:t> </a:t>
            </a:r>
            <a:r>
              <a:rPr lang="en-US" sz="2600" dirty="0" err="1"/>
              <a:t>siap</a:t>
            </a:r>
            <a:r>
              <a:rPr lang="en-US" sz="2600" dirty="0"/>
              <a:t> </a:t>
            </a:r>
            <a:r>
              <a:rPr lang="en-US" sz="2600" dirty="0" err="1"/>
              <a:t>pakai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2 </a:t>
            </a:r>
            <a:r>
              <a:rPr lang="en-US" sz="2600" dirty="0" err="1"/>
              <a:t>helai</a:t>
            </a:r>
            <a:r>
              <a:rPr lang="en-US" sz="2600" dirty="0"/>
              <a:t> </a:t>
            </a:r>
            <a:r>
              <a:rPr lang="en-US" sz="2600" dirty="0" err="1"/>
              <a:t>kain</a:t>
            </a:r>
            <a:r>
              <a:rPr lang="en-US" sz="2600" dirty="0"/>
              <a:t> / </a:t>
            </a:r>
            <a:r>
              <a:rPr lang="en-US" sz="2600" dirty="0" err="1"/>
              <a:t>handuk</a:t>
            </a:r>
            <a:endParaRPr lang="en-US" sz="2600" dirty="0"/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err="1"/>
              <a:t>Bahan</a:t>
            </a:r>
            <a:r>
              <a:rPr lang="en-US" sz="2600" dirty="0"/>
              <a:t> </a:t>
            </a:r>
            <a:r>
              <a:rPr lang="en-US" sz="2600" dirty="0" err="1"/>
              <a:t>ganjal</a:t>
            </a:r>
            <a:r>
              <a:rPr lang="en-US" sz="2600" dirty="0"/>
              <a:t> </a:t>
            </a:r>
            <a:r>
              <a:rPr lang="en-US" sz="2600" dirty="0" err="1"/>
              <a:t>bahu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endParaRPr lang="en-US" sz="2600" dirty="0"/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err="1"/>
              <a:t>Bahan</a:t>
            </a:r>
            <a:r>
              <a:rPr lang="en-US" sz="2600" dirty="0"/>
              <a:t> </a:t>
            </a:r>
            <a:r>
              <a:rPr lang="en-US" sz="2600" dirty="0" err="1"/>
              <a:t>ganjal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berupa</a:t>
            </a:r>
            <a:r>
              <a:rPr lang="en-US" sz="2600" dirty="0"/>
              <a:t> </a:t>
            </a:r>
            <a:r>
              <a:rPr lang="en-US" sz="2600" dirty="0" err="1"/>
              <a:t>kain</a:t>
            </a:r>
            <a:r>
              <a:rPr lang="en-US" sz="2600" dirty="0"/>
              <a:t>, </a:t>
            </a:r>
            <a:r>
              <a:rPr lang="en-US" sz="2600" dirty="0" err="1"/>
              <a:t>kaos</a:t>
            </a:r>
            <a:r>
              <a:rPr lang="en-US" sz="2600" dirty="0"/>
              <a:t>, </a:t>
            </a:r>
            <a:r>
              <a:rPr lang="en-US" sz="2600" dirty="0" err="1"/>
              <a:t>selendang</a:t>
            </a:r>
            <a:r>
              <a:rPr lang="en-US" sz="2600" dirty="0"/>
              <a:t>, </a:t>
            </a:r>
            <a:r>
              <a:rPr lang="en-US" sz="2600" dirty="0" err="1"/>
              <a:t>handuk</a:t>
            </a:r>
            <a:r>
              <a:rPr lang="en-US" sz="2600" dirty="0"/>
              <a:t> </a:t>
            </a:r>
            <a:r>
              <a:rPr lang="en-US" sz="2600" dirty="0" err="1"/>
              <a:t>kecil</a:t>
            </a:r>
            <a:r>
              <a:rPr lang="en-US" sz="2600" dirty="0"/>
              <a:t>, </a:t>
            </a:r>
            <a:r>
              <a:rPr lang="en-US" sz="2600" dirty="0" err="1"/>
              <a:t>digulung</a:t>
            </a:r>
            <a:r>
              <a:rPr lang="en-US" sz="2600" dirty="0"/>
              <a:t> </a:t>
            </a:r>
            <a:r>
              <a:rPr lang="en-US" sz="2600" dirty="0" err="1"/>
              <a:t>setinggi</a:t>
            </a:r>
            <a:r>
              <a:rPr lang="en-US" sz="2600" dirty="0"/>
              <a:t> 5 cm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mudah</a:t>
            </a:r>
            <a:r>
              <a:rPr lang="en-US" sz="2600" dirty="0"/>
              <a:t> </a:t>
            </a:r>
            <a:r>
              <a:rPr lang="en-US" sz="2600" dirty="0" err="1"/>
              <a:t>disesuaikan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mengatur</a:t>
            </a:r>
            <a:r>
              <a:rPr lang="en-US" sz="2600" dirty="0"/>
              <a:t> </a:t>
            </a:r>
            <a:r>
              <a:rPr lang="en-US" sz="2600" dirty="0" err="1"/>
              <a:t>posisi</a:t>
            </a:r>
            <a:r>
              <a:rPr lang="en-US" sz="2600" dirty="0"/>
              <a:t> </a:t>
            </a:r>
            <a:r>
              <a:rPr lang="en-US" sz="2600" dirty="0" err="1"/>
              <a:t>kepala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endParaRPr lang="en-US" sz="2600" dirty="0"/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err="1"/>
              <a:t>Alat</a:t>
            </a:r>
            <a:r>
              <a:rPr lang="en-US" sz="2600" dirty="0"/>
              <a:t> </a:t>
            </a:r>
            <a:r>
              <a:rPr lang="en-US" sz="2600" dirty="0" err="1"/>
              <a:t>penghisap</a:t>
            </a:r>
            <a:r>
              <a:rPr lang="en-US" sz="2600" dirty="0"/>
              <a:t> </a:t>
            </a:r>
            <a:r>
              <a:rPr lang="en-US" sz="2600" dirty="0" err="1"/>
              <a:t>lendir</a:t>
            </a:r>
            <a:r>
              <a:rPr lang="en-US" sz="2600" dirty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err="1"/>
              <a:t>Tabung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sungkup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balon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sungkup</a:t>
            </a:r>
            <a:r>
              <a:rPr lang="en-US" sz="2600" dirty="0"/>
              <a:t> neonatal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Kotak </a:t>
            </a:r>
            <a:r>
              <a:rPr lang="en-US" sz="2600" dirty="0" err="1"/>
              <a:t>alat</a:t>
            </a:r>
            <a:r>
              <a:rPr lang="en-US" sz="2600" dirty="0"/>
              <a:t> </a:t>
            </a:r>
            <a:r>
              <a:rPr lang="en-US" sz="2600" dirty="0" err="1"/>
              <a:t>resusitasi</a:t>
            </a:r>
            <a:r>
              <a:rPr lang="en-US" sz="2600" dirty="0"/>
              <a:t>, jam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pencatat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7360423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Langkah-Langkah</a:t>
            </a:r>
            <a:r>
              <a:rPr lang="en-US" b="1" dirty="0"/>
              <a:t> </a:t>
            </a:r>
            <a:r>
              <a:rPr lang="en-US" b="1" dirty="0" err="1"/>
              <a:t>Resusitasi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600" dirty="0" err="1"/>
              <a:t>Letakkan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r>
              <a:rPr lang="en-US" sz="2600" dirty="0"/>
              <a:t> di </a:t>
            </a:r>
            <a:r>
              <a:rPr lang="en-US" sz="2600" dirty="0" err="1"/>
              <a:t>lingkungan</a:t>
            </a:r>
            <a:r>
              <a:rPr lang="en-US" sz="2600" dirty="0"/>
              <a:t> yang </a:t>
            </a:r>
            <a:r>
              <a:rPr lang="en-US" sz="2600" dirty="0" err="1"/>
              <a:t>hangat</a:t>
            </a:r>
            <a:r>
              <a:rPr lang="en-US" sz="2600" dirty="0"/>
              <a:t>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keringkan</a:t>
            </a:r>
            <a:r>
              <a:rPr lang="en-US" sz="2600" dirty="0"/>
              <a:t> </a:t>
            </a:r>
            <a:r>
              <a:rPr lang="en-US" sz="2600" dirty="0" err="1"/>
              <a:t>tubuh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selimuti</a:t>
            </a:r>
            <a:r>
              <a:rPr lang="en-US" sz="2600" dirty="0"/>
              <a:t> </a:t>
            </a:r>
            <a:r>
              <a:rPr lang="en-US" sz="2600" dirty="0" err="1"/>
              <a:t>tubuh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mengurangi</a:t>
            </a:r>
            <a:r>
              <a:rPr lang="en-US" sz="2600" dirty="0"/>
              <a:t> </a:t>
            </a:r>
            <a:r>
              <a:rPr lang="en-US" sz="2600" dirty="0" err="1"/>
              <a:t>evaporasi</a:t>
            </a:r>
            <a:endParaRPr lang="en-US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/>
              <a:t>Sisihkan</a:t>
            </a:r>
            <a:r>
              <a:rPr lang="en-US" sz="2600" dirty="0"/>
              <a:t> </a:t>
            </a:r>
            <a:r>
              <a:rPr lang="en-US" sz="2600" dirty="0" err="1"/>
              <a:t>kain</a:t>
            </a:r>
            <a:r>
              <a:rPr lang="en-US" sz="2600" dirty="0"/>
              <a:t> yang </a:t>
            </a:r>
            <a:r>
              <a:rPr lang="en-US" sz="2600" dirty="0" err="1"/>
              <a:t>basah</a:t>
            </a:r>
            <a:r>
              <a:rPr lang="en-US" sz="2600" dirty="0"/>
              <a:t>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tidurkan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r>
              <a:rPr lang="en-US" sz="2600" dirty="0"/>
              <a:t> </a:t>
            </a:r>
            <a:r>
              <a:rPr lang="en-US" sz="2600" dirty="0" err="1"/>
              <a:t>terlentang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alas yang </a:t>
            </a:r>
            <a:r>
              <a:rPr lang="en-US" sz="2600" dirty="0" err="1"/>
              <a:t>datar</a:t>
            </a:r>
            <a:endParaRPr lang="en-US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/>
              <a:t>Ganjal</a:t>
            </a:r>
            <a:r>
              <a:rPr lang="en-US" sz="2600" dirty="0"/>
              <a:t> </a:t>
            </a:r>
            <a:r>
              <a:rPr lang="en-US" sz="2600" dirty="0" err="1"/>
              <a:t>bahu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kain</a:t>
            </a:r>
            <a:r>
              <a:rPr lang="en-US" sz="2600" dirty="0"/>
              <a:t> </a:t>
            </a:r>
            <a:r>
              <a:rPr lang="en-US" sz="2600" dirty="0" err="1"/>
              <a:t>setinggi</a:t>
            </a:r>
            <a:r>
              <a:rPr lang="en-US" sz="2600" dirty="0"/>
              <a:t> 1 cm (</a:t>
            </a:r>
            <a:r>
              <a:rPr lang="en-US" sz="2600" dirty="0" err="1"/>
              <a:t>snifing</a:t>
            </a:r>
            <a:r>
              <a:rPr lang="en-US" sz="2600" dirty="0"/>
              <a:t> </a:t>
            </a:r>
            <a:r>
              <a:rPr lang="en-US" sz="2600" dirty="0" err="1"/>
              <a:t>positor</a:t>
            </a:r>
            <a:r>
              <a:rPr lang="en-US" sz="2600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/>
              <a:t>Hisap</a:t>
            </a:r>
            <a:r>
              <a:rPr lang="en-US" sz="2600" dirty="0"/>
              <a:t> </a:t>
            </a:r>
            <a:r>
              <a:rPr lang="en-US" sz="2600" dirty="0" err="1"/>
              <a:t>lendir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penghisap</a:t>
            </a:r>
            <a:r>
              <a:rPr lang="en-US" sz="2600" dirty="0"/>
              <a:t> </a:t>
            </a:r>
            <a:r>
              <a:rPr lang="en-US" sz="2600" dirty="0" err="1"/>
              <a:t>lendir</a:t>
            </a:r>
            <a:r>
              <a:rPr lang="en-US" sz="2600" dirty="0"/>
              <a:t> de lee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mulut</a:t>
            </a:r>
            <a:r>
              <a:rPr lang="en-US" sz="2600" dirty="0"/>
              <a:t>, </a:t>
            </a:r>
            <a:r>
              <a:rPr lang="en-US" sz="2600" dirty="0" err="1"/>
              <a:t>apabila</a:t>
            </a:r>
            <a:r>
              <a:rPr lang="en-US" sz="2600" dirty="0"/>
              <a:t> </a:t>
            </a:r>
            <a:r>
              <a:rPr lang="en-US" sz="2600" dirty="0" err="1"/>
              <a:t>mulut</a:t>
            </a:r>
            <a:r>
              <a:rPr lang="en-US" sz="2600" dirty="0"/>
              <a:t>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bersih</a:t>
            </a:r>
            <a:r>
              <a:rPr lang="en-US" sz="2600" dirty="0"/>
              <a:t>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lanjutkan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hidung</a:t>
            </a:r>
            <a:r>
              <a:rPr lang="en-US" sz="26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/>
              <a:t>Lakukan</a:t>
            </a:r>
            <a:r>
              <a:rPr lang="en-US" sz="2600" dirty="0"/>
              <a:t> </a:t>
            </a:r>
            <a:r>
              <a:rPr lang="en-US" sz="2600" dirty="0" err="1"/>
              <a:t>rangsangan</a:t>
            </a:r>
            <a:r>
              <a:rPr lang="en-US" sz="2600" dirty="0"/>
              <a:t> </a:t>
            </a:r>
            <a:r>
              <a:rPr lang="en-US" sz="2600" dirty="0" err="1"/>
              <a:t>taktil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menyentil</a:t>
            </a:r>
            <a:r>
              <a:rPr lang="en-US" sz="2600" dirty="0"/>
              <a:t> </a:t>
            </a:r>
            <a:r>
              <a:rPr lang="en-US" sz="2600" dirty="0" err="1"/>
              <a:t>telapak</a:t>
            </a:r>
            <a:r>
              <a:rPr lang="en-US" sz="2600" dirty="0"/>
              <a:t> kaki </a:t>
            </a:r>
            <a:r>
              <a:rPr lang="en-US" sz="2600" dirty="0" err="1"/>
              <a:t>bayi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mengusap-usap</a:t>
            </a:r>
            <a:r>
              <a:rPr lang="en-US" sz="2600" dirty="0"/>
              <a:t> </a:t>
            </a:r>
            <a:r>
              <a:rPr lang="en-US" sz="2600" dirty="0" err="1"/>
              <a:t>punggung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dirty="0" err="1"/>
              <a:t>pernafasan</a:t>
            </a:r>
            <a:endParaRPr lang="en-US" sz="2600" dirty="0"/>
          </a:p>
          <a:p>
            <a:pPr marL="514350" lvl="0" indent="-514350"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6012544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nafas</a:t>
            </a:r>
            <a:r>
              <a:rPr lang="en-US" sz="2800" dirty="0"/>
              <a:t> </a:t>
            </a:r>
            <a:r>
              <a:rPr lang="en-US" sz="2800" dirty="0" err="1"/>
              <a:t>spontan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denyut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6 </a:t>
            </a:r>
            <a:r>
              <a:rPr lang="en-US" sz="2800" dirty="0" err="1"/>
              <a:t>detik</a:t>
            </a:r>
            <a:r>
              <a:rPr lang="en-US" sz="2800" dirty="0"/>
              <a:t>,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kalikan</a:t>
            </a:r>
            <a:r>
              <a:rPr lang="en-US" sz="2800" dirty="0"/>
              <a:t> 10. </a:t>
            </a:r>
          </a:p>
          <a:p>
            <a:pPr lvl="1"/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&gt; 100 x / </a:t>
            </a:r>
            <a:r>
              <a:rPr lang="en-US" dirty="0" err="1"/>
              <a:t>menit</a:t>
            </a:r>
            <a:endParaRPr lang="en-US" dirty="0"/>
          </a:p>
          <a:p>
            <a:pPr marL="739775" lvl="1" indent="-339725">
              <a:buNone/>
            </a:pPr>
            <a:r>
              <a:rPr lang="en-US" dirty="0"/>
              <a:t>   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/ </a:t>
            </a:r>
            <a:r>
              <a:rPr lang="en-US" dirty="0" err="1"/>
              <a:t>sinosis</a:t>
            </a:r>
            <a:r>
              <a:rPr lang="en-US" dirty="0"/>
              <a:t> </a:t>
            </a:r>
            <a:r>
              <a:rPr lang="en-US" dirty="0" err="1"/>
              <a:t>penfer</a:t>
            </a:r>
            <a:r>
              <a:rPr lang="en-US" dirty="0"/>
              <a:t>        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oksigen</a:t>
            </a:r>
            <a:endParaRPr lang="en-US" dirty="0"/>
          </a:p>
          <a:p>
            <a:pPr lvl="1"/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&lt; 100 x / </a:t>
            </a:r>
            <a:r>
              <a:rPr lang="en-US" dirty="0" err="1"/>
              <a:t>menit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ventilasi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positif</a:t>
            </a:r>
            <a:endParaRPr lang="en-US" dirty="0"/>
          </a:p>
          <a:p>
            <a:pPr marL="739775" lvl="1" indent="-339725">
              <a:buNone/>
            </a:pPr>
            <a:endParaRPr lang="en-US" dirty="0"/>
          </a:p>
          <a:p>
            <a:pPr marL="339725" lvl="0" indent="-339725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67049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61722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600" dirty="0" err="1"/>
              <a:t>ventilasi</a:t>
            </a:r>
            <a:r>
              <a:rPr lang="en-US" sz="2600" dirty="0"/>
              <a:t> </a:t>
            </a:r>
            <a:r>
              <a:rPr lang="en-US" sz="2600" dirty="0" err="1"/>
              <a:t>tekanan</a:t>
            </a:r>
            <a:r>
              <a:rPr lang="en-US" sz="2600" dirty="0"/>
              <a:t> </a:t>
            </a:r>
            <a:r>
              <a:rPr lang="en-US" sz="2600" dirty="0" err="1"/>
              <a:t>positif</a:t>
            </a:r>
            <a:r>
              <a:rPr lang="en-US" sz="2600" dirty="0"/>
              <a:t>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pernapasan</a:t>
            </a:r>
            <a:r>
              <a:rPr lang="en-US" sz="2600" dirty="0"/>
              <a:t> </a:t>
            </a:r>
            <a:r>
              <a:rPr lang="en-US" sz="2600" dirty="0" err="1"/>
              <a:t>sulit</a:t>
            </a:r>
            <a:r>
              <a:rPr lang="en-US" sz="2600" dirty="0"/>
              <a:t> (</a:t>
            </a:r>
            <a:r>
              <a:rPr lang="en-US" sz="2600" dirty="0" err="1"/>
              <a:t>megap-megap</a:t>
            </a:r>
            <a:r>
              <a:rPr lang="en-US" sz="2600" dirty="0"/>
              <a:t>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2600" dirty="0" err="1"/>
              <a:t>Ventilasi</a:t>
            </a:r>
            <a:r>
              <a:rPr lang="en-US" sz="2600" dirty="0"/>
              <a:t> </a:t>
            </a:r>
            <a:r>
              <a:rPr lang="en-US" sz="2600" dirty="0" err="1"/>
              <a:t>tekanan</a:t>
            </a:r>
            <a:r>
              <a:rPr lang="en-US" sz="2600" dirty="0"/>
              <a:t> </a:t>
            </a:r>
            <a:r>
              <a:rPr lang="en-US" sz="2600" dirty="0" err="1"/>
              <a:t>positif</a:t>
            </a:r>
            <a:r>
              <a:rPr lang="en-US" sz="2600" dirty="0"/>
              <a:t> (PPV)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memberikan</a:t>
            </a:r>
            <a:r>
              <a:rPr lang="en-US" sz="2600" dirty="0"/>
              <a:t> O</a:t>
            </a:r>
            <a:r>
              <a:rPr lang="en-US" sz="2600" baseline="-25000" dirty="0"/>
              <a:t>2 </a:t>
            </a:r>
            <a:r>
              <a:rPr lang="en-US" sz="2600" dirty="0"/>
              <a:t>100 % </a:t>
            </a:r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ambubag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masker, masker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menutupi</a:t>
            </a:r>
            <a:r>
              <a:rPr lang="en-US" sz="2600" dirty="0"/>
              <a:t> </a:t>
            </a:r>
            <a:r>
              <a:rPr lang="en-US" sz="2600" dirty="0" err="1"/>
              <a:t>hidung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mulut</a:t>
            </a:r>
            <a:r>
              <a:rPr lang="en-US" sz="2600" dirty="0"/>
              <a:t> </a:t>
            </a:r>
            <a:r>
              <a:rPr lang="en-US" sz="2600" dirty="0" err="1"/>
              <a:t>tetapi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menutupi</a:t>
            </a:r>
            <a:r>
              <a:rPr lang="en-US" sz="2600" dirty="0"/>
              <a:t> </a:t>
            </a:r>
            <a:r>
              <a:rPr lang="en-US" sz="2600" dirty="0" err="1"/>
              <a:t>mata</a:t>
            </a:r>
            <a:r>
              <a:rPr lang="en-US" sz="2600" dirty="0"/>
              <a:t> </a:t>
            </a:r>
            <a:r>
              <a:rPr lang="en-US" sz="2600" dirty="0" err="1"/>
              <a:t>kecepatan</a:t>
            </a:r>
            <a:r>
              <a:rPr lang="en-US" sz="2600" dirty="0"/>
              <a:t> PPV 40 – 60 x / </a:t>
            </a:r>
            <a:r>
              <a:rPr lang="en-US" sz="2600" dirty="0" err="1"/>
              <a:t>menit</a:t>
            </a:r>
            <a:endParaRPr lang="en-US" sz="2600" dirty="0"/>
          </a:p>
          <a:p>
            <a:pPr marL="1314450" lvl="2" indent="-457200">
              <a:buFont typeface="+mj-lt"/>
              <a:buAutoNum type="arabicPeriod"/>
            </a:pPr>
            <a:r>
              <a:rPr lang="en-US" sz="2600" dirty="0" err="1"/>
              <a:t>Setelah</a:t>
            </a:r>
            <a:r>
              <a:rPr lang="en-US" sz="2600" dirty="0"/>
              <a:t> 30 </a:t>
            </a:r>
            <a:r>
              <a:rPr lang="en-US" sz="2600" dirty="0" err="1"/>
              <a:t>detik</a:t>
            </a:r>
            <a:r>
              <a:rPr lang="en-US" sz="2600" dirty="0"/>
              <a:t> </a:t>
            </a:r>
            <a:r>
              <a:rPr lang="en-US" sz="2600" dirty="0" err="1"/>
              <a:t>lakukan</a:t>
            </a:r>
            <a:r>
              <a:rPr lang="en-US" sz="2600" dirty="0"/>
              <a:t> </a:t>
            </a:r>
            <a:r>
              <a:rPr lang="en-US" sz="2600" dirty="0" err="1"/>
              <a:t>penilaian</a:t>
            </a:r>
            <a:r>
              <a:rPr lang="en-US" sz="2600" dirty="0"/>
              <a:t> </a:t>
            </a:r>
            <a:r>
              <a:rPr lang="en-US" sz="2600" dirty="0" err="1"/>
              <a:t>denyut</a:t>
            </a:r>
            <a:r>
              <a:rPr lang="en-US" sz="2600" dirty="0"/>
              <a:t> </a:t>
            </a:r>
            <a:r>
              <a:rPr lang="en-US" sz="2600" dirty="0" err="1"/>
              <a:t>jantung</a:t>
            </a:r>
            <a:r>
              <a:rPr lang="en-US" sz="2600" dirty="0"/>
              <a:t> </a:t>
            </a:r>
            <a:r>
              <a:rPr lang="en-US" sz="2600" dirty="0" err="1"/>
              <a:t>selama</a:t>
            </a:r>
            <a:r>
              <a:rPr lang="en-US" sz="2600" dirty="0"/>
              <a:t> 6 </a:t>
            </a:r>
            <a:r>
              <a:rPr lang="en-US" sz="2600" dirty="0" err="1"/>
              <a:t>detik</a:t>
            </a:r>
            <a:r>
              <a:rPr lang="en-US" sz="2600" dirty="0"/>
              <a:t>, </a:t>
            </a:r>
            <a:r>
              <a:rPr lang="en-US" sz="2600" dirty="0" err="1"/>
              <a:t>hasil</a:t>
            </a:r>
            <a:r>
              <a:rPr lang="en-US" sz="2600" dirty="0"/>
              <a:t> </a:t>
            </a:r>
            <a:r>
              <a:rPr lang="en-US" sz="2600" dirty="0" err="1"/>
              <a:t>kalikan</a:t>
            </a:r>
            <a:r>
              <a:rPr lang="en-US" sz="2600" dirty="0"/>
              <a:t> 10</a:t>
            </a:r>
          </a:p>
          <a:p>
            <a:pPr marL="1608138" lvl="4" indent="-295275">
              <a:buFont typeface="Arial" panose="020B0604020202020204" pitchFamily="34" charset="0"/>
              <a:buChar char="•"/>
            </a:pPr>
            <a:r>
              <a:rPr lang="en-US" sz="2600" dirty="0"/>
              <a:t>100 </a:t>
            </a:r>
            <a:r>
              <a:rPr lang="en-US" sz="2600" dirty="0" err="1"/>
              <a:t>hentikan</a:t>
            </a:r>
            <a:r>
              <a:rPr lang="en-US" sz="2600" dirty="0"/>
              <a:t> </a:t>
            </a:r>
            <a:r>
              <a:rPr lang="en-US" sz="2600" dirty="0" err="1"/>
              <a:t>bantuan</a:t>
            </a:r>
            <a:r>
              <a:rPr lang="en-US" sz="2600" dirty="0"/>
              <a:t> </a:t>
            </a:r>
            <a:r>
              <a:rPr lang="en-US" sz="2600" dirty="0" err="1"/>
              <a:t>nafas</a:t>
            </a:r>
            <a:r>
              <a:rPr lang="en-US" sz="2600" dirty="0"/>
              <a:t>, </a:t>
            </a:r>
            <a:r>
              <a:rPr lang="en-US" sz="2600" dirty="0" err="1"/>
              <a:t>observasi</a:t>
            </a:r>
            <a:r>
              <a:rPr lang="en-US" sz="2600" dirty="0"/>
              <a:t> </a:t>
            </a:r>
            <a:r>
              <a:rPr lang="en-US" sz="2600" dirty="0" err="1"/>
              <a:t>nafas</a:t>
            </a:r>
            <a:r>
              <a:rPr lang="en-US" sz="2600" dirty="0"/>
              <a:t> </a:t>
            </a:r>
            <a:r>
              <a:rPr lang="en-US" sz="2600" dirty="0" err="1"/>
              <a:t>spontan</a:t>
            </a:r>
            <a:endParaRPr lang="en-US" sz="2600" dirty="0"/>
          </a:p>
          <a:p>
            <a:pPr marL="1608138" lvl="4" indent="-295275">
              <a:buFont typeface="Arial" panose="020B0604020202020204" pitchFamily="34" charset="0"/>
              <a:buChar char="•"/>
            </a:pPr>
            <a:r>
              <a:rPr lang="en-US" sz="2600" dirty="0"/>
              <a:t>60 – 100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peningkatan</a:t>
            </a:r>
            <a:r>
              <a:rPr lang="en-US" sz="2600" dirty="0"/>
              <a:t> </a:t>
            </a:r>
            <a:r>
              <a:rPr lang="en-US" sz="2600" dirty="0" err="1"/>
              <a:t>denyut</a:t>
            </a:r>
            <a:r>
              <a:rPr lang="en-US" sz="2600" dirty="0"/>
              <a:t> </a:t>
            </a:r>
            <a:r>
              <a:rPr lang="en-US" sz="2600" dirty="0" err="1"/>
              <a:t>jantung</a:t>
            </a:r>
            <a:r>
              <a:rPr lang="en-US" sz="2600" dirty="0"/>
              <a:t> </a:t>
            </a:r>
            <a:r>
              <a:rPr lang="en-US" sz="2600" dirty="0" err="1"/>
              <a:t>teruskan</a:t>
            </a:r>
            <a:r>
              <a:rPr lang="en-US" sz="2600" dirty="0"/>
              <a:t> </a:t>
            </a:r>
            <a:r>
              <a:rPr lang="en-US" sz="2600" dirty="0" err="1"/>
              <a:t>pemberian</a:t>
            </a:r>
            <a:r>
              <a:rPr lang="en-US" sz="2600" dirty="0"/>
              <a:t> PPV</a:t>
            </a:r>
          </a:p>
          <a:p>
            <a:pPr marL="1608138" lvl="4" indent="-295275">
              <a:buFont typeface="Arial" panose="020B0604020202020204" pitchFamily="34" charset="0"/>
              <a:buChar char="•"/>
            </a:pPr>
            <a:r>
              <a:rPr lang="en-US" sz="2600" dirty="0"/>
              <a:t>60 – 100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peningkatan</a:t>
            </a:r>
            <a:r>
              <a:rPr lang="en-US" sz="2600" dirty="0"/>
              <a:t> </a:t>
            </a:r>
            <a:r>
              <a:rPr lang="en-US" sz="2600" dirty="0" err="1"/>
              <a:t>denyut</a:t>
            </a:r>
            <a:r>
              <a:rPr lang="en-US" sz="2600" dirty="0"/>
              <a:t> </a:t>
            </a:r>
            <a:r>
              <a:rPr lang="en-US" sz="2600" dirty="0" err="1"/>
              <a:t>jantung</a:t>
            </a:r>
            <a:r>
              <a:rPr lang="en-US" sz="2600" dirty="0"/>
              <a:t>, </a:t>
            </a:r>
            <a:r>
              <a:rPr lang="en-US" sz="2600" dirty="0" err="1"/>
              <a:t>lakukan</a:t>
            </a:r>
            <a:r>
              <a:rPr lang="en-US" sz="2600" dirty="0"/>
              <a:t> PPV, </a:t>
            </a:r>
            <a:r>
              <a:rPr lang="en-US" sz="2600" dirty="0" err="1"/>
              <a:t>disertai</a:t>
            </a:r>
            <a:r>
              <a:rPr lang="en-US" sz="2600" dirty="0"/>
              <a:t> </a:t>
            </a:r>
            <a:r>
              <a:rPr lang="en-US" sz="2600" dirty="0" err="1"/>
              <a:t>kompresi</a:t>
            </a:r>
            <a:r>
              <a:rPr lang="en-US" sz="2600" dirty="0"/>
              <a:t> </a:t>
            </a:r>
            <a:r>
              <a:rPr lang="en-US" sz="2600" dirty="0" err="1"/>
              <a:t>jantung</a:t>
            </a:r>
            <a:endParaRPr lang="en-US" sz="2600" dirty="0"/>
          </a:p>
          <a:p>
            <a:pPr marL="1608138" lvl="4" indent="-295275">
              <a:buFont typeface="Arial" panose="020B0604020202020204" pitchFamily="34" charset="0"/>
              <a:buChar char="•"/>
            </a:pPr>
            <a:r>
              <a:rPr lang="en-US" sz="2600" dirty="0"/>
              <a:t>&lt; 10 x / </a:t>
            </a:r>
            <a:r>
              <a:rPr lang="en-US" sz="2600" dirty="0" err="1"/>
              <a:t>menit</a:t>
            </a:r>
            <a:r>
              <a:rPr lang="en-US" sz="2600" dirty="0"/>
              <a:t>, </a:t>
            </a:r>
            <a:r>
              <a:rPr lang="en-US" sz="2600" dirty="0" err="1"/>
              <a:t>lakukan</a:t>
            </a:r>
            <a:r>
              <a:rPr lang="en-US" sz="2600" dirty="0"/>
              <a:t> PPV </a:t>
            </a:r>
            <a:r>
              <a:rPr lang="en-US" sz="2600" dirty="0" err="1"/>
              <a:t>disertai</a:t>
            </a:r>
            <a:r>
              <a:rPr lang="en-US" sz="2600" dirty="0"/>
              <a:t> </a:t>
            </a:r>
            <a:r>
              <a:rPr lang="en-US" sz="2600" dirty="0" err="1"/>
              <a:t>kompresi</a:t>
            </a:r>
            <a:r>
              <a:rPr lang="en-US" sz="2600" dirty="0"/>
              <a:t> </a:t>
            </a:r>
            <a:r>
              <a:rPr lang="en-US" sz="2600" dirty="0" err="1"/>
              <a:t>jantung</a:t>
            </a: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72758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i="1" dirty="0" err="1"/>
              <a:t>Langkah</a:t>
            </a:r>
            <a:r>
              <a:rPr lang="en-US" b="1" i="1" dirty="0"/>
              <a:t> </a:t>
            </a:r>
            <a:r>
              <a:rPr lang="en-US" b="1" i="1" dirty="0" err="1"/>
              <a:t>resusitasi</a:t>
            </a:r>
            <a:r>
              <a:rPr lang="en-US" b="1" i="1" dirty="0"/>
              <a:t>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334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30 </a:t>
            </a:r>
            <a:r>
              <a:rPr lang="en-US" sz="2400" dirty="0" err="1"/>
              <a:t>detik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kompresi</a:t>
            </a:r>
            <a:r>
              <a:rPr lang="en-US" sz="2400" dirty="0"/>
              <a:t> dada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80x/</a:t>
            </a:r>
            <a:r>
              <a:rPr lang="en-US" sz="2400" dirty="0" err="1"/>
              <a:t>menit</a:t>
            </a:r>
            <a:r>
              <a:rPr lang="en-US" sz="2400" dirty="0"/>
              <a:t> </a:t>
            </a:r>
            <a:r>
              <a:rPr lang="en-US" sz="2400" dirty="0" err="1"/>
              <a:t>kompresi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dihentikan</a:t>
            </a:r>
            <a:r>
              <a:rPr lang="en-US" sz="2400" dirty="0"/>
              <a:t>, </a:t>
            </a:r>
            <a:r>
              <a:rPr lang="en-US" sz="2400" dirty="0" err="1"/>
              <a:t>lakukan</a:t>
            </a:r>
            <a:r>
              <a:rPr lang="en-US" sz="2400" dirty="0"/>
              <a:t> PPV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&gt; 100 x / </a:t>
            </a:r>
            <a:r>
              <a:rPr lang="en-US" sz="2400" dirty="0" err="1"/>
              <a:t>menit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nafas</a:t>
            </a:r>
            <a:r>
              <a:rPr lang="en-US" sz="2400" dirty="0"/>
              <a:t> </a:t>
            </a:r>
            <a:r>
              <a:rPr lang="en-US" sz="2400" dirty="0" err="1"/>
              <a:t>spontan</a:t>
            </a:r>
            <a:endParaRPr lang="en-US" sz="2400" dirty="0"/>
          </a:p>
          <a:p>
            <a:pPr marL="514350" indent="-514350">
              <a:buFont typeface="+mj-lt"/>
              <a:buAutoNum type="arabicPeriod" startAt="7"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0 </a:t>
            </a:r>
            <a:r>
              <a:rPr lang="en-US" sz="2400" dirty="0" err="1"/>
              <a:t>atau</a:t>
            </a:r>
            <a:r>
              <a:rPr lang="en-US" sz="2400" dirty="0"/>
              <a:t> &lt; 10 x / </a:t>
            </a:r>
            <a:r>
              <a:rPr lang="en-US" sz="2400" dirty="0" err="1"/>
              <a:t>menit</a:t>
            </a:r>
            <a:r>
              <a:rPr lang="en-US" sz="2400" dirty="0"/>
              <a:t>,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epineprin</a:t>
            </a:r>
            <a:r>
              <a:rPr lang="en-US" sz="2400" dirty="0"/>
              <a:t> 1 : 10.000 </a:t>
            </a:r>
            <a:r>
              <a:rPr lang="en-US" sz="2400" dirty="0" err="1"/>
              <a:t>dosis</a:t>
            </a:r>
            <a:r>
              <a:rPr lang="en-US" sz="2400" dirty="0"/>
              <a:t> 0,2 – 0,3 mL / kg BB </a:t>
            </a:r>
            <a:r>
              <a:rPr lang="en-US" sz="2400" dirty="0" err="1"/>
              <a:t>secara</a:t>
            </a:r>
            <a:r>
              <a:rPr lang="en-US" sz="2400" dirty="0"/>
              <a:t> IV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janin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&gt; 100 x / </a:t>
            </a:r>
            <a:r>
              <a:rPr lang="en-US" sz="2400" dirty="0" err="1"/>
              <a:t>menit</a:t>
            </a:r>
            <a:r>
              <a:rPr lang="en-US" sz="2400" dirty="0"/>
              <a:t> </a:t>
            </a:r>
            <a:r>
              <a:rPr lang="en-US" sz="2400" dirty="0" err="1"/>
              <a:t>hentikan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endParaRPr lang="en-US" sz="2400" dirty="0"/>
          </a:p>
          <a:p>
            <a:pPr marL="514350" indent="-514350">
              <a:buFont typeface="+mj-lt"/>
              <a:buAutoNum type="arabicPeriod" startAt="7"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&lt; 80 x / </a:t>
            </a:r>
            <a:r>
              <a:rPr lang="en-US" sz="2400" dirty="0" err="1"/>
              <a:t>menit</a:t>
            </a:r>
            <a:r>
              <a:rPr lang="en-US" sz="2400" dirty="0"/>
              <a:t> </a:t>
            </a:r>
            <a:r>
              <a:rPr lang="en-US" sz="2400" dirty="0" err="1"/>
              <a:t>ulangi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epineprin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dosis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3 – 5 </a:t>
            </a:r>
            <a:r>
              <a:rPr lang="en-US" sz="2400" dirty="0" err="1"/>
              <a:t>menit</a:t>
            </a:r>
            <a:endParaRPr lang="en-US" sz="2400" dirty="0"/>
          </a:p>
          <a:p>
            <a:pPr marL="514350" indent="-514350">
              <a:buFont typeface="+mj-lt"/>
              <a:buAutoNum type="arabicPeriod" startAt="7"/>
            </a:pP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/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hipovolemi</a:t>
            </a:r>
            <a:r>
              <a:rPr lang="en-US" sz="2400" dirty="0"/>
              <a:t> </a:t>
            </a:r>
            <a:r>
              <a:rPr lang="en-US" sz="2400" dirty="0" err="1"/>
              <a:t>beri</a:t>
            </a:r>
            <a:r>
              <a:rPr lang="en-US" sz="2400" dirty="0"/>
              <a:t> </a:t>
            </a:r>
            <a:r>
              <a:rPr lang="en-US" sz="2400" dirty="0" err="1"/>
              <a:t>bikarbonat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dosis</a:t>
            </a:r>
            <a:r>
              <a:rPr lang="en-US" sz="2400" dirty="0"/>
              <a:t> 2 MEQ/kg BB </a:t>
            </a:r>
            <a:r>
              <a:rPr lang="en-US" sz="2400" dirty="0" err="1"/>
              <a:t>secara</a:t>
            </a:r>
            <a:r>
              <a:rPr lang="en-US" sz="2400" dirty="0"/>
              <a:t> IV </a:t>
            </a:r>
            <a:r>
              <a:rPr lang="en-US" sz="2400" dirty="0" err="1"/>
              <a:t>selama</a:t>
            </a:r>
            <a:r>
              <a:rPr lang="en-US" sz="2400" dirty="0"/>
              <a:t> 2 </a:t>
            </a:r>
            <a:r>
              <a:rPr lang="en-US" sz="2400" dirty="0" err="1"/>
              <a:t>menit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590129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571500"/>
            <a:ext cx="42100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667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Gejala</a:t>
            </a:r>
            <a:r>
              <a:rPr lang="en-US" sz="4000" b="1" dirty="0"/>
              <a:t> </a:t>
            </a:r>
            <a:r>
              <a:rPr lang="en-US" sz="4000" b="1" dirty="0" err="1"/>
              <a:t>hipoglikemia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32" y="169941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339725" algn="l"/>
              </a:tabLst>
            </a:pPr>
            <a:r>
              <a:rPr lang="en-US" b="1" dirty="0"/>
              <a:t>	</a:t>
            </a:r>
            <a:r>
              <a:rPr lang="en-US" b="1" dirty="0" err="1"/>
              <a:t>Neurogenik</a:t>
            </a:r>
            <a:r>
              <a:rPr lang="en-US" b="1" dirty="0"/>
              <a:t> </a:t>
            </a:r>
          </a:p>
          <a:p>
            <a:pPr marL="398463" indent="-398463" algn="ctr">
              <a:buNone/>
            </a:pPr>
            <a:r>
              <a:rPr lang="en-US" sz="2800" dirty="0"/>
              <a:t>   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aktivasi</a:t>
            </a:r>
            <a:r>
              <a:rPr lang="en-US" sz="2800" dirty="0"/>
              <a:t> </a:t>
            </a:r>
            <a:r>
              <a:rPr lang="en-US" sz="2800" dirty="0" err="1"/>
              <a:t>sistim</a:t>
            </a:r>
            <a:r>
              <a:rPr lang="en-US" sz="2800" dirty="0"/>
              <a:t> </a:t>
            </a:r>
            <a:r>
              <a:rPr lang="en-US" sz="2800" dirty="0" err="1"/>
              <a:t>syaraf</a:t>
            </a:r>
            <a:r>
              <a:rPr lang="en-US" sz="2800" dirty="0"/>
              <a:t> </a:t>
            </a:r>
            <a:r>
              <a:rPr lang="en-US" sz="2800" dirty="0" err="1"/>
              <a:t>outonom</a:t>
            </a:r>
            <a:r>
              <a:rPr lang="en-US" sz="2800" dirty="0"/>
              <a:t>  </a:t>
            </a:r>
          </a:p>
          <a:p>
            <a:pPr marL="398463" indent="-398463" algn="ctr">
              <a:buNone/>
            </a:pPr>
            <a:r>
              <a:rPr lang="en-US" sz="2800" dirty="0"/>
              <a:t> (</a:t>
            </a:r>
            <a:r>
              <a:rPr lang="en-US" sz="2800" dirty="0" err="1"/>
              <a:t>adrenergik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kolinergik</a:t>
            </a:r>
            <a:r>
              <a:rPr lang="en-US" sz="2800" dirty="0"/>
              <a:t>)</a:t>
            </a:r>
          </a:p>
          <a:p>
            <a:pPr marL="914400" lvl="2" indent="0">
              <a:buNone/>
            </a:pPr>
            <a:endParaRPr lang="en-US" sz="2800" dirty="0"/>
          </a:p>
          <a:p>
            <a:pPr marL="914400" lvl="2" indent="0">
              <a:buNone/>
            </a:pPr>
            <a:r>
              <a:rPr lang="en-US" sz="2800" dirty="0"/>
              <a:t> </a:t>
            </a:r>
          </a:p>
          <a:p>
            <a:pPr marL="914400" lvl="2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Gemetar</a:t>
            </a:r>
            <a:r>
              <a:rPr lang="en-US" sz="2800" dirty="0"/>
              <a:t>                                       </a:t>
            </a:r>
            <a:r>
              <a:rPr lang="en-US" sz="2800" dirty="0" err="1"/>
              <a:t>Takikardi</a:t>
            </a:r>
            <a:endParaRPr lang="en-US" sz="2800" dirty="0"/>
          </a:p>
          <a:p>
            <a:pPr marL="914400" lvl="2" indent="0">
              <a:buNone/>
            </a:pPr>
            <a:endParaRPr lang="en-US" sz="2800" dirty="0"/>
          </a:p>
          <a:p>
            <a:pPr marL="914400" lvl="2" indent="0">
              <a:buNone/>
            </a:pPr>
            <a:r>
              <a:rPr lang="en-US" sz="2800" dirty="0"/>
              <a:t>     </a:t>
            </a:r>
            <a:r>
              <a:rPr lang="en-US" sz="2800" dirty="0" err="1"/>
              <a:t>Lapar</a:t>
            </a:r>
            <a:r>
              <a:rPr lang="en-US" sz="2800" dirty="0"/>
              <a:t>                 </a:t>
            </a:r>
            <a:r>
              <a:rPr lang="en-US" sz="2800" dirty="0" err="1"/>
              <a:t>Pucat</a:t>
            </a:r>
            <a:r>
              <a:rPr lang="en-US" sz="2800" dirty="0"/>
              <a:t>              </a:t>
            </a:r>
            <a:r>
              <a:rPr lang="en-US" sz="2800" dirty="0" err="1"/>
              <a:t>hipotermi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3057832" y="1447800"/>
            <a:ext cx="3200400" cy="838200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27355" y="4124632"/>
            <a:ext cx="1752600" cy="762000"/>
          </a:xfrm>
          <a:prstGeom prst="ellipse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91200" y="5257800"/>
            <a:ext cx="1752600" cy="762000"/>
          </a:xfrm>
          <a:prstGeom prst="ellipse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29332" y="5257800"/>
            <a:ext cx="1752600" cy="762000"/>
          </a:xfrm>
          <a:prstGeom prst="ellipse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47800" y="5257800"/>
            <a:ext cx="1752600" cy="762000"/>
          </a:xfrm>
          <a:prstGeom prst="ellipse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91200" y="4104967"/>
            <a:ext cx="1752600" cy="762000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14600" y="3276600"/>
            <a:ext cx="137160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81932" y="3276600"/>
            <a:ext cx="1018868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057832" y="3276600"/>
            <a:ext cx="828368" cy="1981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81932" y="3276600"/>
            <a:ext cx="509434" cy="1981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05632" y="3429000"/>
            <a:ext cx="0" cy="14576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3971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724" y="1143000"/>
            <a:ext cx="5268076" cy="535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0849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196" y="762000"/>
            <a:ext cx="4679603" cy="587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39730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Hipotermi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667000" y="2286000"/>
            <a:ext cx="4114800" cy="1295400"/>
          </a:xfrm>
          <a:prstGeom prst="roundRect">
            <a:avLst/>
          </a:prstGeom>
          <a:noFill/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4122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hipotermia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Hipotermia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:</a:t>
            </a:r>
          </a:p>
          <a:p>
            <a:pPr marL="400050" lvl="1" indent="0">
              <a:buNone/>
            </a:pP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terus-menerus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panas</a:t>
            </a:r>
            <a:endParaRPr lang="en-US" dirty="0"/>
          </a:p>
          <a:p>
            <a:pPr marL="0" indent="0">
              <a:buNone/>
            </a:pPr>
            <a:r>
              <a:rPr lang="en-US" sz="2800" dirty="0" err="1"/>
              <a:t>Hipotermia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rektal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dibawah</a:t>
            </a:r>
            <a:r>
              <a:rPr lang="en-US" sz="2800" dirty="0"/>
              <a:t> 35</a:t>
            </a:r>
            <a:r>
              <a:rPr lang="en-US" sz="2800" baseline="30000" dirty="0"/>
              <a:t>0</a:t>
            </a:r>
            <a:r>
              <a:rPr lang="en-US" sz="28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6804615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Hipotermi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BBL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36,5 ºC, yang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Hipotermi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(cold </a:t>
            </a:r>
            <a:r>
              <a:rPr lang="en-US" dirty="0" err="1"/>
              <a:t>stres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36-36,5 ºC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Hipotermi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32-36ºC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Hipotermi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&lt;32 ºC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Suhu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aksila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1339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Etiologi</a:t>
            </a:r>
            <a:r>
              <a:rPr lang="en-US" dirty="0"/>
              <a:t> </a:t>
            </a:r>
            <a:r>
              <a:rPr lang="en-US" dirty="0" err="1"/>
              <a:t>Hipotermi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Autofit/>
          </a:bodyPr>
          <a:lstStyle/>
          <a:p>
            <a:r>
              <a:rPr lang="en-US" sz="2800" dirty="0" err="1"/>
              <a:t>Hipotermia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disekeliling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hangat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diterapkan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,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masa </a:t>
            </a:r>
            <a:r>
              <a:rPr lang="en-US" sz="2800" dirty="0" err="1"/>
              <a:t>stabilisasi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6-12 jam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endParaRPr lang="en-US" sz="2800" dirty="0"/>
          </a:p>
          <a:p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termoregulasi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metabolik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:</a:t>
            </a:r>
          </a:p>
          <a:p>
            <a:pPr marL="0" lv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turun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	</a:t>
            </a:r>
            <a:r>
              <a:rPr lang="en-US" sz="2800" dirty="0" err="1"/>
              <a:t>derajat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kelahiran</a:t>
            </a:r>
            <a:r>
              <a:rPr lang="en-US" sz="2800" dirty="0"/>
              <a:t> 	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	</a:t>
            </a:r>
            <a:r>
              <a:rPr lang="en-US" sz="2800" dirty="0" err="1"/>
              <a:t>eksternal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dingin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	</a:t>
            </a:r>
            <a:r>
              <a:rPr lang="en-US" sz="2800" dirty="0" err="1"/>
              <a:t>lingkungan</a:t>
            </a:r>
            <a:r>
              <a:rPr lang="en-US" sz="2800" dirty="0"/>
              <a:t> di 	</a:t>
            </a:r>
            <a:r>
              <a:rPr lang="en-US" sz="2800" dirty="0" err="1"/>
              <a:t>dalam</a:t>
            </a:r>
            <a:r>
              <a:rPr lang="en-US" sz="2800" dirty="0"/>
              <a:t> uterus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92542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subkutan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area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menghantarkan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pPr lvl="0"/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konduksi</a:t>
            </a:r>
            <a:r>
              <a:rPr lang="en-US" dirty="0"/>
              <a:t>, </a:t>
            </a:r>
            <a:r>
              <a:rPr lang="en-US" dirty="0" err="1"/>
              <a:t>konveksi</a:t>
            </a:r>
            <a:r>
              <a:rPr lang="en-US" dirty="0"/>
              <a:t>, </a:t>
            </a:r>
            <a:r>
              <a:rPr lang="en-US" dirty="0" err="1"/>
              <a:t>radiasi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evaporasi</a:t>
            </a:r>
            <a:endParaRPr lang="en-US" dirty="0"/>
          </a:p>
          <a:p>
            <a:pPr lvl="0"/>
            <a:r>
              <a:rPr lang="en-US" dirty="0"/>
              <a:t>Trauma </a:t>
            </a:r>
            <a:r>
              <a:rPr lang="en-US" dirty="0" err="1"/>
              <a:t>dingin</a:t>
            </a:r>
            <a:r>
              <a:rPr lang="en-US" dirty="0"/>
              <a:t> cold stress (</a:t>
            </a:r>
            <a:r>
              <a:rPr lang="en-US" dirty="0" err="1"/>
              <a:t>hipotermia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huhungannya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asidosis</a:t>
            </a:r>
            <a:r>
              <a:rPr lang="en-US" dirty="0"/>
              <a:t> </a:t>
            </a:r>
            <a:r>
              <a:rPr lang="en-US" dirty="0" err="1"/>
              <a:t>metabolik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mematikan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Etiologi</a:t>
            </a:r>
            <a:r>
              <a:rPr lang="en-US" i="1" dirty="0"/>
              <a:t> …</a:t>
            </a: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2358084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Evaporasi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yang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menguapnya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dikeringkan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dimandikan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Konduksi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dingin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timbangan</a:t>
            </a:r>
            <a:r>
              <a:rPr lang="en-US" dirty="0"/>
              <a:t> yang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konduksi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9532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 err="1"/>
              <a:t>Radiasi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temperatur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temperatur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bersentuhan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marL="514350" lvl="0" indent="-514350">
              <a:buFont typeface="+mj-lt"/>
              <a:buAutoNum type="arabicPeriod" startAt="3"/>
            </a:pPr>
            <a:r>
              <a:rPr lang="en-US" dirty="0" err="1"/>
              <a:t>Konveksi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sekeliling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, </a:t>
            </a:r>
            <a:r>
              <a:rPr lang="en-US" dirty="0" err="1"/>
              <a:t>pintu</a:t>
            </a:r>
            <a:r>
              <a:rPr lang="en-US" dirty="0"/>
              <a:t> / </a:t>
            </a:r>
            <a:r>
              <a:rPr lang="en-US" dirty="0" err="1"/>
              <a:t>jendela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/>
          <a:lstStyle/>
          <a:p>
            <a:pPr algn="r"/>
            <a:r>
              <a:rPr lang="en-US" i="1" dirty="0" err="1"/>
              <a:t>Mekanisme</a:t>
            </a:r>
            <a:r>
              <a:rPr lang="en-US" i="1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47946401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Hipotermi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menghisap</a:t>
            </a:r>
            <a:r>
              <a:rPr lang="en-US" dirty="0"/>
              <a:t> </a:t>
            </a:r>
            <a:r>
              <a:rPr lang="en-US" dirty="0" err="1"/>
              <a:t>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menangis</a:t>
            </a:r>
            <a:r>
              <a:rPr lang="en-US" dirty="0"/>
              <a:t> </a:t>
            </a:r>
            <a:r>
              <a:rPr lang="en-US" dirty="0" err="1"/>
              <a:t>lemah</a:t>
            </a:r>
            <a:endParaRPr lang="en-US" dirty="0"/>
          </a:p>
          <a:p>
            <a:pPr lvl="0"/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sklerema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mengeras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kemerahan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dibagian</a:t>
            </a:r>
            <a:r>
              <a:rPr lang="en-US" dirty="0"/>
              <a:t> </a:t>
            </a:r>
            <a:r>
              <a:rPr lang="en-US" dirty="0" err="1"/>
              <a:t>punggung</a:t>
            </a:r>
            <a:r>
              <a:rPr lang="en-US" dirty="0"/>
              <a:t>, </a:t>
            </a:r>
            <a:r>
              <a:rPr lang="en-US" dirty="0" err="1"/>
              <a:t>tungkai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tangan</a:t>
            </a:r>
            <a:endParaRPr lang="en-US" dirty="0"/>
          </a:p>
          <a:p>
            <a:pPr lvl="0"/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terang</a:t>
            </a:r>
            <a:endParaRPr lang="en-US" dirty="0"/>
          </a:p>
          <a:p>
            <a:pPr lvl="0"/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mengantuk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Kulitnya</a:t>
            </a:r>
            <a:r>
              <a:rPr lang="en-US" dirty="0"/>
              <a:t> </a:t>
            </a:r>
            <a:r>
              <a:rPr lang="en-US" dirty="0" err="1"/>
              <a:t>pucat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2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Gejala</a:t>
            </a:r>
            <a:r>
              <a:rPr lang="en-US" sz="4000" b="1" dirty="0"/>
              <a:t> </a:t>
            </a:r>
            <a:r>
              <a:rPr lang="en-US" sz="4000" b="1" dirty="0" err="1"/>
              <a:t>hipoglikemia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7400"/>
            <a:ext cx="7620000" cy="1600199"/>
          </a:xfrm>
        </p:spPr>
        <p:txBody>
          <a:bodyPr>
            <a:noAutofit/>
          </a:bodyPr>
          <a:lstStyle/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pPr algn="ctr"/>
            <a:r>
              <a:rPr lang="en-US" sz="3200" dirty="0" err="1"/>
              <a:t>Neuroglikopenik</a:t>
            </a:r>
            <a:endParaRPr lang="en-US" sz="3200" dirty="0"/>
          </a:p>
          <a:p>
            <a:pPr algn="ctr"/>
            <a:r>
              <a:rPr lang="en-US" sz="2800" b="0" dirty="0" err="1"/>
              <a:t>Akibat</a:t>
            </a:r>
            <a:r>
              <a:rPr lang="en-US" sz="2800" b="0" dirty="0"/>
              <a:t> </a:t>
            </a:r>
            <a:r>
              <a:rPr lang="en-US" sz="2800" b="0" dirty="0" err="1"/>
              <a:t>turunnya</a:t>
            </a:r>
            <a:r>
              <a:rPr lang="en-US" sz="2800" b="0" dirty="0"/>
              <a:t> </a:t>
            </a:r>
            <a:r>
              <a:rPr lang="en-US" sz="2800" b="0" dirty="0" err="1"/>
              <a:t>kadar</a:t>
            </a:r>
            <a:r>
              <a:rPr lang="en-US" sz="2800" b="0" dirty="0"/>
              <a:t> </a:t>
            </a:r>
            <a:r>
              <a:rPr lang="en-US" sz="2800" b="0" dirty="0" err="1"/>
              <a:t>glukosa</a:t>
            </a:r>
            <a:r>
              <a:rPr lang="en-US" sz="2800" b="0" dirty="0"/>
              <a:t> </a:t>
            </a:r>
          </a:p>
          <a:p>
            <a:pPr algn="ctr"/>
            <a:r>
              <a:rPr lang="en-US" sz="2800" b="0" dirty="0" err="1"/>
              <a:t>serebral</a:t>
            </a:r>
            <a:r>
              <a:rPr lang="en-US" sz="2800" b="0" dirty="0"/>
              <a:t> </a:t>
            </a:r>
            <a:r>
              <a:rPr lang="en-US" sz="2800" b="0" dirty="0" err="1"/>
              <a:t>dan</a:t>
            </a:r>
            <a:r>
              <a:rPr lang="en-US" sz="2800" b="0" dirty="0"/>
              <a:t> </a:t>
            </a:r>
            <a:r>
              <a:rPr lang="en-US" sz="2800" b="0" dirty="0" err="1"/>
              <a:t>penggunaan</a:t>
            </a:r>
            <a:r>
              <a:rPr lang="en-US" sz="2800" b="0" dirty="0"/>
              <a:t> </a:t>
            </a:r>
            <a:r>
              <a:rPr lang="en-US" sz="2800" b="0" dirty="0" err="1"/>
              <a:t>oksigen</a:t>
            </a:r>
            <a:endParaRPr lang="en-US" sz="2800" b="0" dirty="0"/>
          </a:p>
          <a:p>
            <a:endParaRPr lang="en-US" sz="28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4284" y="3577763"/>
            <a:ext cx="2743200" cy="2953314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Letargi</a:t>
            </a:r>
            <a:endParaRPr lang="en-US" sz="2800" dirty="0"/>
          </a:p>
          <a:p>
            <a:r>
              <a:rPr lang="en-US" sz="2800" dirty="0" err="1"/>
              <a:t>Gelisah</a:t>
            </a:r>
            <a:endParaRPr lang="en-US" sz="2800" dirty="0"/>
          </a:p>
          <a:p>
            <a:r>
              <a:rPr lang="en-US" sz="2800" dirty="0" err="1"/>
              <a:t>Kejang</a:t>
            </a:r>
            <a:endParaRPr lang="en-US" sz="2800" dirty="0"/>
          </a:p>
          <a:p>
            <a:r>
              <a:rPr lang="en-US" sz="2800" dirty="0" err="1"/>
              <a:t>Sianosis</a:t>
            </a:r>
            <a:endParaRPr lang="en-US" sz="2800" dirty="0"/>
          </a:p>
          <a:p>
            <a:r>
              <a:rPr lang="en-US" sz="2800" dirty="0" err="1"/>
              <a:t>Takipnu</a:t>
            </a:r>
            <a:endParaRPr lang="en-US" sz="2800" dirty="0"/>
          </a:p>
          <a:p>
            <a:r>
              <a:rPr lang="en-US" sz="2800" dirty="0" err="1"/>
              <a:t>Episodik</a:t>
            </a:r>
            <a:r>
              <a:rPr lang="en-US" sz="2800" dirty="0"/>
              <a:t> </a:t>
            </a:r>
            <a:r>
              <a:rPr lang="en-US" sz="2800" dirty="0" err="1"/>
              <a:t>apnu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2167" y="3565473"/>
            <a:ext cx="3352800" cy="3265488"/>
          </a:xfrm>
        </p:spPr>
        <p:txBody>
          <a:bodyPr>
            <a:normAutofit/>
          </a:bodyPr>
          <a:lstStyle/>
          <a:p>
            <a:r>
              <a:rPr lang="en-US" sz="2800" dirty="0" err="1"/>
              <a:t>Asupan</a:t>
            </a:r>
            <a:r>
              <a:rPr lang="en-US" sz="2800" dirty="0"/>
              <a:t> </a:t>
            </a:r>
            <a:r>
              <a:rPr lang="en-US" sz="2800" dirty="0" err="1"/>
              <a:t>makan</a:t>
            </a:r>
            <a:r>
              <a:rPr lang="en-US" sz="2800" dirty="0"/>
              <a:t> </a:t>
            </a:r>
            <a:r>
              <a:rPr lang="en-US" sz="2800" dirty="0" err="1"/>
              <a:t>sulit</a:t>
            </a:r>
            <a:endParaRPr lang="en-US" sz="2800" dirty="0"/>
          </a:p>
          <a:p>
            <a:r>
              <a:rPr lang="en-US" sz="2800" dirty="0" err="1"/>
              <a:t>lemah</a:t>
            </a:r>
            <a:endParaRPr lang="en-US" sz="2800" dirty="0"/>
          </a:p>
          <a:p>
            <a:r>
              <a:rPr lang="en-US" sz="2800" i="1" dirty="0" err="1"/>
              <a:t>Hight</a:t>
            </a:r>
            <a:r>
              <a:rPr lang="en-US" sz="2800" i="1" dirty="0"/>
              <a:t>-pitched-cry</a:t>
            </a:r>
          </a:p>
          <a:p>
            <a:r>
              <a:rPr lang="en-US" sz="2800" i="1" dirty="0"/>
              <a:t>Floppiness</a:t>
            </a:r>
          </a:p>
          <a:p>
            <a:r>
              <a:rPr lang="en-US" sz="2800" i="1" dirty="0" err="1"/>
              <a:t>Eyerolling</a:t>
            </a:r>
            <a:endParaRPr lang="en-US" sz="2800" i="1" dirty="0"/>
          </a:p>
          <a:p>
            <a:r>
              <a:rPr lang="en-US" sz="2800" i="1" dirty="0"/>
              <a:t>Lip smacking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89703" y="3406877"/>
            <a:ext cx="2667000" cy="3124200"/>
          </a:xfrm>
          <a:prstGeom prst="round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429432" y="3406877"/>
            <a:ext cx="3505200" cy="3200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1447800"/>
            <a:ext cx="3200400" cy="762000"/>
          </a:xfrm>
          <a:prstGeom prst="ellipse">
            <a:avLst/>
          </a:prstGeom>
          <a:noFill/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52600" y="1828800"/>
            <a:ext cx="0" cy="1295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086600" y="1752600"/>
            <a:ext cx="0" cy="1371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52600" y="1828800"/>
            <a:ext cx="77060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15997" y="1772265"/>
            <a:ext cx="77060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79262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lesu</a:t>
            </a:r>
            <a:r>
              <a:rPr lang="en-US" dirty="0"/>
              <a:t>, </a:t>
            </a:r>
            <a:r>
              <a:rPr lang="en-US" dirty="0" err="1"/>
              <a:t>menggigil</a:t>
            </a:r>
            <a:endParaRPr lang="en-US" dirty="0"/>
          </a:p>
          <a:p>
            <a:pPr lvl="0"/>
            <a:r>
              <a:rPr lang="en-US" dirty="0"/>
              <a:t>Kaki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teraba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dada</a:t>
            </a:r>
          </a:p>
          <a:p>
            <a:pPr lvl="0"/>
            <a:r>
              <a:rPr lang="en-US" dirty="0"/>
              <a:t>Ujung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kaki </a:t>
            </a:r>
            <a:r>
              <a:rPr lang="en-US" dirty="0" err="1"/>
              <a:t>kebiruan</a:t>
            </a:r>
            <a:endParaRPr lang="en-US" dirty="0"/>
          </a:p>
          <a:p>
            <a:pPr lvl="0"/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/</a:t>
            </a:r>
            <a:r>
              <a:rPr lang="en-US" dirty="0" err="1"/>
              <a:t>menyusui</a:t>
            </a:r>
            <a:endParaRPr lang="en-US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menurun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Gejala</a:t>
            </a:r>
            <a:r>
              <a:rPr lang="en-US" i="1" dirty="0"/>
              <a:t> …</a:t>
            </a: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458110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err="1"/>
              <a:t>Indikasi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Hipotermia</a:t>
            </a:r>
            <a:r>
              <a:rPr lang="en-US" sz="2800" dirty="0"/>
              <a:t>:</a:t>
            </a:r>
          </a:p>
          <a:p>
            <a:pPr lvl="0"/>
            <a:r>
              <a:rPr lang="en-US" sz="2800" dirty="0" err="1"/>
              <a:t>Gejala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hipotermia</a:t>
            </a:r>
            <a:r>
              <a:rPr lang="en-US" sz="2800" dirty="0"/>
              <a:t>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&lt; 36˚C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 kaki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tangan</a:t>
            </a:r>
            <a:r>
              <a:rPr lang="en-US" sz="2800" dirty="0"/>
              <a:t> </a:t>
            </a:r>
            <a:r>
              <a:rPr lang="en-US" sz="2800" dirty="0" err="1"/>
              <a:t>teraba</a:t>
            </a:r>
            <a:r>
              <a:rPr lang="en-US" sz="2800" dirty="0"/>
              <a:t> </a:t>
            </a:r>
            <a:r>
              <a:rPr lang="en-US" sz="2800" dirty="0" err="1"/>
              <a:t>dingin</a:t>
            </a:r>
            <a:endParaRPr lang="en-US" sz="2800" dirty="0"/>
          </a:p>
          <a:p>
            <a:pPr lvl="0"/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teraba</a:t>
            </a:r>
            <a:r>
              <a:rPr lang="en-US" sz="2800" dirty="0"/>
              <a:t> </a:t>
            </a:r>
            <a:r>
              <a:rPr lang="en-US" sz="2800" dirty="0" err="1"/>
              <a:t>dingin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hipotermia</a:t>
            </a:r>
            <a:r>
              <a:rPr lang="en-US" sz="2800" dirty="0"/>
              <a:t> </a:t>
            </a:r>
            <a:r>
              <a:rPr lang="en-US" sz="2800" dirty="0" err="1"/>
              <a:t>sedang</a:t>
            </a:r>
            <a:r>
              <a:rPr lang="en-US" sz="2800" dirty="0"/>
              <a:t> (</a:t>
            </a:r>
            <a:r>
              <a:rPr lang="en-US" sz="2800" dirty="0" err="1"/>
              <a:t>suhu</a:t>
            </a:r>
            <a:r>
              <a:rPr lang="en-US" sz="2800" dirty="0"/>
              <a:t> 32 –36 ˚ C)</a:t>
            </a:r>
          </a:p>
          <a:p>
            <a:pPr lvl="0"/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basah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serangan</a:t>
            </a:r>
            <a:r>
              <a:rPr lang="en-US" sz="2800" dirty="0"/>
              <a:t> </a:t>
            </a:r>
            <a:r>
              <a:rPr lang="en-US" sz="2800" dirty="0" err="1"/>
              <a:t>hiportemia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hebat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063991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hipotermia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800" dirty="0" err="1"/>
              <a:t>Hipotermia</a:t>
            </a:r>
            <a:r>
              <a:rPr lang="en-US" sz="2800" dirty="0"/>
              <a:t> </a:t>
            </a:r>
            <a:r>
              <a:rPr lang="en-US" sz="2800" dirty="0" err="1"/>
              <a:t>sedang</a:t>
            </a:r>
            <a:r>
              <a:rPr lang="en-US" sz="2800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Kaki </a:t>
            </a:r>
            <a:r>
              <a:rPr lang="en-US" sz="2800" dirty="0" err="1"/>
              <a:t>teraba</a:t>
            </a:r>
            <a:r>
              <a:rPr lang="en-US" sz="2800" dirty="0"/>
              <a:t> </a:t>
            </a:r>
            <a:r>
              <a:rPr lang="en-US" sz="2800" dirty="0" err="1"/>
              <a:t>dingin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menghisap</a:t>
            </a:r>
            <a:r>
              <a:rPr lang="en-US" sz="2800" dirty="0"/>
              <a:t> </a:t>
            </a:r>
            <a:r>
              <a:rPr lang="en-US" sz="2800" dirty="0" err="1"/>
              <a:t>lemah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Tangisan</a:t>
            </a:r>
            <a:r>
              <a:rPr lang="en-US" sz="2800" dirty="0"/>
              <a:t> </a:t>
            </a:r>
            <a:r>
              <a:rPr lang="en-US" sz="2800" dirty="0" err="1"/>
              <a:t>lemah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Kulit</a:t>
            </a:r>
            <a:r>
              <a:rPr lang="en-US" sz="2800" dirty="0"/>
              <a:t> </a:t>
            </a:r>
            <a:r>
              <a:rPr lang="en-US" sz="2800" dirty="0" err="1"/>
              <a:t>berwarna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rata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kutis</a:t>
            </a:r>
            <a:r>
              <a:rPr lang="en-US" sz="2800" dirty="0"/>
              <a:t> </a:t>
            </a:r>
            <a:r>
              <a:rPr lang="en-US" sz="2800" dirty="0" err="1"/>
              <a:t>marmorata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09362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err="1"/>
              <a:t>Hipotermia</a:t>
            </a:r>
            <a:r>
              <a:rPr lang="en-US" dirty="0"/>
              <a:t> </a:t>
            </a:r>
            <a:r>
              <a:rPr lang="en-US" dirty="0" err="1"/>
              <a:t>berat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hipotermia</a:t>
            </a:r>
            <a:r>
              <a:rPr lang="en-US" dirty="0"/>
              <a:t> </a:t>
            </a:r>
            <a:r>
              <a:rPr lang="en-US" dirty="0" err="1"/>
              <a:t>sedang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teratur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lambat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hipoglikemi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asidosisi</a:t>
            </a:r>
            <a:r>
              <a:rPr lang="en-US" dirty="0"/>
              <a:t> </a:t>
            </a:r>
            <a:r>
              <a:rPr lang="en-US" dirty="0" err="1"/>
              <a:t>metabolik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Stadium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hipotermia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Muka</a:t>
            </a:r>
            <a:r>
              <a:rPr lang="en-US" dirty="0"/>
              <a:t>, </a:t>
            </a:r>
            <a:r>
              <a:rPr lang="en-US" dirty="0" err="1"/>
              <a:t>ujung</a:t>
            </a:r>
            <a:r>
              <a:rPr lang="en-US" dirty="0"/>
              <a:t> kaki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terang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pucat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mengeras</a:t>
            </a:r>
            <a:r>
              <a:rPr lang="en-US" dirty="0"/>
              <a:t>,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edema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punggung</a:t>
            </a:r>
            <a:r>
              <a:rPr lang="en-US" dirty="0"/>
              <a:t>, kaki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(</a:t>
            </a:r>
            <a:r>
              <a:rPr lang="en-US" dirty="0" err="1"/>
              <a:t>sklerema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4715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Tatalaksana</a:t>
            </a:r>
            <a:r>
              <a:rPr lang="en-US" dirty="0"/>
              <a:t> </a:t>
            </a:r>
            <a:r>
              <a:rPr lang="en-US" dirty="0" err="1"/>
              <a:t>hipotermia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penanganan</a:t>
            </a:r>
            <a:r>
              <a:rPr lang="en-US" sz="2400" dirty="0"/>
              <a:t> </a:t>
            </a:r>
            <a:r>
              <a:rPr lang="en-US" sz="2400" dirty="0" err="1"/>
              <a:t>hipotermia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dirty="0" err="1"/>
              <a:t>penstabilan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selimut</a:t>
            </a:r>
            <a:r>
              <a:rPr lang="en-US" sz="2400" dirty="0"/>
              <a:t> </a:t>
            </a:r>
            <a:r>
              <a:rPr lang="en-US" sz="2400" dirty="0" err="1"/>
              <a:t>hangat</a:t>
            </a:r>
            <a:endParaRPr lang="en-US" sz="2400" dirty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dirty="0" err="1"/>
              <a:t>menempatkan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di </a:t>
            </a:r>
            <a:r>
              <a:rPr lang="en-US" sz="2400" dirty="0" err="1"/>
              <a:t>ruangan</a:t>
            </a:r>
            <a:r>
              <a:rPr lang="en-US" sz="2400" dirty="0"/>
              <a:t> yang </a:t>
            </a:r>
            <a:r>
              <a:rPr lang="en-US" sz="2400" dirty="0" err="1"/>
              <a:t>hangat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Penanganan</a:t>
            </a:r>
            <a:r>
              <a:rPr lang="en-US" sz="2400" dirty="0"/>
              <a:t> </a:t>
            </a:r>
            <a:r>
              <a:rPr lang="en-US" sz="2400" dirty="0" err="1"/>
              <a:t>Hipotermi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 yang </a:t>
            </a:r>
            <a:r>
              <a:rPr lang="en-US" sz="2400" dirty="0" err="1"/>
              <a:t>mendadak</a:t>
            </a:r>
            <a:r>
              <a:rPr lang="en-US" sz="2400" dirty="0"/>
              <a:t>, </a:t>
            </a:r>
            <a:r>
              <a:rPr lang="en-US" sz="2400" dirty="0" err="1"/>
              <a:t>berbahaya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apnea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direkomendasikan</a:t>
            </a:r>
            <a:r>
              <a:rPr lang="en-US" sz="2400" dirty="0"/>
              <a:t> </a:t>
            </a:r>
            <a:r>
              <a:rPr lang="en-US" sz="2400" dirty="0" err="1"/>
              <a:t>penghangatan</a:t>
            </a:r>
            <a:r>
              <a:rPr lang="en-US" sz="2400" dirty="0"/>
              <a:t> 0,5-1°C </a:t>
            </a:r>
            <a:r>
              <a:rPr lang="en-US" sz="2400" dirty="0" err="1"/>
              <a:t>tiap</a:t>
            </a:r>
            <a:r>
              <a:rPr lang="en-US" sz="2400" dirty="0"/>
              <a:t> jam (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&lt; 1000 gram </a:t>
            </a:r>
            <a:r>
              <a:rPr lang="en-US" sz="2400" dirty="0" err="1"/>
              <a:t>penghangatan</a:t>
            </a:r>
            <a:r>
              <a:rPr lang="en-US" sz="2400" dirty="0"/>
              <a:t> </a:t>
            </a:r>
            <a:r>
              <a:rPr lang="en-US" sz="2400" dirty="0" err="1"/>
              <a:t>maksimal</a:t>
            </a:r>
            <a:r>
              <a:rPr lang="en-US" sz="2400" dirty="0"/>
              <a:t> 0,6 °C)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Bayi</a:t>
            </a:r>
            <a:r>
              <a:rPr lang="en-US" sz="2400" dirty="0"/>
              <a:t> &lt; 1000 gram </a:t>
            </a:r>
            <a:r>
              <a:rPr lang="en-US" sz="2400" dirty="0" err="1"/>
              <a:t>diletakkan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inkubator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Bayi-bayi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dikeluarkan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inkubator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tubuhnya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tahan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30°C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Radiant Warner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tindakan-tindakan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77250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Hipotermia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dibungkus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selimut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kepalanya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topi</a:t>
            </a:r>
            <a:endParaRPr lang="en-US" dirty="0"/>
          </a:p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dibiarkan</a:t>
            </a:r>
            <a:r>
              <a:rPr lang="en-US" dirty="0"/>
              <a:t> </a:t>
            </a:r>
            <a:r>
              <a:rPr lang="en-US" dirty="0" err="1"/>
              <a:t>telanjang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penghangat</a:t>
            </a:r>
            <a:endParaRPr lang="en-US" dirty="0"/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hipotermia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hangat</a:t>
            </a:r>
            <a:endParaRPr lang="en-US" dirty="0"/>
          </a:p>
          <a:p>
            <a:pPr lvl="0"/>
            <a:r>
              <a:rPr lang="en-US" dirty="0" err="1"/>
              <a:t>Terapi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hipotermia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nafas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terjaga</a:t>
            </a:r>
            <a:r>
              <a:rPr lang="en-US" dirty="0"/>
              <a:t> juga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224335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Di </a:t>
            </a:r>
            <a:r>
              <a:rPr lang="en-US" sz="2800" dirty="0" err="1"/>
              <a:t>kamar</a:t>
            </a:r>
            <a:r>
              <a:rPr lang="en-US" sz="2800" dirty="0"/>
              <a:t> </a:t>
            </a:r>
            <a:r>
              <a:rPr lang="en-US" sz="2800" dirty="0" err="1"/>
              <a:t>bersalin</a:t>
            </a:r>
            <a:r>
              <a:rPr lang="en-US" sz="2800" dirty="0"/>
              <a:t>,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segera</a:t>
            </a:r>
            <a:r>
              <a:rPr lang="en-US" sz="2800" dirty="0"/>
              <a:t> </a:t>
            </a:r>
            <a:r>
              <a:rPr lang="en-US" sz="2800" dirty="0" err="1"/>
              <a:t>dibersihkan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menghindari</a:t>
            </a:r>
            <a:r>
              <a:rPr lang="en-US" sz="2800" dirty="0"/>
              <a:t> </a:t>
            </a:r>
            <a:r>
              <a:rPr lang="en-US" sz="2800" dirty="0" err="1"/>
              <a:t>hilangnya</a:t>
            </a:r>
            <a:r>
              <a:rPr lang="en-US" sz="2800" dirty="0"/>
              <a:t> </a:t>
            </a:r>
            <a:r>
              <a:rPr lang="en-US" sz="2800" dirty="0" err="1"/>
              <a:t>panas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penguapan</a:t>
            </a:r>
            <a:r>
              <a:rPr lang="en-US" sz="2800" dirty="0"/>
              <a:t> </a:t>
            </a:r>
            <a:r>
              <a:rPr lang="en-US" sz="2800" dirty="0" err="1"/>
              <a:t>lalu</a:t>
            </a:r>
            <a:r>
              <a:rPr lang="en-US" sz="2800" dirty="0"/>
              <a:t> </a:t>
            </a:r>
            <a:r>
              <a:rPr lang="en-US" sz="2800" dirty="0" err="1"/>
              <a:t>dibungkus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selimut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diberi</a:t>
            </a:r>
            <a:r>
              <a:rPr lang="en-US" sz="2800" dirty="0"/>
              <a:t> </a:t>
            </a:r>
            <a:r>
              <a:rPr lang="en-US" sz="2800" dirty="0" err="1"/>
              <a:t>penutup</a:t>
            </a:r>
            <a:r>
              <a:rPr lang="en-US" sz="2800" dirty="0"/>
              <a:t> </a:t>
            </a:r>
            <a:r>
              <a:rPr lang="en-US" sz="2800" dirty="0" err="1"/>
              <a:t>kepala</a:t>
            </a:r>
            <a:endParaRPr lang="en-US" sz="2800" dirty="0"/>
          </a:p>
          <a:p>
            <a:pPr lvl="0"/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kanguru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</a:t>
            </a:r>
            <a:r>
              <a:rPr lang="en-US" sz="2800" dirty="0" err="1"/>
              <a:t>dipakaikan</a:t>
            </a:r>
            <a:r>
              <a:rPr lang="en-US" sz="2800" dirty="0"/>
              <a:t> </a:t>
            </a:r>
            <a:r>
              <a:rPr lang="en-US" sz="2800" dirty="0" err="1"/>
              <a:t>popok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tutup</a:t>
            </a:r>
            <a:r>
              <a:rPr lang="en-US" sz="2800" dirty="0"/>
              <a:t> </a:t>
            </a:r>
            <a:r>
              <a:rPr lang="en-US" sz="2800" dirty="0" err="1"/>
              <a:t>kepala</a:t>
            </a:r>
            <a:r>
              <a:rPr lang="en-US" sz="2800" dirty="0"/>
              <a:t> </a:t>
            </a:r>
            <a:r>
              <a:rPr lang="en-US" sz="2800" dirty="0" err="1"/>
              <a:t>diletakkan</a:t>
            </a:r>
            <a:r>
              <a:rPr lang="en-US" sz="2800" dirty="0"/>
              <a:t> di dada </a:t>
            </a:r>
            <a:r>
              <a:rPr lang="en-US" sz="2800" dirty="0" err="1"/>
              <a:t>ibu</a:t>
            </a:r>
            <a:r>
              <a:rPr lang="en-US" sz="2800" dirty="0"/>
              <a:t> agar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hangat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kontak</a:t>
            </a:r>
            <a:r>
              <a:rPr lang="en-US" sz="2800" dirty="0"/>
              <a:t> </a:t>
            </a:r>
            <a:r>
              <a:rPr lang="en-US" sz="2800" dirty="0" err="1"/>
              <a:t>kulit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endParaRPr lang="en-US" sz="2800" dirty="0"/>
          </a:p>
          <a:p>
            <a:pPr lvl="0"/>
            <a:r>
              <a:rPr lang="en-US" sz="2800" dirty="0" err="1"/>
              <a:t>Pakai</a:t>
            </a:r>
            <a:r>
              <a:rPr lang="en-US" sz="2800" dirty="0"/>
              <a:t> </a:t>
            </a:r>
            <a:r>
              <a:rPr lang="en-US" sz="2800" dirty="0" err="1"/>
              <a:t>pakaian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selimut</a:t>
            </a:r>
            <a:r>
              <a:rPr lang="en-US" sz="2800" dirty="0"/>
              <a:t> yang </a:t>
            </a:r>
            <a:r>
              <a:rPr lang="en-US" sz="2800" dirty="0" err="1"/>
              <a:t>disetrika</a:t>
            </a:r>
            <a:r>
              <a:rPr lang="en-US" sz="2800" dirty="0"/>
              <a:t> </a:t>
            </a:r>
          </a:p>
          <a:p>
            <a:pPr lvl="0"/>
            <a:r>
              <a:rPr lang="en-US" sz="2800" dirty="0" err="1"/>
              <a:t>Menghangatkan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lampu</a:t>
            </a:r>
            <a:r>
              <a:rPr lang="en-US" sz="2800" dirty="0"/>
              <a:t> </a:t>
            </a:r>
            <a:r>
              <a:rPr lang="en-US" sz="2800" dirty="0" err="1"/>
              <a:t>pijar</a:t>
            </a:r>
            <a:r>
              <a:rPr lang="en-US" sz="2800" dirty="0"/>
              <a:t> 40 </a:t>
            </a:r>
            <a:r>
              <a:rPr lang="en-US" sz="2800" dirty="0" err="1"/>
              <a:t>sampai</a:t>
            </a:r>
            <a:r>
              <a:rPr lang="en-US" sz="2800" dirty="0"/>
              <a:t> 60 watt yang </a:t>
            </a:r>
            <a:r>
              <a:rPr lang="en-US" sz="2800" dirty="0" err="1"/>
              <a:t>diletakkan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jarak</a:t>
            </a:r>
            <a:r>
              <a:rPr lang="en-US" sz="2800" dirty="0"/>
              <a:t> </a:t>
            </a:r>
            <a:r>
              <a:rPr lang="en-US" sz="2800" dirty="0" err="1"/>
              <a:t>setengah</a:t>
            </a:r>
            <a:r>
              <a:rPr lang="en-US" sz="2800" dirty="0"/>
              <a:t> meter </a:t>
            </a:r>
            <a:r>
              <a:rPr lang="en-US" sz="2800" dirty="0" err="1"/>
              <a:t>diatas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1" dirty="0" err="1"/>
              <a:t>Pencegahan</a:t>
            </a:r>
            <a:r>
              <a:rPr lang="en-US" i="1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93215892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62533" y="2967335"/>
            <a:ext cx="3618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257213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1314</TotalTime>
  <Words>3677</Words>
  <Application>Microsoft Office PowerPoint</Application>
  <PresentationFormat>On-screen Show (4:3)</PresentationFormat>
  <Paragraphs>492</Paragraphs>
  <Slides>97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97</vt:i4>
      </vt:variant>
    </vt:vector>
  </HeadingPairs>
  <TitlesOfParts>
    <vt:vector size="99" baseType="lpstr">
      <vt:lpstr>Office Theme</vt:lpstr>
      <vt:lpstr>Adjacency</vt:lpstr>
      <vt:lpstr>GAWAT DARURAT PADA NEONATUS</vt:lpstr>
      <vt:lpstr>PowerPoint Presentation</vt:lpstr>
      <vt:lpstr>Hipoglikemia </vt:lpstr>
      <vt:lpstr>PowerPoint Presentation</vt:lpstr>
      <vt:lpstr>PowerPoint Presentation</vt:lpstr>
      <vt:lpstr>Faktor pemicu terjadinya hipoglikemi</vt:lpstr>
      <vt:lpstr>Gejala dan tanda klinis hipoglikemia</vt:lpstr>
      <vt:lpstr>Gejala hipoglikemia</vt:lpstr>
      <vt:lpstr>Gejala hipoglikemia</vt:lpstr>
      <vt:lpstr> Pemeriksaan penunjang </vt:lpstr>
      <vt:lpstr> Tata laksana  </vt:lpstr>
      <vt:lpstr>Medikamentosa</vt:lpstr>
      <vt:lpstr>PowerPoint Presentation</vt:lpstr>
      <vt:lpstr>PowerPoint Presentation</vt:lpstr>
      <vt:lpstr>PowerPoint Presentation</vt:lpstr>
      <vt:lpstr>Prognosis </vt:lpstr>
      <vt:lpstr> Hiperbilirubinemia </vt:lpstr>
      <vt:lpstr>PowerPoint Presentation</vt:lpstr>
      <vt:lpstr>PowerPoint Presentation</vt:lpstr>
      <vt:lpstr>Pemahaman yang baik mengenai patofisiologi dan  tata laksana hiperbilirubinemia dapat meminimalisir hal-hal yang tidak diharapkan</vt:lpstr>
      <vt:lpstr> Metabolisme bilirubin pada neonatus </vt:lpstr>
      <vt:lpstr> Metabolisme bilirubin … </vt:lpstr>
      <vt:lpstr> Metabolisme bilirubin … </vt:lpstr>
      <vt:lpstr> Metabolisme bilirubin … </vt:lpstr>
      <vt:lpstr>Hiperbilirubinemia </vt:lpstr>
      <vt:lpstr> Hiperbilirubinemia fisiologis  </vt:lpstr>
      <vt:lpstr> Hiperbilirubinemia fisiologis  </vt:lpstr>
      <vt:lpstr>Hiperbilirubinemia nonfisiologis</vt:lpstr>
      <vt:lpstr>  Faktor risiko terjadinya hiperbilirubinemia berat pada bayi usia gestasi ≥35 minggu </vt:lpstr>
      <vt:lpstr>Diagnosis </vt:lpstr>
      <vt:lpstr>Anamnesis…</vt:lpstr>
      <vt:lpstr>Anamnesis…</vt:lpstr>
      <vt:lpstr>Anamnesis…</vt:lpstr>
      <vt:lpstr> Pemeriksaan fisis </vt:lpstr>
      <vt:lpstr> Pemeriksaan fisis… </vt:lpstr>
      <vt:lpstr> Pemeriksaan penunjang </vt:lpstr>
      <vt:lpstr>Pemeriksaan…</vt:lpstr>
      <vt:lpstr>PowerPoint Presentation</vt:lpstr>
      <vt:lpstr> Tata laksana </vt:lpstr>
      <vt:lpstr>PowerPoint Presentation</vt:lpstr>
      <vt:lpstr>Fototerapi </vt:lpstr>
      <vt:lpstr>PowerPoint Presentation</vt:lpstr>
      <vt:lpstr>PowerPoint Presentation</vt:lpstr>
      <vt:lpstr>PowerPoint Presentation</vt:lpstr>
      <vt:lpstr>PowerPoint Presentation</vt:lpstr>
      <vt:lpstr>Fototerapi Ganda</vt:lpstr>
      <vt:lpstr>Tabel 1. Petunjuk penatalaksanaan hiperbilirubinemia pada bayi sehat     cukup bulan berdasarkan American Academy of Pediatrics (AAP)</vt:lpstr>
      <vt:lpstr>Tabel 2. Petunjuk penatalaksanaan hiperbilirubinemia        berdasarkan berat badan dan bayi baru lahir relatif sehat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Asfiksia Neonatorum</vt:lpstr>
      <vt:lpstr>Definisi asfiksia</vt:lpstr>
      <vt:lpstr>Klasifikasi Asfiksia</vt:lpstr>
      <vt:lpstr> Tabel 1. Nilai APGAR (Ghai, 2010) </vt:lpstr>
      <vt:lpstr> Penyebab Asfiksia </vt:lpstr>
      <vt:lpstr>Faktor ibu</vt:lpstr>
      <vt:lpstr> 2. Faktor Tali Pusat </vt:lpstr>
      <vt:lpstr> 3. Faktor Bayi </vt:lpstr>
      <vt:lpstr>Perubahan Patofiologis </vt:lpstr>
      <vt:lpstr>PowerPoint Presentation</vt:lpstr>
      <vt:lpstr> Gejala dan Tanda-tanda  Asfiksia </vt:lpstr>
      <vt:lpstr>PowerPoint Presentation</vt:lpstr>
      <vt:lpstr>PowerPoint Presentation</vt:lpstr>
      <vt:lpstr>Penatalaksanaan asfiksia</vt:lpstr>
      <vt:lpstr>PowerPoint Presentation</vt:lpstr>
      <vt:lpstr>PowerPoint Presentation</vt:lpstr>
      <vt:lpstr>PowerPoint Presentation</vt:lpstr>
      <vt:lpstr>PowerPoint Presentation</vt:lpstr>
      <vt:lpstr>Resusitasi Neonatus </vt:lpstr>
      <vt:lpstr>Persiapan Alat Resusitasi</vt:lpstr>
      <vt:lpstr>Langkah-Langkah Resusitasi</vt:lpstr>
      <vt:lpstr>PowerPoint Presentation</vt:lpstr>
      <vt:lpstr>PowerPoint Presentation</vt:lpstr>
      <vt:lpstr>Langkah resusitasi…</vt:lpstr>
      <vt:lpstr>PowerPoint Presentation</vt:lpstr>
      <vt:lpstr>PowerPoint Presentation</vt:lpstr>
      <vt:lpstr>PowerPoint Presentation</vt:lpstr>
      <vt:lpstr>Hipotermi </vt:lpstr>
      <vt:lpstr>Definisi hipotermia</vt:lpstr>
      <vt:lpstr>PowerPoint Presentation</vt:lpstr>
      <vt:lpstr> Etiologi Hipotermi </vt:lpstr>
      <vt:lpstr> Etiologi … </vt:lpstr>
      <vt:lpstr>Mekanisme kehilangan panas</vt:lpstr>
      <vt:lpstr>Mekanisme …</vt:lpstr>
      <vt:lpstr> Gejala Hipotermi </vt:lpstr>
      <vt:lpstr> Gejala … </vt:lpstr>
      <vt:lpstr>PowerPoint Presentation</vt:lpstr>
      <vt:lpstr>Tanda-tanda klinis hipotermia</vt:lpstr>
      <vt:lpstr>PowerPoint Presentation</vt:lpstr>
      <vt:lpstr>Tatalaksana hipotermia</vt:lpstr>
      <vt:lpstr>Pencegahan Hipotermia</vt:lpstr>
      <vt:lpstr>Pencegahan 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BPISTI2008</cp:lastModifiedBy>
  <cp:revision>107</cp:revision>
  <cp:lastPrinted>2016-02-08T12:06:22Z</cp:lastPrinted>
  <dcterms:created xsi:type="dcterms:W3CDTF">2016-02-05T23:43:42Z</dcterms:created>
  <dcterms:modified xsi:type="dcterms:W3CDTF">2017-10-04T07:43:22Z</dcterms:modified>
</cp:coreProperties>
</file>