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6"/>
  </p:notesMasterIdLst>
  <p:handoutMasterIdLst>
    <p:handoutMasterId r:id="rId37"/>
  </p:handoutMasterIdLst>
  <p:sldIdLst>
    <p:sldId id="293" r:id="rId2"/>
    <p:sldId id="294" r:id="rId3"/>
    <p:sldId id="295" r:id="rId4"/>
    <p:sldId id="296" r:id="rId5"/>
    <p:sldId id="297" r:id="rId6"/>
    <p:sldId id="273" r:id="rId7"/>
    <p:sldId id="274" r:id="rId8"/>
    <p:sldId id="261" r:id="rId9"/>
    <p:sldId id="271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59" r:id="rId23"/>
    <p:sldId id="263" r:id="rId24"/>
    <p:sldId id="290" r:id="rId25"/>
    <p:sldId id="291" r:id="rId26"/>
    <p:sldId id="269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FF66"/>
    <a:srgbClr val="FFFFCC"/>
    <a:srgbClr val="CCFFCC"/>
    <a:srgbClr val="FFFF99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3CAA4-4249-479E-BC4D-F5B4CE04D1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4A7167E-DBC2-481A-B74A-08F555EC1B8C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2200" b="1" dirty="0" smtClean="0">
              <a:solidFill>
                <a:srgbClr val="FFFF00"/>
              </a:solidFill>
            </a:rPr>
            <a:t>Falsafah</a:t>
          </a:r>
          <a:endParaRPr lang="id-ID" sz="2200" b="1" dirty="0">
            <a:solidFill>
              <a:srgbClr val="FFFF00"/>
            </a:solidFill>
          </a:endParaRPr>
        </a:p>
      </dgm:t>
    </dgm:pt>
    <dgm:pt modelId="{A9DB8991-EC85-401D-B138-597812696CF2}" type="parTrans" cxnId="{E45D9F20-3484-48B8-AC10-B7970AE28995}">
      <dgm:prSet/>
      <dgm:spPr/>
      <dgm:t>
        <a:bodyPr/>
        <a:lstStyle/>
        <a:p>
          <a:endParaRPr lang="id-ID"/>
        </a:p>
      </dgm:t>
    </dgm:pt>
    <dgm:pt modelId="{EFEF242E-7483-4B63-BFA7-DCC54E72FB58}" type="sibTrans" cxnId="{E45D9F20-3484-48B8-AC10-B7970AE28995}">
      <dgm:prSet/>
      <dgm:spPr/>
      <dgm:t>
        <a:bodyPr/>
        <a:lstStyle/>
        <a:p>
          <a:endParaRPr lang="id-ID"/>
        </a:p>
      </dgm:t>
    </dgm:pt>
    <dgm:pt modelId="{63C2BB04-CC32-4CB0-A940-184B9A2CDD8B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200" dirty="0" smtClean="0"/>
            <a:t>K</a:t>
          </a:r>
          <a:r>
            <a:rPr lang="en-US" sz="2200" dirty="0" err="1" smtClean="0"/>
            <a:t>eyakinan</a:t>
          </a:r>
          <a:r>
            <a:rPr lang="en-US" sz="2200" dirty="0" smtClean="0"/>
            <a:t> </a:t>
          </a:r>
          <a:r>
            <a:rPr lang="en-US" sz="2200" dirty="0" err="1" smtClean="0"/>
            <a:t>dasar</a:t>
          </a:r>
          <a:r>
            <a:rPr lang="en-US" sz="2200" dirty="0" smtClean="0"/>
            <a:t> </a:t>
          </a:r>
          <a:r>
            <a:rPr lang="en-US" sz="2200" dirty="0" err="1" smtClean="0"/>
            <a:t>tentang</a:t>
          </a:r>
          <a:r>
            <a:rPr lang="en-US" sz="2200" dirty="0" smtClean="0"/>
            <a:t> </a:t>
          </a:r>
          <a:r>
            <a:rPr lang="en-US" sz="2200" dirty="0" err="1" smtClean="0"/>
            <a:t>hakekat</a:t>
          </a:r>
          <a:r>
            <a:rPr lang="en-US" sz="2200" dirty="0" smtClean="0"/>
            <a:t> </a:t>
          </a:r>
          <a:r>
            <a:rPr lang="en-US" sz="2200" dirty="0" err="1" smtClean="0"/>
            <a:t>manusia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esensi</a:t>
          </a:r>
          <a:r>
            <a:rPr lang="en-US" sz="2200" dirty="0" smtClean="0"/>
            <a:t> </a:t>
          </a:r>
          <a:r>
            <a:rPr lang="en-US" sz="2200" dirty="0" err="1" smtClean="0"/>
            <a:t>keperawatan</a:t>
          </a:r>
          <a:r>
            <a:rPr lang="en-US" sz="2200" dirty="0" smtClean="0"/>
            <a:t> yang </a:t>
          </a:r>
          <a:r>
            <a:rPr lang="en-US" sz="2200" dirty="0" err="1" smtClean="0"/>
            <a:t>menjadikan</a:t>
          </a:r>
          <a:r>
            <a:rPr lang="en-US" sz="2200" dirty="0" smtClean="0"/>
            <a:t> </a:t>
          </a:r>
          <a:r>
            <a:rPr lang="en-US" sz="2200" dirty="0" err="1" smtClean="0"/>
            <a:t>kerangka</a:t>
          </a:r>
          <a:r>
            <a:rPr lang="en-US" sz="2200" dirty="0" smtClean="0"/>
            <a:t> </a:t>
          </a:r>
          <a:r>
            <a:rPr lang="en-US" sz="2200" dirty="0" err="1" smtClean="0"/>
            <a:t>dasar</a:t>
          </a:r>
          <a:r>
            <a:rPr lang="en-US" sz="2200" dirty="0" smtClean="0"/>
            <a:t> </a:t>
          </a:r>
          <a:r>
            <a:rPr lang="en-US" sz="2200" dirty="0" err="1" smtClean="0"/>
            <a:t>dalam</a:t>
          </a:r>
          <a:r>
            <a:rPr lang="en-US" sz="2200" dirty="0" smtClean="0"/>
            <a:t> </a:t>
          </a:r>
          <a:r>
            <a:rPr lang="en-US" sz="2200" dirty="0" err="1" smtClean="0"/>
            <a:t>praktek</a:t>
          </a:r>
          <a:r>
            <a:rPr lang="en-US" sz="2200" dirty="0" smtClean="0"/>
            <a:t> </a:t>
          </a:r>
          <a:r>
            <a:rPr lang="en-US" sz="2200" dirty="0" err="1" smtClean="0"/>
            <a:t>keperawatan</a:t>
          </a:r>
          <a:endParaRPr lang="id-ID" sz="2200" dirty="0"/>
        </a:p>
      </dgm:t>
    </dgm:pt>
    <dgm:pt modelId="{FEFCFBFC-4AB9-4AA4-A440-18F1A7877C11}" type="parTrans" cxnId="{EE955E00-A2D2-402F-9308-011D3A75DC14}">
      <dgm:prSet/>
      <dgm:spPr/>
      <dgm:t>
        <a:bodyPr/>
        <a:lstStyle/>
        <a:p>
          <a:endParaRPr lang="id-ID"/>
        </a:p>
      </dgm:t>
    </dgm:pt>
    <dgm:pt modelId="{D13D3B83-4467-4104-9396-D281A10FC3E8}" type="sibTrans" cxnId="{EE955E00-A2D2-402F-9308-011D3A75DC14}">
      <dgm:prSet/>
      <dgm:spPr/>
      <dgm:t>
        <a:bodyPr/>
        <a:lstStyle/>
        <a:p>
          <a:endParaRPr lang="id-ID"/>
        </a:p>
      </dgm:t>
    </dgm:pt>
    <dgm:pt modelId="{A062871B-FF8E-4E04-933E-3E588CA52006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2200" b="1" dirty="0" smtClean="0">
              <a:solidFill>
                <a:srgbClr val="FFFF00"/>
              </a:solidFill>
            </a:rPr>
            <a:t>Paradigma</a:t>
          </a:r>
          <a:endParaRPr lang="id-ID" sz="2200" b="1" dirty="0">
            <a:solidFill>
              <a:srgbClr val="FFFF00"/>
            </a:solidFill>
          </a:endParaRPr>
        </a:p>
      </dgm:t>
    </dgm:pt>
    <dgm:pt modelId="{C1C55B98-3C91-4EBD-8FAC-3FA5EF128AB7}" type="parTrans" cxnId="{AE421E8F-A206-4E2B-B96E-480992A2751F}">
      <dgm:prSet/>
      <dgm:spPr/>
      <dgm:t>
        <a:bodyPr/>
        <a:lstStyle/>
        <a:p>
          <a:endParaRPr lang="id-ID"/>
        </a:p>
      </dgm:t>
    </dgm:pt>
    <dgm:pt modelId="{50C81E1B-EB0E-43C4-9695-099CF01C3269}" type="sibTrans" cxnId="{AE421E8F-A206-4E2B-B96E-480992A2751F}">
      <dgm:prSet/>
      <dgm:spPr/>
      <dgm:t>
        <a:bodyPr/>
        <a:lstStyle/>
        <a:p>
          <a:endParaRPr lang="id-ID"/>
        </a:p>
      </dgm:t>
    </dgm:pt>
    <dgm:pt modelId="{9A6D77A8-C510-40EC-A002-E9B23B81448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200" u="none" dirty="0" err="1" smtClean="0"/>
            <a:t>suatu</a:t>
          </a:r>
          <a:r>
            <a:rPr lang="en-US" sz="2200" u="none" dirty="0" smtClean="0"/>
            <a:t> </a:t>
          </a:r>
          <a:r>
            <a:rPr lang="en-US" sz="2200" u="none" dirty="0" err="1" smtClean="0"/>
            <a:t>cara</a:t>
          </a:r>
          <a:r>
            <a:rPr lang="en-US" sz="2200" u="none" dirty="0" smtClean="0"/>
            <a:t> </a:t>
          </a:r>
          <a:r>
            <a:rPr lang="en-US" sz="2200" u="none" dirty="0" err="1" smtClean="0"/>
            <a:t>pandang</a:t>
          </a:r>
          <a:r>
            <a:rPr lang="en-US" sz="2200" u="none" dirty="0" smtClean="0"/>
            <a:t>  t</a:t>
          </a:r>
          <a:r>
            <a:rPr lang="id-ID" sz="2200" u="none" dirty="0" smtClean="0"/>
            <a:t>tg</a:t>
          </a:r>
          <a:r>
            <a:rPr lang="en-US" sz="2200" u="none" dirty="0" smtClean="0"/>
            <a:t> </a:t>
          </a:r>
          <a:r>
            <a:rPr lang="en-US" sz="2200" u="none" dirty="0" err="1" smtClean="0"/>
            <a:t>konsep-konsep</a:t>
          </a:r>
          <a:r>
            <a:rPr lang="en-US" sz="2200" u="none" dirty="0" smtClean="0"/>
            <a:t> </a:t>
          </a:r>
          <a:r>
            <a:rPr lang="en-US" sz="2200" u="none" dirty="0" err="1" smtClean="0"/>
            <a:t>utama</a:t>
          </a:r>
          <a:r>
            <a:rPr lang="en-US" sz="2200" u="none" dirty="0" smtClean="0"/>
            <a:t> yang </a:t>
          </a:r>
          <a:r>
            <a:rPr lang="en-US" sz="2200" u="none" dirty="0" err="1" smtClean="0"/>
            <a:t>mendasari</a:t>
          </a:r>
          <a:r>
            <a:rPr lang="en-US" sz="2200" u="none" dirty="0" smtClean="0"/>
            <a:t> </a:t>
          </a:r>
          <a:r>
            <a:rPr lang="en-US" sz="2200" u="none" dirty="0" err="1" smtClean="0"/>
            <a:t>perkembangan</a:t>
          </a:r>
          <a:r>
            <a:rPr lang="en-US" sz="2200" u="none" dirty="0" smtClean="0"/>
            <a:t> discipline </a:t>
          </a:r>
          <a:r>
            <a:rPr lang="en-US" sz="2200" u="none" dirty="0" err="1" smtClean="0"/>
            <a:t>ilmu</a:t>
          </a:r>
          <a:r>
            <a:rPr lang="en-US" sz="2200" u="none" dirty="0" smtClean="0"/>
            <a:t> </a:t>
          </a:r>
          <a:r>
            <a:rPr lang="en-US" sz="2200" u="none" dirty="0" err="1" smtClean="0"/>
            <a:t>dan</a:t>
          </a:r>
          <a:r>
            <a:rPr lang="en-US" sz="2200" u="none" dirty="0" smtClean="0"/>
            <a:t> </a:t>
          </a:r>
          <a:r>
            <a:rPr lang="en-US" sz="2200" u="none" dirty="0" err="1" smtClean="0"/>
            <a:t>praktik</a:t>
          </a:r>
          <a:r>
            <a:rPr lang="en-US" sz="2200" u="none" dirty="0" smtClean="0"/>
            <a:t> </a:t>
          </a:r>
          <a:r>
            <a:rPr lang="en-US" sz="2200" u="none" dirty="0" err="1" smtClean="0"/>
            <a:t>keperawatan</a:t>
          </a:r>
          <a:r>
            <a:rPr lang="id-ID" sz="2200" u="none" dirty="0" smtClean="0"/>
            <a:t> </a:t>
          </a:r>
          <a:endParaRPr lang="id-ID" sz="2200" u="none" dirty="0"/>
        </a:p>
      </dgm:t>
    </dgm:pt>
    <dgm:pt modelId="{B1037A0F-6ED4-4CC2-9519-FFB6AA964011}" type="parTrans" cxnId="{AE1765F3-844E-4C6E-9997-F5C7E50D72D8}">
      <dgm:prSet/>
      <dgm:spPr/>
      <dgm:t>
        <a:bodyPr/>
        <a:lstStyle/>
        <a:p>
          <a:endParaRPr lang="id-ID"/>
        </a:p>
      </dgm:t>
    </dgm:pt>
    <dgm:pt modelId="{97844758-75B3-4CFE-AA16-55D13B4894E5}" type="sibTrans" cxnId="{AE1765F3-844E-4C6E-9997-F5C7E50D72D8}">
      <dgm:prSet/>
      <dgm:spPr/>
      <dgm:t>
        <a:bodyPr/>
        <a:lstStyle/>
        <a:p>
          <a:endParaRPr lang="id-ID"/>
        </a:p>
      </dgm:t>
    </dgm:pt>
    <dgm:pt modelId="{B83ED9E2-96BC-4066-B502-CB9CBAD90549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2200" b="1" dirty="0" smtClean="0">
              <a:solidFill>
                <a:srgbClr val="FFFF00"/>
              </a:solidFill>
            </a:rPr>
            <a:t>Model konseptual</a:t>
          </a:r>
          <a:endParaRPr lang="id-ID" sz="2200" b="1" dirty="0">
            <a:solidFill>
              <a:srgbClr val="FFFF00"/>
            </a:solidFill>
          </a:endParaRPr>
        </a:p>
      </dgm:t>
    </dgm:pt>
    <dgm:pt modelId="{3723517A-8505-41EE-825E-927512D05279}" type="parTrans" cxnId="{76BE4CE5-A7A7-4168-BD27-6870168F8765}">
      <dgm:prSet/>
      <dgm:spPr/>
      <dgm:t>
        <a:bodyPr/>
        <a:lstStyle/>
        <a:p>
          <a:endParaRPr lang="id-ID"/>
        </a:p>
      </dgm:t>
    </dgm:pt>
    <dgm:pt modelId="{3344B784-8E41-404A-AFDA-069EDCF66753}" type="sibTrans" cxnId="{76BE4CE5-A7A7-4168-BD27-6870168F8765}">
      <dgm:prSet/>
      <dgm:spPr/>
      <dgm:t>
        <a:bodyPr/>
        <a:lstStyle/>
        <a:p>
          <a:endParaRPr lang="id-ID"/>
        </a:p>
      </dgm:t>
    </dgm:pt>
    <dgm:pt modelId="{773BDE37-C198-4511-8281-8038D1D484F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200" dirty="0" smtClean="0"/>
            <a:t>Pendapat pakar tentang hubungan keempat konsep paradigma dalam hubungan yang lebih jelas tentang fenomena keperawatan. </a:t>
          </a:r>
          <a:endParaRPr lang="id-ID" sz="2200" dirty="0"/>
        </a:p>
      </dgm:t>
    </dgm:pt>
    <dgm:pt modelId="{58D32D71-F527-4ED7-A834-051423994A1F}" type="parTrans" cxnId="{2E228C01-F98A-4EA5-BFCD-3559DE0A7EEA}">
      <dgm:prSet/>
      <dgm:spPr/>
      <dgm:t>
        <a:bodyPr/>
        <a:lstStyle/>
        <a:p>
          <a:endParaRPr lang="id-ID"/>
        </a:p>
      </dgm:t>
    </dgm:pt>
    <dgm:pt modelId="{C16F846C-05B9-4B3D-967A-F1C76E77E4F2}" type="sibTrans" cxnId="{2E228C01-F98A-4EA5-BFCD-3559DE0A7EEA}">
      <dgm:prSet/>
      <dgm:spPr/>
      <dgm:t>
        <a:bodyPr/>
        <a:lstStyle/>
        <a:p>
          <a:endParaRPr lang="id-ID"/>
        </a:p>
      </dgm:t>
    </dgm:pt>
    <dgm:pt modelId="{F3ACCBC4-D7FE-41F8-953E-50B3C4DB9EEF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2200" b="1" dirty="0" smtClean="0">
              <a:solidFill>
                <a:srgbClr val="FFFF00"/>
              </a:solidFill>
            </a:rPr>
            <a:t>Teori Keperawatan</a:t>
          </a:r>
          <a:endParaRPr lang="id-ID" sz="2200" b="1" dirty="0">
            <a:solidFill>
              <a:srgbClr val="FFFF00"/>
            </a:solidFill>
          </a:endParaRPr>
        </a:p>
      </dgm:t>
    </dgm:pt>
    <dgm:pt modelId="{21C3B43B-0996-4536-B539-9854E63BE2C3}" type="parTrans" cxnId="{70DEB283-ACDC-4D50-90E2-31CD00868E34}">
      <dgm:prSet/>
      <dgm:spPr/>
      <dgm:t>
        <a:bodyPr/>
        <a:lstStyle/>
        <a:p>
          <a:endParaRPr lang="id-ID"/>
        </a:p>
      </dgm:t>
    </dgm:pt>
    <dgm:pt modelId="{6001DDD9-31C2-41F4-B8FA-BA9129D5FF8E}" type="sibTrans" cxnId="{70DEB283-ACDC-4D50-90E2-31CD00868E34}">
      <dgm:prSet/>
      <dgm:spPr/>
      <dgm:t>
        <a:bodyPr/>
        <a:lstStyle/>
        <a:p>
          <a:endParaRPr lang="id-ID"/>
        </a:p>
      </dgm:t>
    </dgm:pt>
    <dgm:pt modelId="{692651C3-44A8-48F8-AC09-FAB49C6CFFE3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id-ID" sz="2200" u="sng" dirty="0"/>
        </a:p>
      </dgm:t>
    </dgm:pt>
    <dgm:pt modelId="{575C83C7-36F6-4B98-A6C7-C18AD71BA440}" type="parTrans" cxnId="{DD815301-8563-4853-ACD2-FC04C329EAA6}">
      <dgm:prSet/>
      <dgm:spPr/>
      <dgm:t>
        <a:bodyPr/>
        <a:lstStyle/>
        <a:p>
          <a:endParaRPr lang="id-ID"/>
        </a:p>
      </dgm:t>
    </dgm:pt>
    <dgm:pt modelId="{F5AB428D-65F4-42BE-9E92-AC1B9BB5E3D5}" type="sibTrans" cxnId="{DD815301-8563-4853-ACD2-FC04C329EAA6}">
      <dgm:prSet/>
      <dgm:spPr/>
      <dgm:t>
        <a:bodyPr/>
        <a:lstStyle/>
        <a:p>
          <a:endParaRPr lang="id-ID"/>
        </a:p>
      </dgm:t>
    </dgm:pt>
    <dgm:pt modelId="{57982CE1-5938-4379-86AF-52219C8223C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200" dirty="0" err="1" smtClean="0"/>
            <a:t>menggambarkan</a:t>
          </a:r>
          <a:r>
            <a:rPr lang="en-US" sz="2200" dirty="0" smtClean="0"/>
            <a:t> </a:t>
          </a:r>
          <a:r>
            <a:rPr lang="en-US" sz="2200" dirty="0" err="1" smtClean="0"/>
            <a:t>variabel</a:t>
          </a:r>
          <a:r>
            <a:rPr lang="en-US" sz="2200" dirty="0" smtClean="0"/>
            <a:t> yang </a:t>
          </a:r>
          <a:r>
            <a:rPr lang="en-US" sz="2200" dirty="0" err="1" smtClean="0"/>
            <a:t>dijelaskan</a:t>
          </a:r>
          <a:r>
            <a:rPr lang="en-US" sz="2200" dirty="0" smtClean="0"/>
            <a:t>, </a:t>
          </a:r>
          <a:r>
            <a:rPr lang="en-US" sz="2200" dirty="0" err="1" smtClean="0"/>
            <a:t>memberikan</a:t>
          </a:r>
          <a:r>
            <a:rPr lang="en-US" sz="2200" dirty="0" smtClean="0"/>
            <a:t> </a:t>
          </a:r>
          <a:r>
            <a:rPr lang="en-US" sz="2200" dirty="0" err="1" smtClean="0"/>
            <a:t>pedoman</a:t>
          </a:r>
          <a:r>
            <a:rPr lang="en-US" sz="2200" dirty="0" smtClean="0"/>
            <a:t> </a:t>
          </a:r>
          <a:r>
            <a:rPr lang="en-US" sz="2200" dirty="0" err="1" smtClean="0"/>
            <a:t>penelitian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kegiatan</a:t>
          </a:r>
          <a:r>
            <a:rPr lang="en-US" sz="2200" dirty="0" smtClean="0"/>
            <a:t> </a:t>
          </a:r>
          <a:r>
            <a:rPr lang="en-US" sz="2200" dirty="0" err="1" smtClean="0"/>
            <a:t>keperawatan</a:t>
          </a:r>
          <a:r>
            <a:rPr lang="en-US" sz="2200" dirty="0" smtClean="0"/>
            <a:t>, </a:t>
          </a:r>
          <a:r>
            <a:rPr lang="en-US" sz="2200" dirty="0" err="1" smtClean="0"/>
            <a:t>meramalkan</a:t>
          </a:r>
          <a:r>
            <a:rPr lang="en-US" sz="2200" dirty="0" smtClean="0"/>
            <a:t> </a:t>
          </a:r>
          <a:r>
            <a:rPr lang="en-US" sz="2200" dirty="0" err="1" smtClean="0"/>
            <a:t>hasil</a:t>
          </a:r>
          <a:r>
            <a:rPr lang="en-US" sz="2200" dirty="0" smtClean="0"/>
            <a:t> </a:t>
          </a:r>
          <a:r>
            <a:rPr lang="en-US" sz="2200" dirty="0" err="1" smtClean="0"/>
            <a:t>praktik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meramalkan</a:t>
          </a:r>
          <a:r>
            <a:rPr lang="en-US" sz="2200" dirty="0" smtClean="0"/>
            <a:t> </a:t>
          </a:r>
          <a:r>
            <a:rPr lang="en-US" sz="2200" dirty="0" err="1" smtClean="0"/>
            <a:t>respon</a:t>
          </a:r>
          <a:r>
            <a:rPr lang="en-US" sz="2200" dirty="0" smtClean="0"/>
            <a:t> </a:t>
          </a:r>
          <a:r>
            <a:rPr lang="en-US" sz="2200" dirty="0" err="1" smtClean="0"/>
            <a:t>pasien</a:t>
          </a:r>
          <a:r>
            <a:rPr lang="en-US" sz="2200" dirty="0" smtClean="0"/>
            <a:t>.</a:t>
          </a:r>
          <a:endParaRPr lang="id-ID" sz="2200" dirty="0"/>
        </a:p>
      </dgm:t>
    </dgm:pt>
    <dgm:pt modelId="{33F4D5A1-9612-433E-8018-31498A3D67B4}" type="parTrans" cxnId="{FB5076BB-B220-491E-9F83-51E0AB2F067D}">
      <dgm:prSet/>
      <dgm:spPr/>
      <dgm:t>
        <a:bodyPr/>
        <a:lstStyle/>
        <a:p>
          <a:endParaRPr lang="id-ID"/>
        </a:p>
      </dgm:t>
    </dgm:pt>
    <dgm:pt modelId="{B32C93BE-4E0B-48BC-BB31-304B0DAFE90D}" type="sibTrans" cxnId="{FB5076BB-B220-491E-9F83-51E0AB2F067D}">
      <dgm:prSet/>
      <dgm:spPr/>
      <dgm:t>
        <a:bodyPr/>
        <a:lstStyle/>
        <a:p>
          <a:endParaRPr lang="id-ID"/>
        </a:p>
      </dgm:t>
    </dgm:pt>
    <dgm:pt modelId="{3320433F-3FD1-4B5A-AE41-E2279EB5E9DA}" type="pres">
      <dgm:prSet presAssocID="{8553CAA4-4249-479E-BC4D-F5B4CE04D1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933D2A-EAF1-4711-B5BF-7203148F3574}" type="pres">
      <dgm:prSet presAssocID="{34A7167E-DBC2-481A-B74A-08F555EC1B8C}" presName="composite" presStyleCnt="0"/>
      <dgm:spPr/>
    </dgm:pt>
    <dgm:pt modelId="{5963C0F9-30B1-40FC-8CB9-9D43853694EF}" type="pres">
      <dgm:prSet presAssocID="{34A7167E-DBC2-481A-B74A-08F555EC1B8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1BC716-F83B-4A31-8A9F-55685C4CB165}" type="pres">
      <dgm:prSet presAssocID="{34A7167E-DBC2-481A-B74A-08F555EC1B8C}" presName="descendantText" presStyleLbl="alignAcc1" presStyleIdx="0" presStyleCnt="4" custScaleX="998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4A2B50-3BAD-443B-A2E1-33C563F38C3D}" type="pres">
      <dgm:prSet presAssocID="{EFEF242E-7483-4B63-BFA7-DCC54E72FB58}" presName="sp" presStyleCnt="0"/>
      <dgm:spPr/>
    </dgm:pt>
    <dgm:pt modelId="{BAB7BC2B-8564-4716-8BBB-E79F8F4FE6E1}" type="pres">
      <dgm:prSet presAssocID="{A062871B-FF8E-4E04-933E-3E588CA52006}" presName="composite" presStyleCnt="0"/>
      <dgm:spPr/>
    </dgm:pt>
    <dgm:pt modelId="{B4D82863-1738-414D-AEA2-4E512D906D5C}" type="pres">
      <dgm:prSet presAssocID="{A062871B-FF8E-4E04-933E-3E588CA52006}" presName="parentText" presStyleLbl="alignNode1" presStyleIdx="1" presStyleCnt="4" custScaleX="1005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02836-096E-43EC-BF60-10E14B83C7D7}" type="pres">
      <dgm:prSet presAssocID="{A062871B-FF8E-4E04-933E-3E588CA52006}" presName="descendantText" presStyleLbl="alignAcc1" presStyleIdx="1" presStyleCnt="4" custScaleX="999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2014F1-52DA-44FF-BF7F-5EF0A37B65E5}" type="pres">
      <dgm:prSet presAssocID="{50C81E1B-EB0E-43C4-9695-099CF01C3269}" presName="sp" presStyleCnt="0"/>
      <dgm:spPr/>
    </dgm:pt>
    <dgm:pt modelId="{C2EDF1B2-24AF-4632-A973-25EE2BE0B79D}" type="pres">
      <dgm:prSet presAssocID="{B83ED9E2-96BC-4066-B502-CB9CBAD90549}" presName="composite" presStyleCnt="0"/>
      <dgm:spPr/>
    </dgm:pt>
    <dgm:pt modelId="{A52035E5-380B-468D-BE40-DC4F2D089747}" type="pres">
      <dgm:prSet presAssocID="{B83ED9E2-96BC-4066-B502-CB9CBAD9054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AA6EE7-FDFA-44AB-8FBE-D96EC85F1466}" type="pres">
      <dgm:prSet presAssocID="{B83ED9E2-96BC-4066-B502-CB9CBAD9054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73FE49-1997-4BA5-8B9D-061419CD334F}" type="pres">
      <dgm:prSet presAssocID="{3344B784-8E41-404A-AFDA-069EDCF66753}" presName="sp" presStyleCnt="0"/>
      <dgm:spPr/>
    </dgm:pt>
    <dgm:pt modelId="{B3F29E99-8519-49E9-A7C6-5A177871B0ED}" type="pres">
      <dgm:prSet presAssocID="{F3ACCBC4-D7FE-41F8-953E-50B3C4DB9EEF}" presName="composite" presStyleCnt="0"/>
      <dgm:spPr/>
    </dgm:pt>
    <dgm:pt modelId="{F6DB5E53-0A5B-4D33-9ACE-3DE5600E3515}" type="pres">
      <dgm:prSet presAssocID="{F3ACCBC4-D7FE-41F8-953E-50B3C4DB9E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2CC1-B123-416B-85AE-D3D5B8866BB8}" type="pres">
      <dgm:prSet presAssocID="{F3ACCBC4-D7FE-41F8-953E-50B3C4DB9E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E228C01-F98A-4EA5-BFCD-3559DE0A7EEA}" srcId="{B83ED9E2-96BC-4066-B502-CB9CBAD90549}" destId="{773BDE37-C198-4511-8281-8038D1D484F9}" srcOrd="0" destOrd="0" parTransId="{58D32D71-F527-4ED7-A834-051423994A1F}" sibTransId="{C16F846C-05B9-4B3D-967A-F1C76E77E4F2}"/>
    <dgm:cxn modelId="{A02CAAA1-4777-43E0-A005-FDDB8C1D9114}" type="presOf" srcId="{F3ACCBC4-D7FE-41F8-953E-50B3C4DB9EEF}" destId="{F6DB5E53-0A5B-4D33-9ACE-3DE5600E3515}" srcOrd="0" destOrd="0" presId="urn:microsoft.com/office/officeart/2005/8/layout/chevron2"/>
    <dgm:cxn modelId="{DD815301-8563-4853-ACD2-FC04C329EAA6}" srcId="{A062871B-FF8E-4E04-933E-3E588CA52006}" destId="{692651C3-44A8-48F8-AC09-FAB49C6CFFE3}" srcOrd="1" destOrd="0" parTransId="{575C83C7-36F6-4B98-A6C7-C18AD71BA440}" sibTransId="{F5AB428D-65F4-42BE-9E92-AC1B9BB5E3D5}"/>
    <dgm:cxn modelId="{EE955E00-A2D2-402F-9308-011D3A75DC14}" srcId="{34A7167E-DBC2-481A-B74A-08F555EC1B8C}" destId="{63C2BB04-CC32-4CB0-A940-184B9A2CDD8B}" srcOrd="0" destOrd="0" parTransId="{FEFCFBFC-4AB9-4AA4-A440-18F1A7877C11}" sibTransId="{D13D3B83-4467-4104-9396-D281A10FC3E8}"/>
    <dgm:cxn modelId="{67311566-85C6-493E-80AD-38345C690273}" type="presOf" srcId="{63C2BB04-CC32-4CB0-A940-184B9A2CDD8B}" destId="{4E1BC716-F83B-4A31-8A9F-55685C4CB165}" srcOrd="0" destOrd="0" presId="urn:microsoft.com/office/officeart/2005/8/layout/chevron2"/>
    <dgm:cxn modelId="{E45D9F20-3484-48B8-AC10-B7970AE28995}" srcId="{8553CAA4-4249-479E-BC4D-F5B4CE04D1C6}" destId="{34A7167E-DBC2-481A-B74A-08F555EC1B8C}" srcOrd="0" destOrd="0" parTransId="{A9DB8991-EC85-401D-B138-597812696CF2}" sibTransId="{EFEF242E-7483-4B63-BFA7-DCC54E72FB58}"/>
    <dgm:cxn modelId="{84A8E348-F4BB-4F5C-B376-F326D1B4755E}" type="presOf" srcId="{B83ED9E2-96BC-4066-B502-CB9CBAD90549}" destId="{A52035E5-380B-468D-BE40-DC4F2D089747}" srcOrd="0" destOrd="0" presId="urn:microsoft.com/office/officeart/2005/8/layout/chevron2"/>
    <dgm:cxn modelId="{FB5076BB-B220-491E-9F83-51E0AB2F067D}" srcId="{F3ACCBC4-D7FE-41F8-953E-50B3C4DB9EEF}" destId="{57982CE1-5938-4379-86AF-52219C8223C2}" srcOrd="0" destOrd="0" parTransId="{33F4D5A1-9612-433E-8018-31498A3D67B4}" sibTransId="{B32C93BE-4E0B-48BC-BB31-304B0DAFE90D}"/>
    <dgm:cxn modelId="{44B71685-7E2E-4818-B9B8-029F9D553F7C}" type="presOf" srcId="{57982CE1-5938-4379-86AF-52219C8223C2}" destId="{A70E2CC1-B123-416B-85AE-D3D5B8866BB8}" srcOrd="0" destOrd="0" presId="urn:microsoft.com/office/officeart/2005/8/layout/chevron2"/>
    <dgm:cxn modelId="{4842CFF5-1042-4B3C-B76C-8B860AE1323D}" type="presOf" srcId="{8553CAA4-4249-479E-BC4D-F5B4CE04D1C6}" destId="{3320433F-3FD1-4B5A-AE41-E2279EB5E9DA}" srcOrd="0" destOrd="0" presId="urn:microsoft.com/office/officeart/2005/8/layout/chevron2"/>
    <dgm:cxn modelId="{F46E698C-1530-4CAF-9785-8C4C99104B79}" type="presOf" srcId="{34A7167E-DBC2-481A-B74A-08F555EC1B8C}" destId="{5963C0F9-30B1-40FC-8CB9-9D43853694EF}" srcOrd="0" destOrd="0" presId="urn:microsoft.com/office/officeart/2005/8/layout/chevron2"/>
    <dgm:cxn modelId="{AE1765F3-844E-4C6E-9997-F5C7E50D72D8}" srcId="{A062871B-FF8E-4E04-933E-3E588CA52006}" destId="{9A6D77A8-C510-40EC-A002-E9B23B81448A}" srcOrd="0" destOrd="0" parTransId="{B1037A0F-6ED4-4CC2-9519-FFB6AA964011}" sibTransId="{97844758-75B3-4CFE-AA16-55D13B4894E5}"/>
    <dgm:cxn modelId="{76BE4CE5-A7A7-4168-BD27-6870168F8765}" srcId="{8553CAA4-4249-479E-BC4D-F5B4CE04D1C6}" destId="{B83ED9E2-96BC-4066-B502-CB9CBAD90549}" srcOrd="2" destOrd="0" parTransId="{3723517A-8505-41EE-825E-927512D05279}" sibTransId="{3344B784-8E41-404A-AFDA-069EDCF66753}"/>
    <dgm:cxn modelId="{AE421E8F-A206-4E2B-B96E-480992A2751F}" srcId="{8553CAA4-4249-479E-BC4D-F5B4CE04D1C6}" destId="{A062871B-FF8E-4E04-933E-3E588CA52006}" srcOrd="1" destOrd="0" parTransId="{C1C55B98-3C91-4EBD-8FAC-3FA5EF128AB7}" sibTransId="{50C81E1B-EB0E-43C4-9695-099CF01C3269}"/>
    <dgm:cxn modelId="{0251183E-7236-4F10-972C-8CAFE93FB846}" type="presOf" srcId="{692651C3-44A8-48F8-AC09-FAB49C6CFFE3}" destId="{57E02836-096E-43EC-BF60-10E14B83C7D7}" srcOrd="0" destOrd="1" presId="urn:microsoft.com/office/officeart/2005/8/layout/chevron2"/>
    <dgm:cxn modelId="{B608C796-BF9F-4F09-B50C-83C3423D902A}" type="presOf" srcId="{9A6D77A8-C510-40EC-A002-E9B23B81448A}" destId="{57E02836-096E-43EC-BF60-10E14B83C7D7}" srcOrd="0" destOrd="0" presId="urn:microsoft.com/office/officeart/2005/8/layout/chevron2"/>
    <dgm:cxn modelId="{70DEB283-ACDC-4D50-90E2-31CD00868E34}" srcId="{8553CAA4-4249-479E-BC4D-F5B4CE04D1C6}" destId="{F3ACCBC4-D7FE-41F8-953E-50B3C4DB9EEF}" srcOrd="3" destOrd="0" parTransId="{21C3B43B-0996-4536-B539-9854E63BE2C3}" sibTransId="{6001DDD9-31C2-41F4-B8FA-BA9129D5FF8E}"/>
    <dgm:cxn modelId="{2BBDD555-FF8E-42E9-AD5B-C4AC3CECF773}" type="presOf" srcId="{A062871B-FF8E-4E04-933E-3E588CA52006}" destId="{B4D82863-1738-414D-AEA2-4E512D906D5C}" srcOrd="0" destOrd="0" presId="urn:microsoft.com/office/officeart/2005/8/layout/chevron2"/>
    <dgm:cxn modelId="{09B0B97C-53F5-4CE7-9D46-D0005D01244C}" type="presOf" srcId="{773BDE37-C198-4511-8281-8038D1D484F9}" destId="{8AAA6EE7-FDFA-44AB-8FBE-D96EC85F1466}" srcOrd="0" destOrd="0" presId="urn:microsoft.com/office/officeart/2005/8/layout/chevron2"/>
    <dgm:cxn modelId="{15321F1F-D7C6-428C-8B57-338B02264262}" type="presParOf" srcId="{3320433F-3FD1-4B5A-AE41-E2279EB5E9DA}" destId="{9A933D2A-EAF1-4711-B5BF-7203148F3574}" srcOrd="0" destOrd="0" presId="urn:microsoft.com/office/officeart/2005/8/layout/chevron2"/>
    <dgm:cxn modelId="{95C788E6-4CCF-4C8C-9D5C-754124CCC88D}" type="presParOf" srcId="{9A933D2A-EAF1-4711-B5BF-7203148F3574}" destId="{5963C0F9-30B1-40FC-8CB9-9D43853694EF}" srcOrd="0" destOrd="0" presId="urn:microsoft.com/office/officeart/2005/8/layout/chevron2"/>
    <dgm:cxn modelId="{E9462F62-28C2-4E3C-BF75-A9DDC4CE9F4D}" type="presParOf" srcId="{9A933D2A-EAF1-4711-B5BF-7203148F3574}" destId="{4E1BC716-F83B-4A31-8A9F-55685C4CB165}" srcOrd="1" destOrd="0" presId="urn:microsoft.com/office/officeart/2005/8/layout/chevron2"/>
    <dgm:cxn modelId="{32408310-FE4E-40D8-9635-42AA2793A945}" type="presParOf" srcId="{3320433F-3FD1-4B5A-AE41-E2279EB5E9DA}" destId="{A44A2B50-3BAD-443B-A2E1-33C563F38C3D}" srcOrd="1" destOrd="0" presId="urn:microsoft.com/office/officeart/2005/8/layout/chevron2"/>
    <dgm:cxn modelId="{A2C636EC-002F-4A76-90F7-F85EF03D0AE8}" type="presParOf" srcId="{3320433F-3FD1-4B5A-AE41-E2279EB5E9DA}" destId="{BAB7BC2B-8564-4716-8BBB-E79F8F4FE6E1}" srcOrd="2" destOrd="0" presId="urn:microsoft.com/office/officeart/2005/8/layout/chevron2"/>
    <dgm:cxn modelId="{12AFD5D6-50B7-4812-AF51-1EEEB9EF629F}" type="presParOf" srcId="{BAB7BC2B-8564-4716-8BBB-E79F8F4FE6E1}" destId="{B4D82863-1738-414D-AEA2-4E512D906D5C}" srcOrd="0" destOrd="0" presId="urn:microsoft.com/office/officeart/2005/8/layout/chevron2"/>
    <dgm:cxn modelId="{B01EDA75-A98C-44AB-96C1-C291EF3971C2}" type="presParOf" srcId="{BAB7BC2B-8564-4716-8BBB-E79F8F4FE6E1}" destId="{57E02836-096E-43EC-BF60-10E14B83C7D7}" srcOrd="1" destOrd="0" presId="urn:microsoft.com/office/officeart/2005/8/layout/chevron2"/>
    <dgm:cxn modelId="{6FF708F6-4456-4388-9B2B-0FF969766D8C}" type="presParOf" srcId="{3320433F-3FD1-4B5A-AE41-E2279EB5E9DA}" destId="{072014F1-52DA-44FF-BF7F-5EF0A37B65E5}" srcOrd="3" destOrd="0" presId="urn:microsoft.com/office/officeart/2005/8/layout/chevron2"/>
    <dgm:cxn modelId="{06180D45-E497-4DF4-8394-9830F20893AE}" type="presParOf" srcId="{3320433F-3FD1-4B5A-AE41-E2279EB5E9DA}" destId="{C2EDF1B2-24AF-4632-A973-25EE2BE0B79D}" srcOrd="4" destOrd="0" presId="urn:microsoft.com/office/officeart/2005/8/layout/chevron2"/>
    <dgm:cxn modelId="{1B10F58A-0AED-4C09-BFF2-D105D4BF1F22}" type="presParOf" srcId="{C2EDF1B2-24AF-4632-A973-25EE2BE0B79D}" destId="{A52035E5-380B-468D-BE40-DC4F2D089747}" srcOrd="0" destOrd="0" presId="urn:microsoft.com/office/officeart/2005/8/layout/chevron2"/>
    <dgm:cxn modelId="{E57622E0-7700-4807-B788-47BDDB83147E}" type="presParOf" srcId="{C2EDF1B2-24AF-4632-A973-25EE2BE0B79D}" destId="{8AAA6EE7-FDFA-44AB-8FBE-D96EC85F1466}" srcOrd="1" destOrd="0" presId="urn:microsoft.com/office/officeart/2005/8/layout/chevron2"/>
    <dgm:cxn modelId="{C2CF799D-2C9C-4FF0-9BDC-8AB4887F4CD1}" type="presParOf" srcId="{3320433F-3FD1-4B5A-AE41-E2279EB5E9DA}" destId="{8573FE49-1997-4BA5-8B9D-061419CD334F}" srcOrd="5" destOrd="0" presId="urn:microsoft.com/office/officeart/2005/8/layout/chevron2"/>
    <dgm:cxn modelId="{5F8407BF-C492-4A27-B53E-42EADC6974C2}" type="presParOf" srcId="{3320433F-3FD1-4B5A-AE41-E2279EB5E9DA}" destId="{B3F29E99-8519-49E9-A7C6-5A177871B0ED}" srcOrd="6" destOrd="0" presId="urn:microsoft.com/office/officeart/2005/8/layout/chevron2"/>
    <dgm:cxn modelId="{EFF5C9F4-9B84-447A-B8DB-595844687CEB}" type="presParOf" srcId="{B3F29E99-8519-49E9-A7C6-5A177871B0ED}" destId="{F6DB5E53-0A5B-4D33-9ACE-3DE5600E3515}" srcOrd="0" destOrd="0" presId="urn:microsoft.com/office/officeart/2005/8/layout/chevron2"/>
    <dgm:cxn modelId="{F758D3EF-802B-4528-9145-F3A68F116CAC}" type="presParOf" srcId="{B3F29E99-8519-49E9-A7C6-5A177871B0ED}" destId="{A70E2CC1-B123-416B-85AE-D3D5B8866BB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A9C74C-811C-44CE-9AC9-84423A980346}" type="datetimeFigureOut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D647B6-147A-45C5-BE5D-9F38AD215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25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5F94D-749D-4121-80ED-2EB0DC30AEA8}" type="datetimeFigureOut">
              <a:rPr lang="id-ID" smtClean="0"/>
              <a:pPr/>
              <a:t>17/12/2017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22DDC-F525-47A4-837B-E9B34EC676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7672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18162-A720-4E0E-9C4E-DDCFBD163B10}" type="slidenum">
              <a:rPr lang="id-ID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0650EC-D80B-479D-856A-D38C739E3490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2E656-4A03-4DF9-B156-B99F707CACA0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F0320-6F32-45E3-98C7-F86F452AE9B4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8A9B2-305E-4A01-957F-56D2BEA8A2C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59965-CD5C-4051-925A-C7D9E3DC0ACA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C91A5-4855-4364-B045-989DA576A6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D4B0E-8982-4382-BDAD-4CDFB1AAAA34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A0BD0-2705-40A8-A39E-89F4BEEA71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846B0-7DC8-483E-8710-96D3E24F5B1F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7B258-A6CF-4D39-AEFC-89BC310E2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1B5771-CA62-43D9-A57C-9C0C9850CBAF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30F39-1544-4986-B437-D8E216C30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21788-EF33-4D64-92C1-329303DA142A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925D-EC69-4A3C-95EB-1D3042F27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9CF9A-8693-4B77-826E-5FE03A05DC2E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889D6-C367-4E80-8E44-D72092F4E9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FE20C-76C2-4A7E-914B-099B09AA136D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D3C1-E0EF-49F5-9771-DE89FAA7F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10C81-7913-441F-A843-1D25D11C2DFF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8D56E-58C9-44C6-BD13-5ABBC9876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22A7-1D7C-44F4-947E-C303FD3154D9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D9CF-635F-4874-A36E-E0019728B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96027-F3C8-4EEE-AFDD-CD7D7793AA15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1AC3-CAA1-4575-9324-D45A243EB9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5B0B85-6927-419A-B64F-26F22C051182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CD39D-035C-4F70-A16C-65F8CB140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D15ADE-BDA1-4C93-ADE2-00FBFDC4C6B9}" type="datetimeFigureOut">
              <a:rPr lang="en-US" smtClean="0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30EB8D-0C53-4AFF-994D-7C09D131C6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odalitas%20keperawatan%20medikal%20bedah.d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743200" y="3657600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sz="3000" b="1" dirty="0" smtClean="0">
                <a:solidFill>
                  <a:schemeClr val="bg1"/>
                </a:solidFill>
                <a:latin typeface="Arial Black" pitchFamily="34" charset="0"/>
              </a:rPr>
              <a:t>HAKEKAT PENELITIAN DAN </a:t>
            </a:r>
            <a:br>
              <a:rPr lang="fi-FI" sz="3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fi-FI" sz="3000" b="1" dirty="0" smtClean="0">
                <a:solidFill>
                  <a:schemeClr val="bg1"/>
                </a:solidFill>
                <a:latin typeface="Arial Black" pitchFamily="34" charset="0"/>
              </a:rPr>
              <a:t>ILMU KEPERAWATAN</a:t>
            </a:r>
            <a:endParaRPr lang="en-US" sz="3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0292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PERTEMUAN 1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Dr. Widaningsih, S.Kp., M.Kep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Program Studi Ilmu Keperawatan</a:t>
            </a:r>
          </a:p>
          <a:p>
            <a:pPr algn="ctr"/>
            <a:r>
              <a:rPr lang="id-ID" sz="2200" b="1" dirty="0" smtClean="0">
                <a:solidFill>
                  <a:schemeClr val="bg1"/>
                </a:solidFill>
              </a:rPr>
              <a:t>Fakultas Ilmu-ilmu Kesehatan</a:t>
            </a:r>
            <a:endParaRPr lang="id-ID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55637"/>
            <a:ext cx="7086600" cy="792163"/>
          </a:xfrm>
        </p:spPr>
        <p:txBody>
          <a:bodyPr/>
          <a:lstStyle/>
          <a:p>
            <a:pPr algn="ctr" eaLnBrk="1" hangingPunct="1"/>
            <a:r>
              <a:rPr lang="en-US" sz="4400" b="1" dirty="0" err="1" smtClean="0">
                <a:solidFill>
                  <a:schemeClr val="tx1"/>
                </a:solidFill>
                <a:latin typeface="Calisto MT" pitchFamily="18" charset="0"/>
              </a:rPr>
              <a:t>Penelitian</a:t>
            </a:r>
            <a:r>
              <a:rPr lang="en-US" sz="4400" b="1" dirty="0" smtClean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listo MT" pitchFamily="18" charset="0"/>
              </a:rPr>
              <a:t>dan</a:t>
            </a:r>
            <a:r>
              <a:rPr lang="en-US" sz="4400" b="1" dirty="0" smtClean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Calisto MT" pitchFamily="18" charset="0"/>
              </a:rPr>
              <a:t>Ilmu</a:t>
            </a:r>
            <a:endParaRPr lang="en-US" sz="4400" b="1" dirty="0" smtClean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648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Penelitian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merupakan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kegiatan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bertujuan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untuk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mengembangkan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pengetahuan</a:t>
            </a: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/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Ilmu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adalah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bagian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dari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pengetahuan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memiliki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kriteria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tertentu</a:t>
            </a: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/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Penelitian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merupakan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operasionalisasi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dari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metode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digunakan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untuk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memperoleh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pengetahuan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ilmiah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atau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disebut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metode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ilmiah</a:t>
            </a: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id-ID" sz="2200" dirty="0" smtClean="0">
              <a:latin typeface="Verdana" pitchFamily="34" charset="0"/>
              <a:cs typeface="Raavi" pitchFamily="34" charset="0"/>
            </a:endParaRPr>
          </a:p>
          <a:p>
            <a:pPr eaLnBrk="1" hangingPunct="1"/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Metode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ilmiah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adalah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cara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atau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prosedur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untuk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memperoleh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penget</a:t>
            </a:r>
            <a:r>
              <a:rPr lang="id-ID" sz="2200" dirty="0" smtClean="0">
                <a:latin typeface="Verdana" pitchFamily="34" charset="0"/>
                <a:cs typeface="Raavi" pitchFamily="34" charset="0"/>
              </a:rPr>
              <a:t>a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huan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yang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disebut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 </a:t>
            </a:r>
            <a:r>
              <a:rPr lang="en-US" sz="2200" dirty="0" err="1" smtClean="0">
                <a:latin typeface="Verdana" pitchFamily="34" charset="0"/>
                <a:cs typeface="Raavi" pitchFamily="34" charset="0"/>
              </a:rPr>
              <a:t>ilmu</a:t>
            </a:r>
            <a:r>
              <a:rPr lang="en-US" sz="2200" dirty="0" smtClean="0">
                <a:latin typeface="Verdana" pitchFamily="34" charset="0"/>
                <a:cs typeface="Raav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55638"/>
            <a:ext cx="77724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latin typeface="Sylfaen" pitchFamily="18" charset="0"/>
              </a:rPr>
              <a:t>Karakteristik</a:t>
            </a:r>
            <a:r>
              <a:rPr lang="en-US" b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id-ID" b="1" dirty="0" err="1">
                <a:latin typeface="Sylfaen" pitchFamily="18" charset="0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Sylfaen" pitchFamily="18" charset="0"/>
              </a:rPr>
              <a:t>lmu</a:t>
            </a:r>
            <a:endParaRPr lang="en-US" b="1" dirty="0" smtClean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458200" cy="2286000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Sylfaen" pitchFamily="18" charset="0"/>
              </a:rPr>
              <a:t>Rasional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id-ID" sz="3200" dirty="0" smtClean="0">
                <a:latin typeface="Sylfaen" pitchFamily="18" charset="0"/>
              </a:rPr>
              <a:t>: </a:t>
            </a:r>
            <a:r>
              <a:rPr lang="en-US" sz="3200" dirty="0" err="1" smtClean="0">
                <a:latin typeface="Sylfaen" pitchFamily="18" charset="0"/>
              </a:rPr>
              <a:t>pengetahuan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disusun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dengan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menggunakan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pikiran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dan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masuk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akal</a:t>
            </a:r>
            <a:r>
              <a:rPr lang="en-US" sz="3200" dirty="0" smtClean="0">
                <a:latin typeface="Sylfaen" pitchFamily="18" charset="0"/>
              </a:rPr>
              <a:t> (</a:t>
            </a:r>
            <a:r>
              <a:rPr lang="en-US" sz="3200" dirty="0" err="1" smtClean="0">
                <a:latin typeface="Sylfaen" pitchFamily="18" charset="0"/>
              </a:rPr>
              <a:t>ada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penalaran</a:t>
            </a:r>
            <a:r>
              <a:rPr lang="en-US" sz="3200" dirty="0" smtClean="0">
                <a:latin typeface="Sylfaen" pitchFamily="18" charset="0"/>
              </a:rPr>
              <a:t>).</a:t>
            </a:r>
            <a:r>
              <a:rPr lang="en-US" sz="3200" dirty="0" err="1" smtClean="0">
                <a:latin typeface="Sylfaen" pitchFamily="18" charset="0"/>
              </a:rPr>
              <a:t>Logika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menjadi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tumpuan</a:t>
            </a:r>
            <a:r>
              <a:rPr lang="en-US" sz="3200" dirty="0" smtClean="0">
                <a:latin typeface="Sylfae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Sylfaen" pitchFamily="18" charset="0"/>
              </a:rPr>
              <a:t>Teruji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id-ID" sz="3200" dirty="0" smtClean="0">
                <a:latin typeface="Sylfaen" pitchFamily="18" charset="0"/>
              </a:rPr>
              <a:t>: </a:t>
            </a:r>
            <a:r>
              <a:rPr lang="en-US" sz="3200" dirty="0" err="1" smtClean="0">
                <a:latin typeface="Sylfaen" pitchFamily="18" charset="0"/>
              </a:rPr>
              <a:t>Pengetahuan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disusun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berdasarkan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fakta</a:t>
            </a:r>
            <a:r>
              <a:rPr lang="en-US" sz="3200" dirty="0" smtClean="0">
                <a:latin typeface="Sylfaen" pitchFamily="18" charset="0"/>
              </a:rPr>
              <a:t> </a:t>
            </a:r>
            <a:r>
              <a:rPr lang="en-US" sz="3200" dirty="0" err="1" smtClean="0">
                <a:latin typeface="Sylfaen" pitchFamily="18" charset="0"/>
              </a:rPr>
              <a:t>empiris</a:t>
            </a:r>
            <a:r>
              <a:rPr lang="en-US" sz="3200" dirty="0" smtClean="0">
                <a:latin typeface="Sylfaen" pitchFamily="18" charset="0"/>
              </a:rPr>
              <a:t>.</a:t>
            </a:r>
            <a:endParaRPr lang="id-ID" sz="3200" dirty="0" smtClean="0">
              <a:latin typeface="Sylfae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3200" dirty="0" smtClean="0">
              <a:latin typeface="Sylfae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4800" y="4648201"/>
            <a:ext cx="8534400" cy="1600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d-ID" sz="3200" dirty="0">
                <a:latin typeface="Sylfaen" pitchFamily="18" charset="0"/>
              </a:rPr>
              <a:t>I</a:t>
            </a:r>
            <a:r>
              <a:rPr lang="en-US" sz="3200" dirty="0" err="1">
                <a:latin typeface="Sylfaen" pitchFamily="18" charset="0"/>
              </a:rPr>
              <a:t>lmu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sebagai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pengetahuan</a:t>
            </a:r>
            <a:r>
              <a:rPr lang="en-US" sz="3200" dirty="0">
                <a:latin typeface="Sylfaen" pitchFamily="18" charset="0"/>
              </a:rPr>
              <a:t> yang </a:t>
            </a:r>
            <a:r>
              <a:rPr lang="en-US" sz="3200" dirty="0" err="1">
                <a:latin typeface="Sylfaen" pitchFamily="18" charset="0"/>
              </a:rPr>
              <a:t>tersusun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berdasarkan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segala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sesuatu</a:t>
            </a:r>
            <a:r>
              <a:rPr lang="en-US" sz="3200" dirty="0">
                <a:latin typeface="Sylfaen" pitchFamily="18" charset="0"/>
              </a:rPr>
              <a:t> yang </a:t>
            </a:r>
            <a:r>
              <a:rPr lang="en-US" sz="3200" dirty="0" err="1">
                <a:latin typeface="Sylfaen" pitchFamily="18" charset="0"/>
              </a:rPr>
              <a:t>berada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dalam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jangkauan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pengalaman</a:t>
            </a:r>
            <a:r>
              <a:rPr lang="en-US" sz="3200" dirty="0">
                <a:latin typeface="Sylfaen" pitchFamily="18" charset="0"/>
              </a:rPr>
              <a:t> </a:t>
            </a:r>
            <a:r>
              <a:rPr lang="en-US" sz="3200" dirty="0" err="1">
                <a:latin typeface="Sylfaen" pitchFamily="18" charset="0"/>
              </a:rPr>
              <a:t>manusia</a:t>
            </a:r>
            <a:r>
              <a:rPr lang="en-US" sz="3200" dirty="0">
                <a:latin typeface="Sylfaen" pitchFamily="18" charset="0"/>
              </a:rPr>
              <a:t>.</a:t>
            </a:r>
            <a:endParaRPr lang="id-ID" sz="3200" dirty="0"/>
          </a:p>
        </p:txBody>
      </p:sp>
      <p:sp>
        <p:nvSpPr>
          <p:cNvPr id="5" name="Down Arrow 4"/>
          <p:cNvSpPr/>
          <p:nvPr/>
        </p:nvSpPr>
        <p:spPr>
          <a:xfrm>
            <a:off x="4048125" y="3886200"/>
            <a:ext cx="914400" cy="762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Rasionalisme</a:t>
            </a:r>
            <a:r>
              <a:rPr lang="en-US" b="1" dirty="0" smtClean="0"/>
              <a:t> Dan </a:t>
            </a:r>
            <a:r>
              <a:rPr lang="en-US" b="1" dirty="0" err="1" smtClean="0"/>
              <a:t>Empirisme</a:t>
            </a:r>
            <a:endParaRPr 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0386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Rasionalisme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memperoleh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penalaran</a:t>
            </a:r>
            <a:r>
              <a:rPr lang="en-US" sz="32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Rasionalisme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konsistensi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Empirisme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memisahkan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fakat</a:t>
            </a:r>
            <a:r>
              <a:rPr lang="en-US" sz="3200" dirty="0" smtClean="0"/>
              <a:t>/</a:t>
            </a:r>
            <a:r>
              <a:rPr lang="en-US" sz="3200" dirty="0" err="1" smtClean="0"/>
              <a:t>fenomena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fak</a:t>
            </a:r>
            <a:r>
              <a:rPr lang="id-ID" sz="3200" dirty="0" smtClean="0"/>
              <a:t>ta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err="1" smtClean="0"/>
              <a:t>Rasionalime</a:t>
            </a:r>
            <a:r>
              <a:rPr lang="en-US" sz="3200" dirty="0" smtClean="0"/>
              <a:t>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didukung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empirisme</a:t>
            </a:r>
            <a:r>
              <a:rPr lang="en-US" sz="32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001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latin typeface="Sylfaen" pitchFamily="18" charset="0"/>
              </a:rPr>
              <a:t>Kriteria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id-ID" b="1" dirty="0" err="1" smtClean="0">
                <a:latin typeface="Sylfaen" pitchFamily="18" charset="0"/>
              </a:rPr>
              <a:t>U</a:t>
            </a:r>
            <a:r>
              <a:rPr lang="en-US" b="1" dirty="0" smtClean="0">
                <a:latin typeface="Sylfaen" pitchFamily="18" charset="0"/>
              </a:rPr>
              <a:t>tama </a:t>
            </a:r>
            <a:r>
              <a:rPr lang="id-ID" b="1" dirty="0" err="1">
                <a:latin typeface="Sylfaen" pitchFamily="18" charset="0"/>
              </a:rPr>
              <a:t>P</a:t>
            </a:r>
            <a:r>
              <a:rPr lang="en-US" b="1" dirty="0" err="1" smtClean="0">
                <a:latin typeface="Sylfaen" pitchFamily="18" charset="0"/>
              </a:rPr>
              <a:t>engetahuan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Ilmiah</a:t>
            </a:r>
            <a:endParaRPr lang="en-US" b="1" dirty="0" smtClean="0">
              <a:latin typeface="Sylfae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05800" cy="3733800"/>
          </a:xfrm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 err="1" smtClean="0"/>
              <a:t>konsistensi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pengetahuan</a:t>
            </a:r>
            <a:r>
              <a:rPr lang="en-US" sz="4000" dirty="0" smtClean="0"/>
              <a:t> </a:t>
            </a:r>
            <a:r>
              <a:rPr lang="en-US" sz="4000" dirty="0" err="1" smtClean="0"/>
              <a:t>berikutnya</a:t>
            </a:r>
            <a:r>
              <a:rPr lang="en-US" sz="4000" dirty="0" smtClean="0"/>
              <a:t>.</a:t>
            </a:r>
          </a:p>
          <a:p>
            <a:pPr eaLnBrk="1" hangingPunct="1"/>
            <a:r>
              <a:rPr lang="en-US" sz="4000" dirty="0" err="1" smtClean="0"/>
              <a:t>Ada</a:t>
            </a:r>
            <a:r>
              <a:rPr lang="en-US" sz="4000" dirty="0" smtClean="0"/>
              <a:t> </a:t>
            </a:r>
            <a:r>
              <a:rPr lang="en-US" sz="4000" dirty="0" err="1" smtClean="0"/>
              <a:t>kesesuaian</a:t>
            </a:r>
            <a:r>
              <a:rPr lang="en-US" sz="4000" dirty="0" smtClean="0"/>
              <a:t>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</a:t>
            </a:r>
            <a:r>
              <a:rPr lang="en-US" sz="4000" dirty="0" err="1" smtClean="0"/>
              <a:t>pengetahuan</a:t>
            </a:r>
            <a:r>
              <a:rPr lang="en-US" sz="4000" dirty="0" smtClean="0"/>
              <a:t> yang </a:t>
            </a:r>
            <a:r>
              <a:rPr lang="en-US" sz="4000" dirty="0" err="1" smtClean="0"/>
              <a:t>dikembangkan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fakta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</a:t>
            </a:r>
            <a:r>
              <a:rPr lang="en-US" sz="4000" dirty="0" err="1" smtClean="0"/>
              <a:t>lapangan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808038"/>
            <a:ext cx="7772400" cy="6397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Filsafat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 smtClean="0">
                <a:solidFill>
                  <a:schemeClr val="tx1"/>
                </a:solidFill>
              </a:rPr>
              <a:t>I</a:t>
            </a:r>
            <a:r>
              <a:rPr lang="en-US" sz="4000" b="1" dirty="0" err="1" smtClean="0">
                <a:solidFill>
                  <a:schemeClr val="tx1"/>
                </a:solidFill>
              </a:rPr>
              <a:t>lmu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dalam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 err="1"/>
              <a:t>K</a:t>
            </a:r>
            <a:r>
              <a:rPr lang="en-US" sz="4000" b="1" dirty="0" err="1" smtClean="0">
                <a:solidFill>
                  <a:schemeClr val="tx1"/>
                </a:solidFill>
              </a:rPr>
              <a:t>eperawatan</a:t>
            </a:r>
            <a:endParaRPr lang="id-ID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800600"/>
          </a:xfrm>
        </p:spPr>
        <p:txBody>
          <a:bodyPr>
            <a:normAutofit/>
          </a:bodyPr>
          <a:lstStyle/>
          <a:p>
            <a:pPr marL="360363" indent="-360363" algn="just">
              <a:defRPr/>
            </a:pPr>
            <a:r>
              <a:rPr lang="id-ID" sz="2800" dirty="0" smtClean="0"/>
              <a:t>Merupakan </a:t>
            </a:r>
            <a:r>
              <a:rPr lang="en-US" sz="2800" dirty="0" err="1" smtClean="0"/>
              <a:t>landasan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id-ID" sz="2800" dirty="0" smtClean="0"/>
              <a:t>mengembangkan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discipline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id-ID" sz="2800" dirty="0" smtClean="0"/>
              <a:t> tertentu.</a:t>
            </a:r>
          </a:p>
          <a:p>
            <a:pPr marL="360363" indent="-360363">
              <a:buFont typeface="Wingdings 2" pitchFamily="18" charset="2"/>
              <a:buNone/>
              <a:defRPr/>
            </a:pPr>
            <a:endParaRPr lang="id-ID" sz="2800" dirty="0" smtClean="0"/>
          </a:p>
          <a:p>
            <a:pPr marL="360363" indent="-360363" algn="just">
              <a:defRPr/>
            </a:pPr>
            <a:r>
              <a:rPr lang="en-US" sz="2800" dirty="0" err="1" smtClean="0"/>
              <a:t>Filsafat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id-ID" sz="2800" dirty="0" smtClean="0"/>
              <a:t>: </a:t>
            </a:r>
            <a:r>
              <a:rPr lang="en-US" sz="2800" dirty="0" err="1" smtClean="0"/>
              <a:t>telaah</a:t>
            </a:r>
            <a:r>
              <a:rPr lang="en-US" sz="2800" dirty="0" smtClean="0"/>
              <a:t> </a:t>
            </a:r>
            <a:r>
              <a:rPr lang="en-US" sz="2800" dirty="0" err="1" smtClean="0"/>
              <a:t>kefilsafatan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menjawab</a:t>
            </a:r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hakekat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b</a:t>
            </a:r>
            <a:r>
              <a:rPr lang="id-ID" sz="2800" dirty="0" smtClean="0"/>
              <a:t>erdasarkan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id-ID" sz="2800" dirty="0" smtClean="0"/>
              <a:t>: </a:t>
            </a:r>
          </a:p>
          <a:p>
            <a:pPr marL="360363" indent="0">
              <a:buFont typeface="Wingdings 2" pitchFamily="18" charset="2"/>
              <a:buNone/>
              <a:defRPr/>
            </a:pPr>
            <a:r>
              <a:rPr lang="id-ID" sz="2800" dirty="0" smtClean="0"/>
              <a:t>1. O</a:t>
            </a:r>
            <a:r>
              <a:rPr lang="en-US" sz="2800" dirty="0" err="1" smtClean="0"/>
              <a:t>ntologi</a:t>
            </a:r>
            <a:r>
              <a:rPr lang="en-US" sz="2800" dirty="0" smtClean="0"/>
              <a:t> (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ingin</a:t>
            </a:r>
            <a:r>
              <a:rPr lang="en-US" sz="2800" dirty="0" smtClean="0"/>
              <a:t>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pPr marL="360363" indent="0">
              <a:buFont typeface="Wingdings 2" pitchFamily="18" charset="2"/>
              <a:buNone/>
              <a:defRPr/>
            </a:pPr>
            <a:r>
              <a:rPr lang="id-ID" sz="2800" dirty="0" smtClean="0"/>
              <a:t>2. E</a:t>
            </a:r>
            <a:r>
              <a:rPr lang="en-US" sz="2800" dirty="0" err="1" smtClean="0"/>
              <a:t>pistemologi</a:t>
            </a:r>
            <a:r>
              <a:rPr lang="en-US" sz="2800" dirty="0" smtClean="0"/>
              <a:t> (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id-ID" sz="2800" dirty="0"/>
              <a:t>p</a:t>
            </a:r>
            <a:r>
              <a:rPr lang="en-US" sz="2800" dirty="0" err="1" smtClean="0"/>
              <a:t>engetahuan</a:t>
            </a:r>
            <a:r>
              <a:rPr lang="en-US" sz="2800" dirty="0" smtClean="0"/>
              <a:t>) </a:t>
            </a:r>
            <a:endParaRPr lang="id-ID" sz="2800" dirty="0" smtClean="0"/>
          </a:p>
          <a:p>
            <a:pPr marL="360363" indent="0">
              <a:buFont typeface="Wingdings 2" pitchFamily="18" charset="2"/>
              <a:buNone/>
              <a:defRPr/>
            </a:pPr>
            <a:r>
              <a:rPr lang="id-ID" sz="2800" dirty="0" smtClean="0"/>
              <a:t>3. A</a:t>
            </a:r>
            <a:r>
              <a:rPr lang="en-US" sz="2800" dirty="0" err="1" smtClean="0"/>
              <a:t>ksiologi</a:t>
            </a:r>
            <a:r>
              <a:rPr lang="en-US" sz="2800" dirty="0" smtClean="0"/>
              <a:t> (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)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5794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Ontologi dalam Ilmu </a:t>
            </a:r>
            <a:r>
              <a:rPr lang="id-ID" b="1" dirty="0"/>
              <a:t>K</a:t>
            </a:r>
            <a:r>
              <a:rPr lang="id-ID" b="1" dirty="0" smtClean="0"/>
              <a:t>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lnSpcReduction="10000"/>
          </a:bodyPr>
          <a:lstStyle/>
          <a:p>
            <a:pPr marL="360363" indent="-360363">
              <a:defRPr/>
            </a:pPr>
            <a:r>
              <a:rPr lang="en-US" sz="2800" dirty="0" err="1" smtClean="0"/>
              <a:t>Ontologi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menunjukan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telaah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pPr marL="360363" indent="-360363">
              <a:defRPr/>
            </a:pP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garapan</a:t>
            </a:r>
            <a:r>
              <a:rPr lang="id-ID" sz="2800" dirty="0" smtClean="0"/>
              <a:t>/</a:t>
            </a:r>
            <a:r>
              <a:rPr lang="en-US" sz="2800" dirty="0" err="1" smtClean="0"/>
              <a:t>fenomena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objek</a:t>
            </a:r>
            <a:r>
              <a:rPr lang="en-US" sz="2800" dirty="0" smtClean="0"/>
              <a:t>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id-ID" sz="2800" dirty="0" smtClean="0"/>
              <a:t> : </a:t>
            </a:r>
          </a:p>
          <a:p>
            <a:pPr marL="873125" indent="-514350">
              <a:buFont typeface="Wingdings 2" pitchFamily="18" charset="2"/>
              <a:buAutoNum type="arabicPeriod"/>
              <a:defRPr/>
            </a:pPr>
            <a:r>
              <a:rPr lang="id-ID" sz="2800" dirty="0" smtClean="0"/>
              <a:t>P</a:t>
            </a:r>
            <a:r>
              <a:rPr lang="en-US" sz="2800" dirty="0" err="1" smtClean="0"/>
              <a:t>enyimpangan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terpenuhinya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(</a:t>
            </a:r>
            <a:r>
              <a:rPr lang="en-US" sz="2800" dirty="0" err="1" smtClean="0"/>
              <a:t>biopsikososial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spiritual). </a:t>
            </a:r>
            <a:endParaRPr lang="id-ID" sz="2800" dirty="0" smtClean="0"/>
          </a:p>
          <a:p>
            <a:pPr marL="873125" indent="-514350">
              <a:buFont typeface="Wingdings 2" pitchFamily="18" charset="2"/>
              <a:buAutoNum type="arabicPeriod"/>
              <a:defRPr/>
            </a:pPr>
            <a:r>
              <a:rPr lang="id-ID" sz="2800" dirty="0" smtClean="0"/>
              <a:t>R</a:t>
            </a:r>
            <a:r>
              <a:rPr lang="en-US" sz="2800" dirty="0" err="1" smtClean="0"/>
              <a:t>espon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ditimbulkan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sempurna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873125" indent="-514350">
              <a:buFont typeface="Wingdings 2" pitchFamily="18" charset="2"/>
              <a:buAutoNum type="arabicPeriod"/>
              <a:defRPr/>
            </a:pPr>
            <a:r>
              <a:rPr lang="id-ID" sz="2800" dirty="0" smtClean="0"/>
              <a:t>B</a:t>
            </a:r>
            <a:r>
              <a:rPr lang="en-US" sz="2800" dirty="0" err="1" smtClean="0"/>
              <a:t>antuan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biopsikosoaisl</a:t>
            </a:r>
            <a:r>
              <a:rPr lang="en-US" sz="2800" dirty="0" smtClean="0"/>
              <a:t> spiritual yang </a:t>
            </a:r>
            <a:r>
              <a:rPr lang="en-US" sz="2800" dirty="0" err="1" smtClean="0"/>
              <a:t>holistik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. </a:t>
            </a:r>
            <a:endParaRPr lang="id-ID" sz="2800" dirty="0" smtClean="0"/>
          </a:p>
          <a:p>
            <a:pPr>
              <a:defRPr/>
            </a:pP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8080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>
                <a:solidFill>
                  <a:schemeClr val="tx1"/>
                </a:solidFill>
              </a:rPr>
              <a:t>Epistemologi dalam </a:t>
            </a:r>
            <a:r>
              <a:rPr lang="id-ID" sz="4000" b="1" dirty="0"/>
              <a:t>I</a:t>
            </a:r>
            <a:r>
              <a:rPr lang="id-ID" sz="4000" b="1" dirty="0" smtClean="0">
                <a:solidFill>
                  <a:schemeClr val="tx1"/>
                </a:solidFill>
              </a:rPr>
              <a:t>lmu </a:t>
            </a:r>
            <a:r>
              <a:rPr lang="id-ID" sz="4000" b="1" dirty="0"/>
              <a:t>K</a:t>
            </a:r>
            <a:r>
              <a:rPr lang="id-ID" sz="4000" b="1" dirty="0" smtClean="0">
                <a:solidFill>
                  <a:schemeClr val="tx1"/>
                </a:solidFill>
              </a:rPr>
              <a:t>eperawatan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419600"/>
          </a:xfrm>
        </p:spPr>
        <p:txBody>
          <a:bodyPr>
            <a:normAutofit/>
          </a:bodyPr>
          <a:lstStyle/>
          <a:p>
            <a:pPr algn="just"/>
            <a:r>
              <a:rPr lang="id-ID" sz="3000" dirty="0" smtClean="0"/>
              <a:t>S</a:t>
            </a:r>
            <a:r>
              <a:rPr lang="en-US" sz="3000" dirty="0" err="1" smtClean="0"/>
              <a:t>udut</a:t>
            </a:r>
            <a:r>
              <a:rPr lang="en-US" sz="3000" dirty="0" smtClean="0"/>
              <a:t> </a:t>
            </a:r>
            <a:r>
              <a:rPr lang="en-US" sz="3000" dirty="0" err="1" smtClean="0"/>
              <a:t>pandang</a:t>
            </a:r>
            <a:r>
              <a:rPr lang="en-US" sz="3000" dirty="0" smtClean="0"/>
              <a:t> </a:t>
            </a:r>
            <a:r>
              <a:rPr lang="en-US" sz="3000" dirty="0" err="1" smtClean="0"/>
              <a:t>tentang</a:t>
            </a:r>
            <a:r>
              <a:rPr lang="en-US" sz="3000" dirty="0" smtClean="0"/>
              <a:t> </a:t>
            </a:r>
            <a:r>
              <a:rPr lang="id-ID" sz="3000" dirty="0" smtClean="0"/>
              <a:t>bgm </a:t>
            </a:r>
            <a:r>
              <a:rPr lang="en-US" sz="3000" dirty="0" err="1" smtClean="0"/>
              <a:t>metode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prosedur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mendapatkan</a:t>
            </a:r>
            <a:r>
              <a:rPr lang="en-US" sz="3000" dirty="0" smtClean="0"/>
              <a:t> </a:t>
            </a:r>
            <a:r>
              <a:rPr lang="en-US" sz="3000" dirty="0" err="1" smtClean="0"/>
              <a:t>pengetahuan</a:t>
            </a:r>
            <a:endParaRPr lang="id-ID" sz="3000" dirty="0" smtClean="0"/>
          </a:p>
          <a:p>
            <a:pPr algn="just">
              <a:buFont typeface="Wingdings 2" pitchFamily="18" charset="2"/>
              <a:buNone/>
            </a:pPr>
            <a:endParaRPr lang="id-ID" sz="1100" dirty="0" smtClean="0"/>
          </a:p>
          <a:p>
            <a:pPr algn="just"/>
            <a:r>
              <a:rPr lang="id-ID" sz="3000" dirty="0" smtClean="0"/>
              <a:t>M</a:t>
            </a:r>
            <a:r>
              <a:rPr lang="en-US" sz="3000" dirty="0" err="1" smtClean="0"/>
              <a:t>enjadi</a:t>
            </a:r>
            <a:r>
              <a:rPr lang="en-US" sz="3000" dirty="0" smtClean="0"/>
              <a:t> </a:t>
            </a:r>
            <a:r>
              <a:rPr lang="en-US" sz="3000" dirty="0" err="1" smtClean="0"/>
              <a:t>dasar</a:t>
            </a:r>
            <a:r>
              <a:rPr lang="en-US" sz="3000" dirty="0" smtClean="0"/>
              <a:t> </a:t>
            </a:r>
            <a:r>
              <a:rPr lang="en-US" sz="3000" dirty="0" err="1" smtClean="0"/>
              <a:t>pijakan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memberikan</a:t>
            </a:r>
            <a:r>
              <a:rPr lang="en-US" sz="3000" dirty="0" smtClean="0"/>
              <a:t> </a:t>
            </a:r>
            <a:r>
              <a:rPr lang="en-US" sz="3000" dirty="0" err="1" smtClean="0"/>
              <a:t>legitimasi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ilmu</a:t>
            </a:r>
            <a:r>
              <a:rPr lang="en-US" sz="3000" dirty="0" smtClean="0"/>
              <a:t> </a:t>
            </a:r>
            <a:r>
              <a:rPr lang="en-US" sz="3000" dirty="0" err="1" smtClean="0"/>
              <a:t>pengetahuan</a:t>
            </a:r>
            <a:r>
              <a:rPr lang="en-US" sz="3000" dirty="0" smtClean="0"/>
              <a:t> </a:t>
            </a:r>
            <a:r>
              <a:rPr lang="id-ID" sz="3000" dirty="0" smtClean="0"/>
              <a:t>(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diakui</a:t>
            </a:r>
            <a:r>
              <a:rPr lang="en-US" sz="3000" dirty="0" smtClean="0"/>
              <a:t> </a:t>
            </a:r>
            <a:r>
              <a:rPr lang="en-US" sz="3000" dirty="0" err="1" smtClean="0"/>
              <a:t>sebagai</a:t>
            </a:r>
            <a:r>
              <a:rPr lang="en-US" sz="3000" dirty="0" smtClean="0"/>
              <a:t> discipline </a:t>
            </a:r>
            <a:r>
              <a:rPr lang="en-US" sz="3000" dirty="0" err="1" smtClean="0"/>
              <a:t>ilmu</a:t>
            </a:r>
            <a:r>
              <a:rPr lang="id-ID" sz="3000" dirty="0" smtClean="0"/>
              <a:t>)</a:t>
            </a:r>
            <a:r>
              <a:rPr lang="en-US" sz="3000" dirty="0" smtClean="0"/>
              <a:t> </a:t>
            </a:r>
            <a:endParaRPr lang="id-ID" sz="3000" dirty="0" smtClean="0"/>
          </a:p>
          <a:p>
            <a:pPr algn="just">
              <a:buFont typeface="Wingdings 2" pitchFamily="18" charset="2"/>
              <a:buNone/>
            </a:pPr>
            <a:endParaRPr lang="id-ID" sz="1400" dirty="0" smtClean="0"/>
          </a:p>
          <a:p>
            <a:pPr algn="just"/>
            <a:r>
              <a:rPr lang="id-ID" sz="3000" dirty="0" smtClean="0"/>
              <a:t>E</a:t>
            </a:r>
            <a:r>
              <a:rPr lang="en-US" sz="3000" dirty="0" err="1" smtClean="0"/>
              <a:t>pistemologi</a:t>
            </a:r>
            <a:r>
              <a:rPr lang="en-US" sz="3000" dirty="0" smtClean="0"/>
              <a:t> </a:t>
            </a:r>
            <a:r>
              <a:rPr lang="en-US" sz="3000" dirty="0" err="1" smtClean="0"/>
              <a:t>berperan</a:t>
            </a:r>
            <a:r>
              <a:rPr lang="en-US" sz="3000" dirty="0" smtClean="0"/>
              <a:t> </a:t>
            </a:r>
            <a:r>
              <a:rPr lang="en-US" sz="3000" dirty="0" err="1" smtClean="0"/>
              <a:t>penting</a:t>
            </a:r>
            <a:r>
              <a:rPr lang="en-US" sz="3000" dirty="0" smtClean="0"/>
              <a:t> </a:t>
            </a:r>
            <a:r>
              <a:rPr lang="en-US" sz="3000" dirty="0" err="1" smtClean="0"/>
              <a:t>memberikan</a:t>
            </a:r>
            <a:r>
              <a:rPr lang="en-US" sz="3000" dirty="0" smtClean="0"/>
              <a:t> </a:t>
            </a:r>
            <a:r>
              <a:rPr lang="en-US" sz="3000" dirty="0" err="1" smtClean="0"/>
              <a:t>kerangka</a:t>
            </a:r>
            <a:r>
              <a:rPr lang="en-US" sz="3000" dirty="0" smtClean="0"/>
              <a:t> </a:t>
            </a:r>
            <a:r>
              <a:rPr lang="en-US" sz="3000" dirty="0" err="1" smtClean="0"/>
              <a:t>acuan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id-ID" sz="3000" dirty="0" smtClean="0"/>
              <a:t>mengembangkan </a:t>
            </a:r>
            <a:r>
              <a:rPr lang="en-US" sz="3000" dirty="0" err="1" smtClean="0"/>
              <a:t>ilmu</a:t>
            </a:r>
            <a:r>
              <a:rPr lang="en-US" sz="3000" dirty="0" smtClean="0"/>
              <a:t> </a:t>
            </a:r>
            <a:r>
              <a:rPr lang="en-US" sz="3000" dirty="0" err="1" smtClean="0"/>
              <a:t>pengetahuan</a:t>
            </a:r>
            <a:r>
              <a:rPr lang="en-US" sz="3000" dirty="0" smtClean="0"/>
              <a:t>.</a:t>
            </a:r>
            <a:endParaRPr lang="id-ID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884238"/>
            <a:ext cx="7772400" cy="86836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Epistemologi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sz="2800" dirty="0" err="1" smtClean="0"/>
              <a:t>Aplikasi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tergambar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id-ID" sz="2800" dirty="0" smtClean="0"/>
              <a:t>(</a:t>
            </a:r>
            <a:r>
              <a:rPr lang="en-US" sz="2800" dirty="0" err="1" smtClean="0"/>
              <a:t>falsafah</a:t>
            </a:r>
            <a:r>
              <a:rPr lang="en-US" sz="2800" dirty="0" smtClean="0"/>
              <a:t>, </a:t>
            </a:r>
            <a:r>
              <a:rPr lang="en-US" sz="2800" dirty="0" err="1" smtClean="0"/>
              <a:t>paradigma</a:t>
            </a:r>
            <a:r>
              <a:rPr lang="en-US" sz="2800" dirty="0" smtClean="0"/>
              <a:t>, model </a:t>
            </a:r>
            <a:r>
              <a:rPr lang="en-US" sz="2800" dirty="0" err="1" smtClean="0"/>
              <a:t>konseptual</a:t>
            </a:r>
            <a:r>
              <a:rPr lang="id-ID" sz="2800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i="1" dirty="0" smtClean="0"/>
              <a:t>middle range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endParaRPr lang="id-ID" sz="2800" dirty="0" smtClean="0"/>
          </a:p>
          <a:p>
            <a:pPr>
              <a:buFont typeface="Wingdings 2" pitchFamily="18" charset="2"/>
              <a:buNone/>
            </a:pPr>
            <a:endParaRPr lang="id-ID" sz="2800" dirty="0" smtClean="0"/>
          </a:p>
          <a:p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dilaksanakan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8842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Aksiologi dalam </a:t>
            </a:r>
            <a:r>
              <a:rPr lang="id-ID" b="1" dirty="0" smtClean="0"/>
              <a:t>I</a:t>
            </a:r>
            <a:r>
              <a:rPr lang="id-ID" b="1" dirty="0" smtClean="0">
                <a:solidFill>
                  <a:schemeClr val="tx1"/>
                </a:solidFill>
              </a:rPr>
              <a:t>lmu </a:t>
            </a:r>
            <a:r>
              <a:rPr lang="id-ID" b="1" dirty="0"/>
              <a:t>K</a:t>
            </a:r>
            <a:r>
              <a:rPr lang="id-ID" b="1" dirty="0" smtClean="0">
                <a:solidFill>
                  <a:schemeClr val="tx1"/>
                </a:solidFill>
              </a:rPr>
              <a:t>eperawatan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86200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id-ID" dirty="0" smtClean="0"/>
              <a:t>M</a:t>
            </a:r>
            <a:r>
              <a:rPr lang="en-US" dirty="0" err="1" smtClean="0"/>
              <a:t>erupakan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id-ID" dirty="0" smtClean="0"/>
              <a:t>ttg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. </a:t>
            </a:r>
            <a:endParaRPr lang="id-ID" dirty="0" smtClean="0"/>
          </a:p>
          <a:p>
            <a:pPr algn="just"/>
            <a:r>
              <a:rPr lang="id-ID" dirty="0" smtClean="0"/>
              <a:t>D</a:t>
            </a:r>
            <a:r>
              <a:rPr lang="en-US" dirty="0" err="1" smtClean="0"/>
              <a:t>ijadikan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mengantisipasi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. </a:t>
            </a:r>
            <a:endParaRPr lang="id-ID" dirty="0" smtClean="0"/>
          </a:p>
          <a:p>
            <a:pPr algn="just"/>
            <a:r>
              <a:rPr lang="en-US" dirty="0" err="1" smtClean="0"/>
              <a:t>Aksiologi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kodrat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kemaslahatan</a:t>
            </a:r>
            <a:r>
              <a:rPr lang="en-US" dirty="0" smtClean="0"/>
              <a:t> </a:t>
            </a:r>
            <a:r>
              <a:rPr lang="en-US" dirty="0" err="1" smtClean="0"/>
              <a:t>umat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53000" y="1600200"/>
            <a:ext cx="3657600" cy="472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33400" y="1600200"/>
            <a:ext cx="3962400" cy="403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914400" y="579438"/>
            <a:ext cx="7772400" cy="792162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Tujuan </a:t>
            </a:r>
            <a:r>
              <a:rPr lang="id-ID" sz="3600" b="1" dirty="0" smtClean="0"/>
              <a:t>Ak</a:t>
            </a:r>
            <a:r>
              <a:rPr lang="en-US" sz="3600" b="1" dirty="0" err="1" smtClean="0">
                <a:solidFill>
                  <a:schemeClr val="tx1"/>
                </a:solidFill>
              </a:rPr>
              <a:t>siologi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dalam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id-ID" sz="3600" b="1" dirty="0" smtClean="0"/>
              <a:t>K</a:t>
            </a:r>
            <a:r>
              <a:rPr lang="en-US" sz="3600" b="1" dirty="0" err="1" smtClean="0">
                <a:solidFill>
                  <a:schemeClr val="tx1"/>
                </a:solidFill>
              </a:rPr>
              <a:t>eperawa</a:t>
            </a:r>
            <a:r>
              <a:rPr lang="id-ID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chemeClr val="tx1"/>
                </a:solidFill>
              </a:rPr>
              <a:t>an </a:t>
            </a:r>
            <a:endParaRPr lang="id-ID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3810000" cy="12192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id-ID" sz="2400" dirty="0" smtClean="0"/>
              <a:t>M</a:t>
            </a:r>
            <a:r>
              <a:rPr lang="en-US" sz="2400" dirty="0" err="1" smtClean="0"/>
              <a:t>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keilmuan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keperawatan</a:t>
            </a:r>
            <a:r>
              <a:rPr lang="en-US" sz="2400" dirty="0" smtClean="0"/>
              <a:t> </a:t>
            </a:r>
            <a:endParaRPr lang="id-ID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1676400"/>
            <a:ext cx="3200400" cy="900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 err="1">
                <a:latin typeface="+mn-lt"/>
              </a:rPr>
              <a:t>memberikan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arah</a:t>
            </a:r>
            <a:r>
              <a:rPr lang="en-US" sz="2400" dirty="0">
                <a:latin typeface="+mn-lt"/>
              </a:rPr>
              <a:t> d</a:t>
            </a:r>
            <a:r>
              <a:rPr lang="id-ID" sz="2400" dirty="0">
                <a:latin typeface="+mn-lt"/>
              </a:rPr>
              <a:t>lm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praktik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keperawatan</a:t>
            </a:r>
            <a:endParaRPr lang="id-ID" sz="2400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659188"/>
            <a:ext cx="3810000" cy="19034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id-ID" sz="2400" dirty="0">
                <a:latin typeface="+mn-lt"/>
              </a:rPr>
              <a:t>	P</a:t>
            </a:r>
            <a:r>
              <a:rPr lang="en-US" sz="2400" dirty="0" err="1">
                <a:latin typeface="+mn-lt"/>
              </a:rPr>
              <a:t>enelitian</a:t>
            </a:r>
            <a:r>
              <a:rPr lang="en-US" sz="2400" dirty="0">
                <a:latin typeface="+mn-lt"/>
              </a:rPr>
              <a:t> </a:t>
            </a:r>
            <a:r>
              <a:rPr lang="id-ID" sz="2400" dirty="0">
                <a:latin typeface="+mn-lt"/>
              </a:rPr>
              <a:t>keperawatan </a:t>
            </a:r>
            <a:r>
              <a:rPr lang="en-US" sz="2400" dirty="0" err="1">
                <a:latin typeface="+mn-lt"/>
              </a:rPr>
              <a:t>dilakukan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secara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etis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tidak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mengubah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kodrat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tidak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merendahkan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martabat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manusia</a:t>
            </a:r>
            <a:r>
              <a:rPr lang="en-US" sz="2400" dirty="0" smtClean="0">
                <a:latin typeface="+mn-lt"/>
              </a:rPr>
              <a:t>.</a:t>
            </a:r>
            <a:endParaRPr lang="id-ID" sz="24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81600" y="3276600"/>
            <a:ext cx="3124200" cy="990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 err="1">
                <a:latin typeface="+mn-lt"/>
              </a:rPr>
              <a:t>pelayanan</a:t>
            </a:r>
            <a:r>
              <a:rPr lang="en-US" sz="2400" dirty="0">
                <a:latin typeface="+mn-lt"/>
              </a:rPr>
              <a:t> </a:t>
            </a:r>
            <a:r>
              <a:rPr lang="id-ID" sz="2400" dirty="0">
                <a:latin typeface="+mn-lt"/>
              </a:rPr>
              <a:t>diberikan </a:t>
            </a:r>
            <a:r>
              <a:rPr lang="en-US" sz="2400" dirty="0" err="1">
                <a:latin typeface="+mn-lt"/>
              </a:rPr>
              <a:t>dengan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nilai</a:t>
            </a:r>
            <a:r>
              <a:rPr lang="en-US" sz="2400" dirty="0">
                <a:latin typeface="+mn-lt"/>
              </a:rPr>
              <a:t> y</a:t>
            </a:r>
            <a:r>
              <a:rPr lang="id-ID" sz="2400" dirty="0">
                <a:latin typeface="+mn-lt"/>
              </a:rPr>
              <a:t>g </a:t>
            </a:r>
            <a:r>
              <a:rPr lang="en-US" sz="2400" dirty="0" err="1">
                <a:latin typeface="+mn-lt"/>
              </a:rPr>
              <a:t>luhur</a:t>
            </a:r>
            <a:endParaRPr lang="id-ID" sz="2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57800" y="5029200"/>
            <a:ext cx="2971800" cy="1219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3175" algn="ctr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 err="1">
                <a:latin typeface="+mn-lt"/>
              </a:rPr>
              <a:t>meningkatkan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derajat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kesehatan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manusia</a:t>
            </a:r>
            <a:endParaRPr lang="id-ID" sz="2400" dirty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439988" y="2971800"/>
            <a:ext cx="3048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Down Arrow 11"/>
          <p:cNvSpPr/>
          <p:nvPr/>
        </p:nvSpPr>
        <p:spPr>
          <a:xfrm>
            <a:off x="6553200" y="2667000"/>
            <a:ext cx="3048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6553200" y="4343400"/>
            <a:ext cx="304800" cy="5334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524000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921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Struktur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id-ID" sz="3600" b="1" dirty="0" err="1"/>
              <a:t>D</a:t>
            </a:r>
            <a:r>
              <a:rPr lang="en-US" sz="3600" b="1" dirty="0" err="1" smtClean="0">
                <a:solidFill>
                  <a:schemeClr val="tx1"/>
                </a:solidFill>
              </a:rPr>
              <a:t>isiplin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id-ID" sz="3600" b="1" dirty="0" err="1"/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lmu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id-ID" sz="3600" b="1" dirty="0" err="1"/>
              <a:t>K</a:t>
            </a:r>
            <a:r>
              <a:rPr lang="en-US" sz="3600" b="1" dirty="0" err="1" smtClean="0">
                <a:solidFill>
                  <a:schemeClr val="tx1"/>
                </a:solidFill>
              </a:rPr>
              <a:t>eperawatan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id-ID" sz="36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7159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Level </a:t>
            </a:r>
            <a:r>
              <a:rPr lang="id-ID" b="1" dirty="0"/>
              <a:t>T</a:t>
            </a:r>
            <a:r>
              <a:rPr lang="id-ID" b="1" dirty="0" smtClean="0">
                <a:solidFill>
                  <a:schemeClr val="tx1"/>
                </a:solidFill>
              </a:rPr>
              <a:t>eori dan Pakar </a:t>
            </a:r>
            <a:r>
              <a:rPr lang="id-ID" b="1" dirty="0"/>
              <a:t>K</a:t>
            </a:r>
            <a:r>
              <a:rPr lang="id-ID" b="1" dirty="0" smtClean="0">
                <a:solidFill>
                  <a:schemeClr val="tx1"/>
                </a:solidFill>
              </a:rPr>
              <a:t>eperawatan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69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Filosofi keperawatan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Model Konseptual dan Grand Theory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59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0520" algn="l"/>
                        </a:tabLs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Nightingale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0520" algn="l"/>
                        </a:tabLs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Watson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0520" algn="l"/>
                        </a:tabLs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Benner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0520" algn="l"/>
                        </a:tabLs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Martinsen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50520" algn="l"/>
                        </a:tabLst>
                      </a:pPr>
                      <a:r>
                        <a:rPr lang="id-ID" sz="2000">
                          <a:latin typeface="Arial"/>
                          <a:ea typeface="Calibri"/>
                          <a:cs typeface="Times New Roman"/>
                        </a:rPr>
                        <a:t>Eriksson</a:t>
                      </a:r>
                      <a:endParaRPr lang="id-ID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Levine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Rogers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Orem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King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Neuman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Calista </a:t>
                      </a:r>
                      <a:r>
                        <a:rPr lang="id-ID" sz="2000" dirty="0" smtClean="0">
                          <a:latin typeface="Arial"/>
                          <a:ea typeface="Calibri"/>
                          <a:cs typeface="Times New Roman"/>
                        </a:rPr>
                        <a:t>Roy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Teori </a:t>
                      </a:r>
                      <a:r>
                        <a:rPr lang="id-ID" sz="20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keperawatan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Teori Middle Range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2085975">
                <a:tc>
                  <a:txBody>
                    <a:bodyPr/>
                    <a:lstStyle/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Orlando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Pender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Leininger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Newman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Parse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3" indent="-32226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Erickson, Tomlin dan </a:t>
                      </a:r>
                      <a:r>
                        <a:rPr lang="id-ID" sz="2000" dirty="0" smtClean="0">
                          <a:latin typeface="Arial"/>
                          <a:ea typeface="Calibri"/>
                          <a:cs typeface="Times New Roman"/>
                        </a:rPr>
                        <a:t>Swain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Mercer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Mishel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Reed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Wiener &amp; Dodd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>
                          <a:latin typeface="Arial"/>
                          <a:ea typeface="Calibri"/>
                          <a:cs typeface="Times New Roman"/>
                        </a:rPr>
                        <a:t>Eakes, Burke &amp; Hainsworth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lvl="6" indent="-3159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2000" dirty="0" smtClean="0">
                          <a:latin typeface="Arial"/>
                          <a:ea typeface="Calibri"/>
                          <a:cs typeface="Times New Roman"/>
                        </a:rPr>
                        <a:t>Swanson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31838"/>
            <a:ext cx="7772400" cy="7921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 Black" pitchFamily="34" charset="0"/>
              </a:rPr>
              <a:t>PENELITIAN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53400" cy="32766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dirty="0" err="1" smtClean="0">
                <a:latin typeface="Verdana" pitchFamily="34" charset="0"/>
              </a:rPr>
              <a:t>Suatu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penyelidikan</a:t>
            </a:r>
            <a:r>
              <a:rPr lang="en-US" dirty="0" smtClean="0">
                <a:latin typeface="Verdana" pitchFamily="34" charset="0"/>
              </a:rPr>
              <a:t> yang </a:t>
            </a:r>
            <a:r>
              <a:rPr lang="en-US" dirty="0" err="1" smtClean="0">
                <a:latin typeface="Verdana" pitchFamily="34" charset="0"/>
              </a:rPr>
              <a:t>sistematis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untuk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meningkatkan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sejumlah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pengetahuan</a:t>
            </a:r>
            <a:endParaRPr lang="en-US" dirty="0" smtClean="0">
              <a:latin typeface="Verdana" pitchFamily="34" charset="0"/>
            </a:endParaRPr>
          </a:p>
          <a:p>
            <a:pPr algn="just" eaLnBrk="1" hangingPunct="1"/>
            <a:endParaRPr lang="id-ID" dirty="0" smtClean="0">
              <a:latin typeface="Verdana" pitchFamily="34" charset="0"/>
            </a:endParaRPr>
          </a:p>
          <a:p>
            <a:pPr algn="just" eaLnBrk="1" hangingPunct="1"/>
            <a:r>
              <a:rPr lang="en-US" dirty="0" err="1" smtClean="0">
                <a:latin typeface="Verdana" pitchFamily="34" charset="0"/>
              </a:rPr>
              <a:t>Suatu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usaha</a:t>
            </a:r>
            <a:r>
              <a:rPr lang="en-US" dirty="0" smtClean="0">
                <a:latin typeface="Verdana" pitchFamily="34" charset="0"/>
              </a:rPr>
              <a:t> yang </a:t>
            </a:r>
            <a:r>
              <a:rPr lang="en-US" dirty="0" err="1" smtClean="0">
                <a:latin typeface="Verdana" pitchFamily="34" charset="0"/>
              </a:rPr>
              <a:t>sistematis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dan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terorganisasi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untuk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menyelidiki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masalah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tertentu</a:t>
            </a:r>
            <a:r>
              <a:rPr lang="en-US" dirty="0" smtClean="0">
                <a:latin typeface="Verdana" pitchFamily="34" charset="0"/>
              </a:rPr>
              <a:t> yang </a:t>
            </a:r>
            <a:r>
              <a:rPr lang="en-US" dirty="0" err="1" smtClean="0">
                <a:latin typeface="Verdana" pitchFamily="34" charset="0"/>
              </a:rPr>
              <a:t>memerlukan</a:t>
            </a:r>
            <a:r>
              <a:rPr lang="en-US" dirty="0" smtClean="0">
                <a:latin typeface="Verdana" pitchFamily="34" charset="0"/>
              </a:rPr>
              <a:t> </a:t>
            </a:r>
            <a:r>
              <a:rPr lang="en-US" dirty="0" err="1" smtClean="0">
                <a:latin typeface="Verdana" pitchFamily="34" charset="0"/>
              </a:rPr>
              <a:t>jawaban</a:t>
            </a:r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 Black" pitchFamily="34" charset="0"/>
              </a:rPr>
              <a:t>Tujuan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Penelitian</a:t>
            </a:r>
            <a:endParaRPr lang="en-US" b="1" dirty="0" smtClean="0"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3276600"/>
          </a:xfrm>
          <a:solidFill>
            <a:srgbClr val="CCFFCC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id-ID" sz="4000" dirty="0" smtClean="0"/>
              <a:t>M</a:t>
            </a:r>
            <a:r>
              <a:rPr lang="en-US" sz="4000" dirty="0" err="1" smtClean="0"/>
              <a:t>engembangkan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pengetahuan</a:t>
            </a:r>
            <a:r>
              <a:rPr lang="en-US" sz="4000" dirty="0" smtClean="0"/>
              <a:t> (</a:t>
            </a:r>
            <a:r>
              <a:rPr lang="en-US" sz="4000" dirty="0" err="1" smtClean="0"/>
              <a:t>tujuan</a:t>
            </a:r>
            <a:r>
              <a:rPr lang="en-US" sz="4000" dirty="0" smtClean="0"/>
              <a:t> </a:t>
            </a:r>
            <a:r>
              <a:rPr lang="en-US" sz="4000" dirty="0" err="1" smtClean="0"/>
              <a:t>jangka</a:t>
            </a:r>
            <a:r>
              <a:rPr lang="en-US" sz="4000" dirty="0" smtClean="0"/>
              <a:t> </a:t>
            </a:r>
            <a:r>
              <a:rPr lang="en-US" sz="4000" dirty="0" err="1" smtClean="0"/>
              <a:t>panjang</a:t>
            </a:r>
            <a:r>
              <a:rPr lang="en-US" sz="4000" dirty="0" smtClean="0"/>
              <a:t>)</a:t>
            </a:r>
          </a:p>
          <a:p>
            <a:pPr eaLnBrk="1" hangingPunct="1"/>
            <a:r>
              <a:rPr lang="id-ID" sz="4000" dirty="0" smtClean="0"/>
              <a:t>M</a:t>
            </a:r>
            <a:r>
              <a:rPr lang="en-US" sz="4000" dirty="0" err="1" smtClean="0"/>
              <a:t>emecahkan</a:t>
            </a:r>
            <a:r>
              <a:rPr lang="en-US" sz="4000" dirty="0" smtClean="0"/>
              <a:t> </a:t>
            </a:r>
            <a:r>
              <a:rPr lang="en-US" sz="4000" dirty="0" err="1" smtClean="0"/>
              <a:t>masalah</a:t>
            </a:r>
            <a:r>
              <a:rPr lang="en-US" sz="4000" dirty="0" smtClean="0"/>
              <a:t> (</a:t>
            </a:r>
            <a:r>
              <a:rPr lang="en-US" sz="4000" dirty="0" err="1" smtClean="0"/>
              <a:t>tujuan</a:t>
            </a:r>
            <a:r>
              <a:rPr lang="en-US" sz="4000" dirty="0" smtClean="0"/>
              <a:t> </a:t>
            </a:r>
            <a:r>
              <a:rPr lang="en-US" sz="4000" dirty="0" err="1" smtClean="0"/>
              <a:t>jangka</a:t>
            </a:r>
            <a:r>
              <a:rPr lang="en-US" sz="4000" dirty="0" smtClean="0"/>
              <a:t> </a:t>
            </a:r>
            <a:r>
              <a:rPr lang="en-US" sz="4000" dirty="0" err="1" smtClean="0"/>
              <a:t>pendek</a:t>
            </a:r>
            <a:r>
              <a:rPr lang="en-US" sz="4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731837"/>
            <a:ext cx="7772400" cy="944563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Hubungan Penelitian, Praktik dan Teori </a:t>
            </a:r>
            <a:r>
              <a:rPr lang="id-ID" sz="3600" b="1" dirty="0"/>
              <a:t>K</a:t>
            </a:r>
            <a:r>
              <a:rPr lang="id-ID" sz="3600" b="1" dirty="0" smtClean="0"/>
              <a:t>eperawatan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442913" y="2039937"/>
            <a:ext cx="7923212" cy="3903663"/>
            <a:chOff x="1899" y="8293"/>
            <a:chExt cx="7624" cy="1677"/>
          </a:xfrm>
        </p:grpSpPr>
        <p:sp>
          <p:nvSpPr>
            <p:cNvPr id="26628" name="Text Box 3"/>
            <p:cNvSpPr txBox="1">
              <a:spLocks noChangeArrowheads="1"/>
            </p:cNvSpPr>
            <p:nvPr/>
          </p:nvSpPr>
          <p:spPr bwMode="auto">
            <a:xfrm>
              <a:off x="1899" y="9468"/>
              <a:ext cx="2122" cy="4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2400" dirty="0"/>
                <a:t>Penelitian keperawatan</a:t>
              </a:r>
            </a:p>
          </p:txBody>
        </p:sp>
        <p:sp>
          <p:nvSpPr>
            <p:cNvPr id="26629" name="Text Box 4"/>
            <p:cNvSpPr txBox="1">
              <a:spLocks noChangeArrowheads="1"/>
            </p:cNvSpPr>
            <p:nvPr/>
          </p:nvSpPr>
          <p:spPr bwMode="auto">
            <a:xfrm>
              <a:off x="7410" y="9429"/>
              <a:ext cx="2113" cy="54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id-ID" sz="2400"/>
                <a:t>Praktek keperawatan</a:t>
              </a:r>
            </a:p>
          </p:txBody>
        </p:sp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 rot="19673015">
              <a:off x="4016" y="9051"/>
              <a:ext cx="1569" cy="276"/>
            </a:xfrm>
            <a:prstGeom prst="leftRightArrow">
              <a:avLst>
                <a:gd name="adj1" fmla="val 50000"/>
                <a:gd name="adj2" fmla="val 61994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 sz="2400"/>
            </a:p>
          </p:txBody>
        </p:sp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 rot="2042077">
              <a:off x="6071" y="8987"/>
              <a:ext cx="1515" cy="316"/>
            </a:xfrm>
            <a:prstGeom prst="leftRightArrow">
              <a:avLst>
                <a:gd name="adj1" fmla="val 50000"/>
                <a:gd name="adj2" fmla="val 82595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 sz="2400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>
              <a:off x="4258" y="9653"/>
              <a:ext cx="3139" cy="253"/>
            </a:xfrm>
            <a:prstGeom prst="leftRightArrow">
              <a:avLst>
                <a:gd name="adj1" fmla="val 50000"/>
                <a:gd name="adj2" fmla="val 233360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id-ID" sz="2400"/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4208" y="8293"/>
              <a:ext cx="3144" cy="52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2400" b="1">
                  <a:solidFill>
                    <a:srgbClr val="FFFF00"/>
                  </a:solidFill>
                </a:rPr>
                <a:t>Teori dan Konsep</a:t>
              </a:r>
            </a:p>
            <a:p>
              <a:pPr algn="ctr"/>
              <a:r>
                <a:rPr lang="id-ID" sz="2400" b="1">
                  <a:solidFill>
                    <a:srgbClr val="FFFF00"/>
                  </a:solidFill>
                </a:rPr>
                <a:t>Keperawatan</a:t>
              </a:r>
            </a:p>
            <a:p>
              <a:endParaRPr lang="id-ID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579438"/>
            <a:ext cx="7772400" cy="1020762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Hubungan Penelitian, Praktik dan Teori </a:t>
            </a:r>
            <a:r>
              <a:rPr lang="id-ID" sz="3200" b="1" dirty="0"/>
              <a:t>K</a:t>
            </a:r>
            <a:r>
              <a:rPr lang="id-ID" sz="3200" b="1" dirty="0" smtClean="0"/>
              <a:t>eperawatan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533400" y="1447800"/>
            <a:ext cx="8153400" cy="4876800"/>
            <a:chOff x="1662" y="9221"/>
            <a:chExt cx="8620" cy="5252"/>
          </a:xfrm>
        </p:grpSpPr>
        <p:sp>
          <p:nvSpPr>
            <p:cNvPr id="54275" name="Text Box 3"/>
            <p:cNvSpPr txBox="1">
              <a:spLocks noChangeArrowheads="1"/>
            </p:cNvSpPr>
            <p:nvPr/>
          </p:nvSpPr>
          <p:spPr bwMode="auto">
            <a:xfrm>
              <a:off x="1781" y="9236"/>
              <a:ext cx="2325" cy="1089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id-ID" sz="2000">
                  <a:latin typeface="Arial" pitchFamily="34" charset="0"/>
                </a:rPr>
                <a:t>fenomena praktik keperawatan di lapangan</a:t>
              </a:r>
            </a:p>
          </p:txBody>
        </p:sp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1662" y="11455"/>
              <a:ext cx="2325" cy="79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2000">
                  <a:latin typeface="Arial" pitchFamily="34" charset="0"/>
                </a:rPr>
                <a:t>penelitian keperawaan</a:t>
              </a: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4493" y="10307"/>
              <a:ext cx="2325" cy="7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2000">
                  <a:latin typeface="Arial" pitchFamily="34" charset="0"/>
                </a:rPr>
                <a:t>evidance based nursing practice</a:t>
              </a: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7563" y="10748"/>
              <a:ext cx="2719" cy="11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2000" dirty="0">
                  <a:latin typeface="Arial" pitchFamily="34" charset="0"/>
                </a:rPr>
                <a:t>penerapan hasil penelitian dalam praktek keperawatan</a:t>
              </a: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7457" y="9221"/>
              <a:ext cx="2719" cy="97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id-ID" sz="2000" dirty="0">
                  <a:latin typeface="Arial" pitchFamily="34" charset="0"/>
                </a:rPr>
                <a:t>teori dan konsep keperawatan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7600" y="12469"/>
              <a:ext cx="2637" cy="86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2000">
                  <a:latin typeface="Arial" pitchFamily="34" charset="0"/>
                </a:rPr>
                <a:t>kualitas pelayanan keperawatan</a:t>
              </a: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7570" y="13842"/>
              <a:ext cx="2637" cy="631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id-ID" sz="2000">
                  <a:latin typeface="Arial" pitchFamily="34" charset="0"/>
                </a:rPr>
                <a:t>kepuasan pasien</a:t>
              </a:r>
            </a:p>
          </p:txBody>
        </p:sp>
        <p:cxnSp>
          <p:nvCxnSpPr>
            <p:cNvPr id="27659" name="AutoShape 10"/>
            <p:cNvCxnSpPr>
              <a:cxnSpLocks noChangeShapeType="1"/>
            </p:cNvCxnSpPr>
            <p:nvPr/>
          </p:nvCxnSpPr>
          <p:spPr bwMode="auto">
            <a:xfrm>
              <a:off x="2848" y="10443"/>
              <a:ext cx="0" cy="8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0" name="AutoShape 11"/>
            <p:cNvCxnSpPr>
              <a:cxnSpLocks noChangeShapeType="1"/>
            </p:cNvCxnSpPr>
            <p:nvPr/>
          </p:nvCxnSpPr>
          <p:spPr bwMode="auto">
            <a:xfrm flipV="1">
              <a:off x="4153" y="11312"/>
              <a:ext cx="760" cy="6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1" name="AutoShape 12"/>
            <p:cNvCxnSpPr>
              <a:cxnSpLocks noChangeShapeType="1"/>
            </p:cNvCxnSpPr>
            <p:nvPr/>
          </p:nvCxnSpPr>
          <p:spPr bwMode="auto">
            <a:xfrm flipV="1">
              <a:off x="6941" y="10142"/>
              <a:ext cx="356" cy="4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2" name="AutoShape 13"/>
            <p:cNvCxnSpPr>
              <a:cxnSpLocks noChangeShapeType="1"/>
            </p:cNvCxnSpPr>
            <p:nvPr/>
          </p:nvCxnSpPr>
          <p:spPr bwMode="auto">
            <a:xfrm>
              <a:off x="6956" y="10870"/>
              <a:ext cx="356" cy="4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3" name="AutoShape 14"/>
            <p:cNvCxnSpPr>
              <a:cxnSpLocks noChangeShapeType="1"/>
            </p:cNvCxnSpPr>
            <p:nvPr/>
          </p:nvCxnSpPr>
          <p:spPr bwMode="auto">
            <a:xfrm>
              <a:off x="8931" y="10280"/>
              <a:ext cx="0" cy="3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4" name="AutoShape 15"/>
            <p:cNvCxnSpPr>
              <a:cxnSpLocks noChangeShapeType="1"/>
            </p:cNvCxnSpPr>
            <p:nvPr/>
          </p:nvCxnSpPr>
          <p:spPr bwMode="auto">
            <a:xfrm>
              <a:off x="8937" y="12005"/>
              <a:ext cx="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665" name="AutoShape 16"/>
            <p:cNvCxnSpPr>
              <a:cxnSpLocks noChangeShapeType="1"/>
            </p:cNvCxnSpPr>
            <p:nvPr/>
          </p:nvCxnSpPr>
          <p:spPr bwMode="auto">
            <a:xfrm>
              <a:off x="8922" y="13414"/>
              <a:ext cx="0" cy="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 smtClean="0">
                <a:latin typeface="+mn-lt"/>
              </a:rPr>
              <a:t>Lingkup Penelitian Keperawatan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267200"/>
          </a:xfrm>
        </p:spPr>
        <p:txBody>
          <a:bodyPr>
            <a:normAutofit fontScale="92500"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Medikal</a:t>
            </a:r>
            <a:r>
              <a:rPr lang="en-US" sz="2800" dirty="0" smtClean="0"/>
              <a:t> </a:t>
            </a:r>
            <a:r>
              <a:rPr lang="en-US" sz="2800" dirty="0" err="1" smtClean="0"/>
              <a:t>Bedah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Maternitas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Jiwa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Keperawatan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Komunitas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kepemimpinan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keperawatan</a:t>
            </a:r>
            <a:endParaRPr lang="id-ID" sz="2800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id-ID" sz="2800" dirty="0" smtClean="0"/>
              <a:t>Keperawatan dasar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655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Medikal Bedah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Modalitas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bedah</a:t>
            </a:r>
            <a:r>
              <a:rPr lang="en-US" dirty="0" smtClean="0"/>
              <a:t> 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</a:t>
            </a:r>
            <a:r>
              <a:rPr lang="en-US" dirty="0" err="1" smtClean="0"/>
              <a:t>nyaman</a:t>
            </a:r>
            <a:r>
              <a:rPr lang="en-US" dirty="0" smtClean="0"/>
              <a:t>/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 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kecemasan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pembedahan</a:t>
            </a:r>
            <a:r>
              <a:rPr lang="en-US" dirty="0" smtClean="0"/>
              <a:t> (</a:t>
            </a:r>
            <a:r>
              <a:rPr lang="en-US" dirty="0" err="1" smtClean="0"/>
              <a:t>preoperasi</a:t>
            </a:r>
            <a:r>
              <a:rPr lang="en-US" dirty="0" smtClean="0"/>
              <a:t>) 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seperi</a:t>
            </a:r>
            <a:r>
              <a:rPr lang="en-US" dirty="0" smtClean="0"/>
              <a:t> </a:t>
            </a:r>
            <a:r>
              <a:rPr lang="en-US" dirty="0" err="1" smtClean="0"/>
              <a:t>kepatuhan</a:t>
            </a:r>
            <a:r>
              <a:rPr lang="en-US" dirty="0" smtClean="0"/>
              <a:t> diet, 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 smtClean="0"/>
              <a:t>berobat</a:t>
            </a:r>
            <a:r>
              <a:rPr lang="en-US" dirty="0" smtClean="0"/>
              <a:t>,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depresi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pernyakit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id-ID" dirty="0" smtClean="0"/>
          </a:p>
          <a:p>
            <a:pPr marL="514350" indent="-514350">
              <a:buFont typeface="Wingdings 2" pitchFamily="18" charset="2"/>
              <a:buNone/>
            </a:pPr>
            <a:endParaRPr lang="id-ID" dirty="0" smtClean="0"/>
          </a:p>
        </p:txBody>
      </p:sp>
      <p:sp>
        <p:nvSpPr>
          <p:cNvPr id="4" name="Chevron 3">
            <a:hlinkClick r:id="rId2" action="ppaction://hlinkfile"/>
          </p:cNvPr>
          <p:cNvSpPr/>
          <p:nvPr/>
        </p:nvSpPr>
        <p:spPr>
          <a:xfrm>
            <a:off x="7924800" y="5715000"/>
            <a:ext cx="685800" cy="304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655638"/>
            <a:ext cx="7772400" cy="792162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Medikal Bedah</a:t>
            </a:r>
            <a:endParaRPr lang="id-ID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7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 2" pitchFamily="18" charset="2"/>
              <a:buNone/>
              <a:defRPr/>
            </a:pPr>
            <a:r>
              <a:rPr lang="id-ID" dirty="0" smtClean="0"/>
              <a:t>6.  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model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endParaRPr lang="id-ID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id-ID" dirty="0" smtClean="0"/>
              <a:t>7.   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didiagnosa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,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terminal </a:t>
            </a:r>
            <a:r>
              <a:rPr lang="en-US" dirty="0" err="1" smtClean="0"/>
              <a:t>seperti</a:t>
            </a:r>
            <a:r>
              <a:rPr lang="en-US" dirty="0" smtClean="0"/>
              <a:t>  HIV/AIDS, </a:t>
            </a:r>
            <a:r>
              <a:rPr lang="en-US" dirty="0" err="1" smtClean="0"/>
              <a:t>Serosis</a:t>
            </a:r>
            <a:r>
              <a:rPr lang="en-US" dirty="0" smtClean="0"/>
              <a:t> </a:t>
            </a:r>
            <a:r>
              <a:rPr lang="en-US" dirty="0" err="1" smtClean="0"/>
              <a:t>hepatis</a:t>
            </a:r>
            <a:r>
              <a:rPr lang="en-US" dirty="0" smtClean="0"/>
              <a:t>,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r>
              <a:rPr lang="en-US" dirty="0" smtClean="0"/>
              <a:t> Terminal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. </a:t>
            </a:r>
            <a:endParaRPr lang="id-ID" dirty="0" smtClean="0"/>
          </a:p>
          <a:p>
            <a:pPr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anak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Modalitas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stress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hospitalisasi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r>
              <a:rPr lang="en-US" dirty="0" err="1" smtClean="0"/>
              <a:t>Faktor-faktor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kembang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>
              <a:buFont typeface="Franklin Gothic Book" pitchFamily="34" charset="0"/>
              <a:buAutoNum type="arabicPeriod"/>
            </a:pP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927902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LANGKAH-LANGKAH PENELITIAN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86200" y="3960812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43434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47244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103812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484812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62400" y="5865812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62400" y="62484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57600" y="5867400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HIPOTESIS PENELITIAN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4343400"/>
            <a:ext cx="5486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ETIKA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6" y="4724400"/>
            <a:ext cx="549679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PENELITIAN KUALITATIF DAN KUANTITATIF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5070902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IDENTIFIKASI MASALAH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486400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VARIABEL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6924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HAKEKAT PENELITIAN DAN ILMU KEPERAWATAN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14400" y="579438"/>
            <a:ext cx="7772400" cy="868362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Komunitas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(TB </a:t>
            </a:r>
            <a:r>
              <a:rPr lang="en-US" dirty="0" err="1" smtClean="0"/>
              <a:t>paru</a:t>
            </a:r>
            <a:r>
              <a:rPr lang="en-US" dirty="0" smtClean="0"/>
              <a:t>,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, Diabetes </a:t>
            </a:r>
            <a:r>
              <a:rPr lang="en-US" dirty="0" err="1" smtClean="0"/>
              <a:t>Melitus</a:t>
            </a:r>
            <a:r>
              <a:rPr lang="en-US" dirty="0" smtClean="0"/>
              <a:t>).</a:t>
            </a:r>
            <a:endParaRPr lang="id-ID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lansia</a:t>
            </a:r>
            <a:r>
              <a:rPr lang="en-US" dirty="0" smtClean="0"/>
              <a:t>,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handicap. </a:t>
            </a:r>
            <a:endParaRPr lang="id-ID" dirty="0" smtClean="0"/>
          </a:p>
          <a:p>
            <a:r>
              <a:rPr lang="en-US" dirty="0" smtClean="0"/>
              <a:t>Model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Font typeface="Wingdings 2" pitchFamily="18" charset="2"/>
              <a:buNone/>
            </a:pPr>
            <a:endParaRPr lang="id-ID" dirty="0" smtClean="0"/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579438"/>
            <a:ext cx="7772400" cy="944562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Komunitas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prevalensi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insidensi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/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endParaRPr lang="id-ID" dirty="0" smtClean="0"/>
          </a:p>
          <a:p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lansia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715963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jiwa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buFont typeface="Wingdings 2" pitchFamily="18" charset="2"/>
              <a:buAutoNum type="arabicPeriod"/>
              <a:defRPr/>
            </a:pPr>
            <a:r>
              <a:rPr lang="id-ID" dirty="0" smtClean="0"/>
              <a:t>Modalitas keperawatan jiwa</a:t>
            </a:r>
          </a:p>
          <a:p>
            <a:pPr marL="630238" indent="-269875">
              <a:tabLst>
                <a:tab pos="630238" algn="l"/>
              </a:tabLst>
              <a:defRPr/>
            </a:pP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paling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id-ID" dirty="0" smtClean="0"/>
          </a:p>
          <a:p>
            <a:pPr marL="630238" indent="-269875">
              <a:tabLst>
                <a:tab pos="630238" algn="l"/>
              </a:tabLst>
              <a:defRPr/>
            </a:pP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 yang paling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.</a:t>
            </a:r>
            <a:endParaRPr lang="id-ID" dirty="0" smtClean="0"/>
          </a:p>
          <a:p>
            <a:pPr marL="630238" indent="-269875">
              <a:tabLst>
                <a:tab pos="630238" algn="l"/>
              </a:tabLst>
              <a:defRPr/>
            </a:pP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modalitas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terapi</a:t>
            </a:r>
            <a:r>
              <a:rPr lang="en-US" dirty="0" smtClean="0"/>
              <a:t> 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i="1" dirty="0" err="1" smtClean="0"/>
              <a:t>occupasi</a:t>
            </a:r>
            <a:r>
              <a:rPr lang="en-US" i="1" dirty="0" smtClean="0"/>
              <a:t> therapy)</a:t>
            </a:r>
            <a:r>
              <a:rPr lang="en-US" dirty="0" smtClean="0"/>
              <a:t>,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id-ID" dirty="0" smtClean="0"/>
          </a:p>
          <a:p>
            <a:pPr marL="630238" indent="-269875">
              <a:tabLst>
                <a:tab pos="630238" algn="l"/>
              </a:tabLst>
              <a:defRPr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terapeutik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endParaRPr lang="id-ID" dirty="0" smtClean="0"/>
          </a:p>
          <a:p>
            <a:pPr marL="1174750" indent="-514350">
              <a:buFont typeface="Wingdings 2" pitchFamily="18" charset="2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72400" cy="792162"/>
          </a:xfrm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Keperawatan jiwa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id-ID" dirty="0" smtClean="0"/>
              <a:t>2.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mempengaruhinya</a:t>
            </a:r>
            <a:endParaRPr lang="id-ID" dirty="0" smtClean="0"/>
          </a:p>
          <a:p>
            <a:pPr marL="809625" indent="-539750">
              <a:buFont typeface="Wingdings 2" pitchFamily="18" charset="2"/>
              <a:buNone/>
              <a:defRPr/>
            </a:pPr>
            <a:r>
              <a:rPr lang="id-ID" dirty="0" smtClean="0"/>
              <a:t>ex : </a:t>
            </a:r>
            <a:r>
              <a:rPr lang="en-US" dirty="0" err="1" smtClean="0"/>
              <a:t>Efektifitas</a:t>
            </a:r>
            <a:r>
              <a:rPr lang="en-US" dirty="0" smtClean="0"/>
              <a:t> self help group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id-ID" dirty="0" smtClean="0"/>
          </a:p>
          <a:p>
            <a:pPr>
              <a:buFont typeface="Wingdings 2" pitchFamily="18" charset="2"/>
              <a:buNone/>
              <a:defRPr/>
            </a:pPr>
            <a:endParaRPr lang="id-ID" dirty="0" smtClean="0"/>
          </a:p>
          <a:p>
            <a:pPr>
              <a:buFont typeface="Wingdings 2" pitchFamily="18" charset="2"/>
              <a:buNone/>
              <a:defRPr/>
            </a:pPr>
            <a:r>
              <a:rPr lang="id-ID" dirty="0" smtClean="0"/>
              <a:t>3. </a:t>
            </a:r>
            <a:r>
              <a:rPr lang="en-US" dirty="0" err="1" smtClean="0"/>
              <a:t>Efektifitas</a:t>
            </a:r>
            <a:r>
              <a:rPr lang="en-US" dirty="0" smtClean="0"/>
              <a:t> program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838200"/>
            <a:ext cx="7112000" cy="4114800"/>
            <a:chOff x="640" y="768"/>
            <a:chExt cx="4480" cy="2592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>
              <a:off x="2921" y="768"/>
              <a:ext cx="2199" cy="2592"/>
              <a:chOff x="3297" y="768"/>
              <a:chExt cx="2160" cy="2175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3297" y="768"/>
                <a:ext cx="2160" cy="2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150"/>
                  </a:cxn>
                  <a:cxn ang="0">
                    <a:pos x="162" y="354"/>
                  </a:cxn>
                  <a:cxn ang="0">
                    <a:pos x="258" y="552"/>
                  </a:cxn>
                  <a:cxn ang="0">
                    <a:pos x="300" y="672"/>
                  </a:cxn>
                  <a:cxn ang="0">
                    <a:pos x="367" y="1034"/>
                  </a:cxn>
                  <a:cxn ang="0">
                    <a:pos x="486" y="1254"/>
                  </a:cxn>
                  <a:cxn ang="0">
                    <a:pos x="648" y="1530"/>
                  </a:cxn>
                  <a:cxn ang="0">
                    <a:pos x="736" y="2014"/>
                  </a:cxn>
                  <a:cxn ang="0">
                    <a:pos x="852" y="2058"/>
                  </a:cxn>
                  <a:cxn ang="0">
                    <a:pos x="834" y="1848"/>
                  </a:cxn>
                  <a:cxn ang="0">
                    <a:pos x="906" y="1866"/>
                  </a:cxn>
                  <a:cxn ang="0">
                    <a:pos x="1074" y="2016"/>
                  </a:cxn>
                  <a:cxn ang="0">
                    <a:pos x="1333" y="2064"/>
                  </a:cxn>
                  <a:cxn ang="0">
                    <a:pos x="1257" y="1867"/>
                  </a:cxn>
                  <a:cxn ang="0">
                    <a:pos x="1455" y="2055"/>
                  </a:cxn>
                  <a:cxn ang="0">
                    <a:pos x="1752" y="1998"/>
                  </a:cxn>
                  <a:cxn ang="0">
                    <a:pos x="1550" y="1754"/>
                  </a:cxn>
                  <a:cxn ang="0">
                    <a:pos x="1822" y="2010"/>
                  </a:cxn>
                  <a:cxn ang="0">
                    <a:pos x="1917" y="1831"/>
                  </a:cxn>
                  <a:cxn ang="0">
                    <a:pos x="1803" y="1545"/>
                  </a:cxn>
                  <a:cxn ang="0">
                    <a:pos x="1785" y="1508"/>
                  </a:cxn>
                  <a:cxn ang="0">
                    <a:pos x="1436" y="1278"/>
                  </a:cxn>
                  <a:cxn ang="0">
                    <a:pos x="1297" y="1137"/>
                  </a:cxn>
                  <a:cxn ang="0">
                    <a:pos x="1120" y="1118"/>
                  </a:cxn>
                  <a:cxn ang="0">
                    <a:pos x="1404" y="1111"/>
                  </a:cxn>
                  <a:cxn ang="0">
                    <a:pos x="1068" y="744"/>
                  </a:cxn>
                  <a:cxn ang="0">
                    <a:pos x="852" y="600"/>
                  </a:cxn>
                  <a:cxn ang="0">
                    <a:pos x="639" y="534"/>
                  </a:cxn>
                  <a:cxn ang="0">
                    <a:pos x="540" y="456"/>
                  </a:cxn>
                  <a:cxn ang="0">
                    <a:pos x="516" y="344"/>
                  </a:cxn>
                  <a:cxn ang="0">
                    <a:pos x="484" y="276"/>
                  </a:cxn>
                  <a:cxn ang="0">
                    <a:pos x="580" y="260"/>
                  </a:cxn>
                  <a:cxn ang="0">
                    <a:pos x="318" y="120"/>
                  </a:cxn>
                  <a:cxn ang="0">
                    <a:pos x="198" y="72"/>
                  </a:cxn>
                  <a:cxn ang="0">
                    <a:pos x="0" y="0"/>
                  </a:cxn>
                </a:cxnLst>
                <a:rect l="0" t="0" r="r" b="b"/>
                <a:pathLst>
                  <a:path w="1920" h="2175">
                    <a:moveTo>
                      <a:pt x="0" y="0"/>
                    </a:moveTo>
                    <a:cubicBezTo>
                      <a:pt x="2" y="7"/>
                      <a:pt x="81" y="138"/>
                      <a:pt x="88" y="150"/>
                    </a:cubicBezTo>
                    <a:cubicBezTo>
                      <a:pt x="118" y="205"/>
                      <a:pt x="133" y="291"/>
                      <a:pt x="162" y="354"/>
                    </a:cubicBezTo>
                    <a:cubicBezTo>
                      <a:pt x="190" y="421"/>
                      <a:pt x="235" y="499"/>
                      <a:pt x="258" y="552"/>
                    </a:cubicBezTo>
                    <a:cubicBezTo>
                      <a:pt x="281" y="605"/>
                      <a:pt x="282" y="592"/>
                      <a:pt x="300" y="672"/>
                    </a:cubicBezTo>
                    <a:cubicBezTo>
                      <a:pt x="318" y="752"/>
                      <a:pt x="336" y="937"/>
                      <a:pt x="367" y="1034"/>
                    </a:cubicBezTo>
                    <a:cubicBezTo>
                      <a:pt x="398" y="1131"/>
                      <a:pt x="439" y="1171"/>
                      <a:pt x="486" y="1254"/>
                    </a:cubicBezTo>
                    <a:cubicBezTo>
                      <a:pt x="533" y="1337"/>
                      <a:pt x="606" y="1403"/>
                      <a:pt x="648" y="1530"/>
                    </a:cubicBezTo>
                    <a:cubicBezTo>
                      <a:pt x="690" y="1657"/>
                      <a:pt x="702" y="1926"/>
                      <a:pt x="736" y="2014"/>
                    </a:cubicBezTo>
                    <a:cubicBezTo>
                      <a:pt x="743" y="2175"/>
                      <a:pt x="795" y="2119"/>
                      <a:pt x="852" y="2058"/>
                    </a:cubicBezTo>
                    <a:cubicBezTo>
                      <a:pt x="873" y="2052"/>
                      <a:pt x="813" y="1903"/>
                      <a:pt x="834" y="1848"/>
                    </a:cubicBezTo>
                    <a:cubicBezTo>
                      <a:pt x="843" y="1816"/>
                      <a:pt x="866" y="1838"/>
                      <a:pt x="906" y="1866"/>
                    </a:cubicBezTo>
                    <a:cubicBezTo>
                      <a:pt x="956" y="1882"/>
                      <a:pt x="1003" y="1983"/>
                      <a:pt x="1074" y="2016"/>
                    </a:cubicBezTo>
                    <a:cubicBezTo>
                      <a:pt x="1145" y="2049"/>
                      <a:pt x="1302" y="2089"/>
                      <a:pt x="1333" y="2064"/>
                    </a:cubicBezTo>
                    <a:cubicBezTo>
                      <a:pt x="1364" y="2039"/>
                      <a:pt x="1237" y="1868"/>
                      <a:pt x="1257" y="1867"/>
                    </a:cubicBezTo>
                    <a:cubicBezTo>
                      <a:pt x="1277" y="1866"/>
                      <a:pt x="1373" y="2034"/>
                      <a:pt x="1455" y="2055"/>
                    </a:cubicBezTo>
                    <a:cubicBezTo>
                      <a:pt x="1537" y="2077"/>
                      <a:pt x="1737" y="2048"/>
                      <a:pt x="1752" y="1998"/>
                    </a:cubicBezTo>
                    <a:cubicBezTo>
                      <a:pt x="1768" y="1947"/>
                      <a:pt x="1538" y="1751"/>
                      <a:pt x="1550" y="1754"/>
                    </a:cubicBezTo>
                    <a:cubicBezTo>
                      <a:pt x="1562" y="1756"/>
                      <a:pt x="1761" y="1998"/>
                      <a:pt x="1822" y="2010"/>
                    </a:cubicBezTo>
                    <a:cubicBezTo>
                      <a:pt x="1883" y="2023"/>
                      <a:pt x="1920" y="1908"/>
                      <a:pt x="1917" y="1831"/>
                    </a:cubicBezTo>
                    <a:cubicBezTo>
                      <a:pt x="1914" y="1754"/>
                      <a:pt x="1825" y="1598"/>
                      <a:pt x="1803" y="1545"/>
                    </a:cubicBezTo>
                    <a:cubicBezTo>
                      <a:pt x="1781" y="1491"/>
                      <a:pt x="1846" y="1552"/>
                      <a:pt x="1785" y="1508"/>
                    </a:cubicBezTo>
                    <a:cubicBezTo>
                      <a:pt x="1713" y="1452"/>
                      <a:pt x="1516" y="1353"/>
                      <a:pt x="1436" y="1278"/>
                    </a:cubicBezTo>
                    <a:cubicBezTo>
                      <a:pt x="1345" y="1230"/>
                      <a:pt x="1350" y="1164"/>
                      <a:pt x="1297" y="1137"/>
                    </a:cubicBezTo>
                    <a:cubicBezTo>
                      <a:pt x="1244" y="1110"/>
                      <a:pt x="1102" y="1122"/>
                      <a:pt x="1120" y="1118"/>
                    </a:cubicBezTo>
                    <a:cubicBezTo>
                      <a:pt x="1138" y="1113"/>
                      <a:pt x="1413" y="1173"/>
                      <a:pt x="1404" y="1111"/>
                    </a:cubicBezTo>
                    <a:cubicBezTo>
                      <a:pt x="1324" y="1045"/>
                      <a:pt x="1179" y="819"/>
                      <a:pt x="1068" y="744"/>
                    </a:cubicBezTo>
                    <a:cubicBezTo>
                      <a:pt x="976" y="659"/>
                      <a:pt x="923" y="635"/>
                      <a:pt x="852" y="600"/>
                    </a:cubicBezTo>
                    <a:cubicBezTo>
                      <a:pt x="781" y="565"/>
                      <a:pt x="691" y="558"/>
                      <a:pt x="639" y="534"/>
                    </a:cubicBezTo>
                    <a:cubicBezTo>
                      <a:pt x="587" y="510"/>
                      <a:pt x="560" y="488"/>
                      <a:pt x="540" y="456"/>
                    </a:cubicBezTo>
                    <a:cubicBezTo>
                      <a:pt x="520" y="424"/>
                      <a:pt x="525" y="374"/>
                      <a:pt x="516" y="344"/>
                    </a:cubicBezTo>
                    <a:cubicBezTo>
                      <a:pt x="507" y="314"/>
                      <a:pt x="473" y="290"/>
                      <a:pt x="484" y="276"/>
                    </a:cubicBezTo>
                    <a:cubicBezTo>
                      <a:pt x="495" y="262"/>
                      <a:pt x="608" y="286"/>
                      <a:pt x="580" y="260"/>
                    </a:cubicBezTo>
                    <a:cubicBezTo>
                      <a:pt x="552" y="234"/>
                      <a:pt x="382" y="151"/>
                      <a:pt x="318" y="120"/>
                    </a:cubicBezTo>
                    <a:cubicBezTo>
                      <a:pt x="259" y="51"/>
                      <a:pt x="251" y="92"/>
                      <a:pt x="198" y="72"/>
                    </a:cubicBezTo>
                    <a:cubicBezTo>
                      <a:pt x="145" y="52"/>
                      <a:pt x="41" y="15"/>
                      <a:pt x="0" y="0"/>
                    </a:cubicBezTo>
                    <a:close/>
                  </a:path>
                </a:pathLst>
              </a:custGeom>
              <a:solidFill>
                <a:srgbClr val="5EB5BC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  <a:effectLst>
                <a:outerShdw dist="170861" dir="2519233" algn="ctr" rotWithShape="0">
                  <a:srgbClr val="FFFF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3604" y="924"/>
                <a:ext cx="54" cy="48"/>
              </a:xfrm>
              <a:prstGeom prst="ellipse">
                <a:avLst/>
              </a:prstGeom>
              <a:solidFill>
                <a:srgbClr val="5EB5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0861" dir="2519233" algn="ctr" rotWithShape="0">
                  <a:srgbClr val="FFFF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640" y="1354"/>
              <a:ext cx="2600" cy="1874"/>
              <a:chOff x="1056" y="1260"/>
              <a:chExt cx="2554" cy="1572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1056" y="1260"/>
                <a:ext cx="2554" cy="1572"/>
              </a:xfrm>
              <a:custGeom>
                <a:avLst/>
                <a:gdLst/>
                <a:ahLst/>
                <a:cxnLst>
                  <a:cxn ang="0">
                    <a:pos x="1632" y="591"/>
                  </a:cxn>
                  <a:cxn ang="0">
                    <a:pos x="1184" y="649"/>
                  </a:cxn>
                  <a:cxn ang="0">
                    <a:pos x="1103" y="682"/>
                  </a:cxn>
                  <a:cxn ang="0">
                    <a:pos x="1040" y="716"/>
                  </a:cxn>
                  <a:cxn ang="0">
                    <a:pos x="1004" y="740"/>
                  </a:cxn>
                  <a:cxn ang="0">
                    <a:pos x="933" y="762"/>
                  </a:cxn>
                  <a:cxn ang="0">
                    <a:pos x="655" y="840"/>
                  </a:cxn>
                  <a:cxn ang="0">
                    <a:pos x="134" y="774"/>
                  </a:cxn>
                  <a:cxn ang="0">
                    <a:pos x="0" y="751"/>
                  </a:cxn>
                  <a:cxn ang="0">
                    <a:pos x="328" y="923"/>
                  </a:cxn>
                  <a:cxn ang="0">
                    <a:pos x="20" y="840"/>
                  </a:cxn>
                  <a:cxn ang="0">
                    <a:pos x="362" y="1070"/>
                  </a:cxn>
                  <a:cxn ang="0">
                    <a:pos x="96" y="1070"/>
                  </a:cxn>
                  <a:cxn ang="0">
                    <a:pos x="177" y="1366"/>
                  </a:cxn>
                  <a:cxn ang="0">
                    <a:pos x="800" y="1538"/>
                  </a:cxn>
                  <a:cxn ang="0">
                    <a:pos x="951" y="1567"/>
                  </a:cxn>
                  <a:cxn ang="0">
                    <a:pos x="1219" y="1556"/>
                  </a:cxn>
                  <a:cxn ang="0">
                    <a:pos x="1548" y="1500"/>
                  </a:cxn>
                  <a:cxn ang="0">
                    <a:pos x="1752" y="1248"/>
                  </a:cxn>
                  <a:cxn ang="0">
                    <a:pos x="1891" y="939"/>
                  </a:cxn>
                  <a:cxn ang="0">
                    <a:pos x="2099" y="444"/>
                  </a:cxn>
                  <a:cxn ang="0">
                    <a:pos x="2171" y="308"/>
                  </a:cxn>
                  <a:cxn ang="0">
                    <a:pos x="2207" y="127"/>
                  </a:cxn>
                  <a:cxn ang="0">
                    <a:pos x="2268" y="0"/>
                  </a:cxn>
                  <a:cxn ang="0">
                    <a:pos x="2197" y="70"/>
                  </a:cxn>
                  <a:cxn ang="0">
                    <a:pos x="2009" y="126"/>
                  </a:cxn>
                  <a:cxn ang="0">
                    <a:pos x="1821" y="467"/>
                  </a:cxn>
                  <a:cxn ang="0">
                    <a:pos x="1632" y="591"/>
                  </a:cxn>
                </a:cxnLst>
                <a:rect l="0" t="0" r="r" b="b"/>
                <a:pathLst>
                  <a:path w="2270" h="1572">
                    <a:moveTo>
                      <a:pt x="1632" y="591"/>
                    </a:moveTo>
                    <a:cubicBezTo>
                      <a:pt x="1506" y="702"/>
                      <a:pt x="1324" y="641"/>
                      <a:pt x="1184" y="649"/>
                    </a:cubicBezTo>
                    <a:cubicBezTo>
                      <a:pt x="1157" y="660"/>
                      <a:pt x="1126" y="663"/>
                      <a:pt x="1103" y="682"/>
                    </a:cubicBezTo>
                    <a:cubicBezTo>
                      <a:pt x="1067" y="713"/>
                      <a:pt x="1087" y="702"/>
                      <a:pt x="1040" y="716"/>
                    </a:cubicBezTo>
                    <a:cubicBezTo>
                      <a:pt x="1028" y="724"/>
                      <a:pt x="1018" y="735"/>
                      <a:pt x="1004" y="740"/>
                    </a:cubicBezTo>
                    <a:cubicBezTo>
                      <a:pt x="981" y="750"/>
                      <a:pt x="933" y="762"/>
                      <a:pt x="933" y="762"/>
                    </a:cubicBezTo>
                    <a:cubicBezTo>
                      <a:pt x="871" y="768"/>
                      <a:pt x="788" y="838"/>
                      <a:pt x="655" y="840"/>
                    </a:cubicBezTo>
                    <a:cubicBezTo>
                      <a:pt x="522" y="842"/>
                      <a:pt x="243" y="788"/>
                      <a:pt x="134" y="774"/>
                    </a:cubicBezTo>
                    <a:cubicBezTo>
                      <a:pt x="82" y="730"/>
                      <a:pt x="73" y="741"/>
                      <a:pt x="0" y="751"/>
                    </a:cubicBezTo>
                    <a:cubicBezTo>
                      <a:pt x="15" y="787"/>
                      <a:pt x="195" y="791"/>
                      <a:pt x="328" y="923"/>
                    </a:cubicBezTo>
                    <a:cubicBezTo>
                      <a:pt x="331" y="937"/>
                      <a:pt x="15" y="816"/>
                      <a:pt x="20" y="840"/>
                    </a:cubicBezTo>
                    <a:cubicBezTo>
                      <a:pt x="26" y="865"/>
                      <a:pt x="349" y="1032"/>
                      <a:pt x="362" y="1070"/>
                    </a:cubicBezTo>
                    <a:cubicBezTo>
                      <a:pt x="375" y="1108"/>
                      <a:pt x="126" y="1021"/>
                      <a:pt x="96" y="1070"/>
                    </a:cubicBezTo>
                    <a:cubicBezTo>
                      <a:pt x="65" y="1120"/>
                      <a:pt x="60" y="1288"/>
                      <a:pt x="177" y="1366"/>
                    </a:cubicBezTo>
                    <a:cubicBezTo>
                      <a:pt x="295" y="1444"/>
                      <a:pt x="672" y="1504"/>
                      <a:pt x="800" y="1538"/>
                    </a:cubicBezTo>
                    <a:cubicBezTo>
                      <a:pt x="929" y="1572"/>
                      <a:pt x="881" y="1564"/>
                      <a:pt x="951" y="1567"/>
                    </a:cubicBezTo>
                    <a:cubicBezTo>
                      <a:pt x="1040" y="1558"/>
                      <a:pt x="1130" y="1560"/>
                      <a:pt x="1219" y="1556"/>
                    </a:cubicBezTo>
                    <a:cubicBezTo>
                      <a:pt x="1301" y="1532"/>
                      <a:pt x="1470" y="1554"/>
                      <a:pt x="1548" y="1500"/>
                    </a:cubicBezTo>
                    <a:cubicBezTo>
                      <a:pt x="1637" y="1449"/>
                      <a:pt x="1695" y="1341"/>
                      <a:pt x="1752" y="1248"/>
                    </a:cubicBezTo>
                    <a:cubicBezTo>
                      <a:pt x="1853" y="1141"/>
                      <a:pt x="1833" y="1073"/>
                      <a:pt x="1891" y="939"/>
                    </a:cubicBezTo>
                    <a:cubicBezTo>
                      <a:pt x="1949" y="805"/>
                      <a:pt x="2052" y="549"/>
                      <a:pt x="2099" y="444"/>
                    </a:cubicBezTo>
                    <a:cubicBezTo>
                      <a:pt x="2120" y="392"/>
                      <a:pt x="2146" y="356"/>
                      <a:pt x="2171" y="308"/>
                    </a:cubicBezTo>
                    <a:cubicBezTo>
                      <a:pt x="2187" y="143"/>
                      <a:pt x="2167" y="290"/>
                      <a:pt x="2207" y="127"/>
                    </a:cubicBezTo>
                    <a:cubicBezTo>
                      <a:pt x="2223" y="76"/>
                      <a:pt x="2270" y="9"/>
                      <a:pt x="2268" y="0"/>
                    </a:cubicBezTo>
                    <a:cubicBezTo>
                      <a:pt x="2255" y="0"/>
                      <a:pt x="2207" y="59"/>
                      <a:pt x="2197" y="70"/>
                    </a:cubicBezTo>
                    <a:cubicBezTo>
                      <a:pt x="2178" y="102"/>
                      <a:pt x="2072" y="60"/>
                      <a:pt x="2009" y="126"/>
                    </a:cubicBezTo>
                    <a:cubicBezTo>
                      <a:pt x="1955" y="169"/>
                      <a:pt x="1900" y="406"/>
                      <a:pt x="1821" y="467"/>
                    </a:cubicBezTo>
                    <a:cubicBezTo>
                      <a:pt x="1776" y="497"/>
                      <a:pt x="1738" y="561"/>
                      <a:pt x="1632" y="591"/>
                    </a:cubicBezTo>
                    <a:close/>
                  </a:path>
                </a:pathLst>
              </a:custGeom>
              <a:solidFill>
                <a:srgbClr val="5EB5BC"/>
              </a:solidFill>
              <a:ln w="9525">
                <a:solidFill>
                  <a:srgbClr val="777777"/>
                </a:solidFill>
                <a:round/>
                <a:headEnd/>
                <a:tailEnd/>
              </a:ln>
              <a:effectLst>
                <a:outerShdw dist="170861" dir="2519233" algn="ctr" rotWithShape="0">
                  <a:srgbClr val="FFFF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auto">
              <a:xfrm>
                <a:off x="3378" y="1392"/>
                <a:ext cx="54" cy="49"/>
              </a:xfrm>
              <a:prstGeom prst="ellipse">
                <a:avLst/>
              </a:prstGeom>
              <a:solidFill>
                <a:srgbClr val="5EB5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0861" dir="2519233" algn="ctr" rotWithShape="0">
                  <a:srgbClr val="FFFF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graphicFrame>
        <p:nvGraphicFramePr>
          <p:cNvPr id="552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08313" y="1600200"/>
          <a:ext cx="3127375" cy="4525963"/>
        </p:xfrm>
        <a:graphic>
          <a:graphicData uri="http://schemas.openxmlformats.org/presentationml/2006/ole">
            <p:oleObj spid="_x0000_s1027" name="Clip" r:id="rId3" imgW="3467100" imgH="5018088" progId="">
              <p:embed/>
            </p:oleObj>
          </a:graphicData>
        </a:graphic>
      </p:graphicFrame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905000" y="4953000"/>
            <a:ext cx="573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algn="ctr" eaLnBrk="0" hangingPunct="0">
              <a:defRPr/>
            </a:pPr>
            <a:r>
              <a:rPr lang="en-US" sz="7200" dirty="0">
                <a:solidFill>
                  <a:schemeClr val="tx2"/>
                </a:solidFill>
                <a:latin typeface="Tw Cen MT" pitchFamily="34" charset="0"/>
                <a:ea typeface="+mj-ea"/>
                <a:cs typeface="+mj-cs"/>
              </a:rPr>
              <a:t/>
            </a:r>
            <a:br>
              <a:rPr lang="en-US" sz="7200" dirty="0">
                <a:solidFill>
                  <a:schemeClr val="tx2"/>
                </a:solidFill>
                <a:latin typeface="Tw Cen MT" pitchFamily="34" charset="0"/>
                <a:ea typeface="+mj-ea"/>
                <a:cs typeface="+mj-cs"/>
              </a:rPr>
            </a:br>
            <a:r>
              <a:rPr lang="en-US" sz="7200" dirty="0">
                <a:solidFill>
                  <a:schemeClr val="tx2"/>
                </a:solidFill>
                <a:latin typeface="Tw Cen MT" pitchFamily="34" charset="0"/>
                <a:ea typeface="+mj-ea"/>
                <a:cs typeface="+mj-cs"/>
              </a:rPr>
              <a:t/>
            </a:r>
            <a:br>
              <a:rPr lang="en-US" sz="7200" dirty="0">
                <a:solidFill>
                  <a:schemeClr val="tx2"/>
                </a:solidFill>
                <a:latin typeface="Tw Cen MT" pitchFamily="34" charset="0"/>
                <a:ea typeface="+mj-ea"/>
                <a:cs typeface="+mj-cs"/>
              </a:rPr>
            </a:b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  <a:ea typeface="+mj-ea"/>
                <a:cs typeface="+mj-cs"/>
              </a:rPr>
              <a:t>Thank you</a:t>
            </a:r>
            <a:endParaRPr lang="en-US" sz="7200" dirty="0">
              <a:solidFill>
                <a:srgbClr val="FFFF00"/>
              </a:solidFill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SAMPLE SIZE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RANCANGAN POSTER ILMIAH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PENYUSUNAN INSTRUMEN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PROPOSAL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PENGOLAHAN DAN ANALISIS DATA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LAPORAN HASIL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DESAIN PENELITIAN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/>
              <a:t>Mahasiswa</a:t>
            </a:r>
            <a:r>
              <a:rPr lang="en-US" sz="3000" dirty="0"/>
              <a:t> </a:t>
            </a:r>
            <a:r>
              <a:rPr lang="en-US" sz="3000" dirty="0" err="1"/>
              <a:t>mampu</a:t>
            </a:r>
            <a:r>
              <a:rPr lang="en-US" sz="3000" dirty="0"/>
              <a:t> </a:t>
            </a:r>
            <a:r>
              <a:rPr lang="en-US" sz="3000" dirty="0" err="1"/>
              <a:t>menjelaskan</a:t>
            </a:r>
            <a:r>
              <a:rPr lang="en-US" sz="3000" b="1" dirty="0"/>
              <a:t> </a:t>
            </a:r>
            <a:r>
              <a:rPr lang="en-US" sz="3000" dirty="0" err="1" smtClean="0"/>
              <a:t>Pengantar</a:t>
            </a:r>
            <a:r>
              <a:rPr lang="en-US" sz="3000" dirty="0" smtClean="0"/>
              <a:t> : </a:t>
            </a:r>
            <a:r>
              <a:rPr lang="en-US" sz="3000" dirty="0" err="1" smtClean="0"/>
              <a:t>Dasar</a:t>
            </a:r>
            <a:r>
              <a:rPr lang="en-US" sz="3000" dirty="0" smtClean="0"/>
              <a:t> </a:t>
            </a:r>
            <a:r>
              <a:rPr lang="en-US" sz="3000" dirty="0" err="1"/>
              <a:t>Penelitian</a:t>
            </a:r>
            <a:r>
              <a:rPr lang="en-US" sz="3000" dirty="0" smtClean="0"/>
              <a:t>, </a:t>
            </a:r>
            <a:r>
              <a:rPr lang="en-US" sz="3000" dirty="0" err="1" smtClean="0"/>
              <a:t>serta</a:t>
            </a:r>
            <a:r>
              <a:rPr lang="en-US" sz="3000" dirty="0" smtClean="0"/>
              <a:t> </a:t>
            </a:r>
            <a:r>
              <a:rPr lang="en-US" sz="3000" dirty="0" err="1"/>
              <a:t>Penelitian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Keperawatan</a:t>
            </a:r>
            <a:endParaRPr lang="id-ID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579438"/>
            <a:ext cx="7772400" cy="792162"/>
          </a:xfrm>
        </p:spPr>
        <p:txBody>
          <a:bodyPr/>
          <a:lstStyle/>
          <a:p>
            <a:pPr algn="ctr"/>
            <a:r>
              <a:rPr lang="id-ID" b="1" dirty="0" smtClean="0"/>
              <a:t>Dasar Penelitian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rasa </a:t>
            </a:r>
            <a:r>
              <a:rPr lang="en-US" sz="3200" dirty="0" err="1" smtClean="0"/>
              <a:t>ingin</a:t>
            </a:r>
            <a:r>
              <a:rPr lang="en-US" sz="3200" dirty="0" smtClean="0"/>
              <a:t> </a:t>
            </a:r>
            <a:r>
              <a:rPr lang="en-US" sz="3200" dirty="0" err="1" smtClean="0"/>
              <a:t>tahu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segala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disekelilingnya</a:t>
            </a:r>
            <a:endParaRPr lang="id-ID" sz="3200" dirty="0" smtClean="0"/>
          </a:p>
          <a:p>
            <a:pPr algn="just"/>
            <a:r>
              <a:rPr lang="id-ID" sz="3200" dirty="0" smtClean="0"/>
              <a:t>Adanya </a:t>
            </a:r>
            <a:r>
              <a:rPr lang="en-US" sz="3200" dirty="0" err="1" smtClean="0"/>
              <a:t>fenomena</a:t>
            </a:r>
            <a:r>
              <a:rPr lang="en-US" sz="3200" dirty="0" smtClean="0"/>
              <a:t> </a:t>
            </a:r>
            <a:r>
              <a:rPr lang="en-US" sz="3200" dirty="0" err="1" smtClean="0"/>
              <a:t>mendorong</a:t>
            </a:r>
            <a:r>
              <a:rPr lang="en-US" sz="3200" dirty="0" smtClean="0"/>
              <a:t> </a:t>
            </a:r>
            <a:r>
              <a:rPr lang="en-US" sz="3200" dirty="0" err="1" smtClean="0"/>
              <a:t>sifat</a:t>
            </a:r>
            <a:r>
              <a:rPr lang="en-US" sz="3200" dirty="0" smtClean="0"/>
              <a:t> </a:t>
            </a:r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mengetahuinya</a:t>
            </a:r>
            <a:r>
              <a:rPr lang="en-US" sz="3200" dirty="0" smtClean="0"/>
              <a:t>. </a:t>
            </a:r>
            <a:endParaRPr lang="id-ID" sz="3200" dirty="0" smtClean="0"/>
          </a:p>
          <a:p>
            <a:pPr algn="just"/>
            <a:r>
              <a:rPr lang="en-US" sz="3200" dirty="0" err="1" smtClean="0"/>
              <a:t>Keingintahuan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fenomena</a:t>
            </a:r>
            <a:r>
              <a:rPr lang="id-ID" sz="3200" dirty="0" smtClean="0"/>
              <a:t> </a:t>
            </a:r>
            <a:r>
              <a:rPr lang="en-US" sz="3200" dirty="0" err="1" smtClean="0"/>
              <a:t>mendorong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mengkaji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menelitinya</a:t>
            </a:r>
            <a:r>
              <a:rPr lang="en-US" sz="3200" dirty="0" smtClean="0"/>
              <a:t>. </a:t>
            </a:r>
            <a:endParaRPr lang="id-ID" sz="3200" dirty="0" smtClean="0"/>
          </a:p>
          <a:p>
            <a:pPr algn="just"/>
            <a:r>
              <a:rPr lang="en-US" sz="3200" dirty="0" smtClean="0"/>
              <a:t>Hal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id-ID" sz="3200" dirty="0" smtClean="0"/>
              <a:t>akan </a:t>
            </a:r>
            <a:r>
              <a:rPr lang="en-US" sz="3200" dirty="0" err="1" smtClean="0"/>
              <a:t>mendorong</a:t>
            </a:r>
            <a:r>
              <a:rPr lang="en-US" sz="3200" dirty="0" smtClean="0"/>
              <a:t> </a:t>
            </a:r>
            <a:r>
              <a:rPr lang="en-US" sz="3200" dirty="0" err="1" smtClean="0"/>
              <a:t>kemajuan</a:t>
            </a:r>
            <a:r>
              <a:rPr lang="en-US" sz="3200" dirty="0" smtClean="0"/>
              <a:t> </a:t>
            </a:r>
            <a:r>
              <a:rPr lang="en-US" sz="3200" dirty="0" err="1" smtClean="0"/>
              <a:t>ilmu</a:t>
            </a:r>
            <a:r>
              <a:rPr lang="en-US" sz="3200" dirty="0" smtClean="0"/>
              <a:t> </a:t>
            </a:r>
            <a:r>
              <a:rPr lang="en-US" sz="3200" dirty="0" err="1" smtClean="0"/>
              <a:t>pengetuhuan</a:t>
            </a:r>
            <a:r>
              <a:rPr lang="en-US" sz="3200" dirty="0" smtClean="0"/>
              <a:t>. </a:t>
            </a:r>
            <a:endParaRPr lang="id-ID" sz="3200" dirty="0" smtClean="0"/>
          </a:p>
          <a:p>
            <a:pPr algn="just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4456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Dasar Penelitian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err="1" smtClean="0"/>
              <a:t>Penyelidikan</a:t>
            </a:r>
            <a:r>
              <a:rPr lang="id-ID" sz="3000" dirty="0" smtClean="0"/>
              <a:t>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hal</a:t>
            </a:r>
            <a:r>
              <a:rPr lang="en-US" sz="3000" dirty="0" smtClean="0"/>
              <a:t> yang </a:t>
            </a:r>
            <a:r>
              <a:rPr lang="en-US" sz="3000" dirty="0" err="1" smtClean="0"/>
              <a:t>lazim</a:t>
            </a:r>
            <a:r>
              <a:rPr lang="en-US" sz="3000" dirty="0" smtClean="0"/>
              <a:t> </a:t>
            </a:r>
            <a:r>
              <a:rPr lang="en-US" sz="3000" dirty="0" err="1" smtClean="0"/>
              <a:t>dilakukan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</a:t>
            </a:r>
            <a:r>
              <a:rPr lang="en-US" sz="3000" dirty="0" smtClean="0"/>
              <a:t> </a:t>
            </a:r>
            <a:r>
              <a:rPr lang="en-US" sz="3000" dirty="0" err="1" smtClean="0"/>
              <a:t>baik</a:t>
            </a:r>
            <a:r>
              <a:rPr lang="en-US" sz="3000" dirty="0" smtClean="0"/>
              <a:t> </a:t>
            </a:r>
            <a:r>
              <a:rPr lang="en-US" sz="3000" dirty="0" err="1" smtClean="0"/>
              <a:t>disadari</a:t>
            </a:r>
            <a:r>
              <a:rPr lang="en-US" sz="3000" dirty="0" smtClean="0"/>
              <a:t> </a:t>
            </a:r>
            <a:r>
              <a:rPr lang="en-US" sz="3000" dirty="0" err="1" smtClean="0"/>
              <a:t>maupun</a:t>
            </a:r>
            <a:r>
              <a:rPr lang="en-US" sz="3000" dirty="0" smtClean="0"/>
              <a:t> </a:t>
            </a:r>
            <a:r>
              <a:rPr lang="en-US" sz="3000" dirty="0" err="1" smtClean="0"/>
              <a:t>tanpa</a:t>
            </a:r>
            <a:r>
              <a:rPr lang="en-US" sz="3000" dirty="0" smtClean="0"/>
              <a:t> </a:t>
            </a:r>
            <a:r>
              <a:rPr lang="en-US" sz="3000" dirty="0" err="1" smtClean="0"/>
              <a:t>disadari</a:t>
            </a:r>
            <a:r>
              <a:rPr lang="en-US" sz="3000" dirty="0" smtClean="0"/>
              <a:t>. </a:t>
            </a:r>
            <a:endParaRPr lang="id-ID" sz="3000" dirty="0" smtClean="0"/>
          </a:p>
          <a:p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diri</a:t>
            </a:r>
            <a:r>
              <a:rPr lang="en-US" sz="3000" dirty="0" smtClean="0"/>
              <a:t> </a:t>
            </a:r>
            <a:r>
              <a:rPr lang="en-US" sz="3000" dirty="0" err="1" smtClean="0"/>
              <a:t>manusia</a:t>
            </a:r>
            <a:r>
              <a:rPr lang="en-US" sz="3000" dirty="0" smtClean="0"/>
              <a:t> </a:t>
            </a:r>
            <a:r>
              <a:rPr lang="en-US" sz="3000" dirty="0" err="1" smtClean="0"/>
              <a:t>ada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,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memenuhi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 </a:t>
            </a:r>
            <a:r>
              <a:rPr lang="en-US" sz="3000" dirty="0" err="1" smtClean="0"/>
              <a:t>hanya</a:t>
            </a:r>
            <a:r>
              <a:rPr lang="en-US" sz="3000" dirty="0" smtClean="0"/>
              <a:t> </a:t>
            </a:r>
            <a:r>
              <a:rPr lang="en-US" sz="3000" dirty="0" err="1" smtClean="0"/>
              <a:t>bisa</a:t>
            </a:r>
            <a:r>
              <a:rPr lang="en-US" sz="3000" dirty="0" smtClean="0"/>
              <a:t> </a:t>
            </a:r>
            <a:r>
              <a:rPr lang="en-US" sz="3000" dirty="0" err="1" smtClean="0"/>
              <a:t>dicapai</a:t>
            </a:r>
            <a:r>
              <a:rPr lang="en-US" sz="3000" dirty="0" smtClean="0"/>
              <a:t> </a:t>
            </a:r>
            <a:r>
              <a:rPr lang="en-US" sz="3000" dirty="0" err="1" smtClean="0"/>
              <a:t>apabila</a:t>
            </a:r>
            <a:r>
              <a:rPr lang="en-US" sz="3000" dirty="0" smtClean="0"/>
              <a:t> </a:t>
            </a:r>
            <a:r>
              <a:rPr lang="en-US" sz="3000" dirty="0" err="1" smtClean="0"/>
              <a:t>ada</a:t>
            </a:r>
            <a:r>
              <a:rPr lang="en-US" sz="3000" dirty="0" smtClean="0"/>
              <a:t> </a:t>
            </a:r>
            <a:r>
              <a:rPr lang="en-US" sz="3000" dirty="0" err="1" smtClean="0"/>
              <a:t>pengetahuan</a:t>
            </a:r>
            <a:r>
              <a:rPr lang="en-US" sz="3000" dirty="0" smtClean="0"/>
              <a:t> </a:t>
            </a:r>
            <a:r>
              <a:rPr lang="en-US" sz="3000" dirty="0" err="1" smtClean="0"/>
              <a:t>tentang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tersebut</a:t>
            </a:r>
            <a:endParaRPr lang="id-ID" sz="3000" dirty="0" smtClean="0"/>
          </a:p>
          <a:p>
            <a:r>
              <a:rPr lang="en-US" sz="3000" dirty="0" err="1" smtClean="0"/>
              <a:t>sebelum</a:t>
            </a:r>
            <a:r>
              <a:rPr lang="en-US" sz="3000" dirty="0" smtClean="0"/>
              <a:t> </a:t>
            </a:r>
            <a:r>
              <a:rPr lang="en-US" sz="3000" dirty="0" err="1" smtClean="0"/>
              <a:t>ada</a:t>
            </a:r>
            <a:r>
              <a:rPr lang="en-US" sz="3000" dirty="0" smtClean="0"/>
              <a:t> </a:t>
            </a:r>
            <a:r>
              <a:rPr lang="en-US" sz="3000" dirty="0" err="1" smtClean="0"/>
              <a:t>pengetahuan</a:t>
            </a:r>
            <a:r>
              <a:rPr lang="en-US" sz="3000" dirty="0" smtClean="0"/>
              <a:t> </a:t>
            </a:r>
            <a:r>
              <a:rPr lang="en-US" sz="3000" dirty="0" err="1" smtClean="0"/>
              <a:t>tentang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itu</a:t>
            </a:r>
            <a:r>
              <a:rPr lang="en-US" sz="3000" dirty="0" smtClean="0"/>
              <a:t>, </a:t>
            </a:r>
            <a:r>
              <a:rPr lang="en-US" sz="3000" dirty="0" err="1" smtClean="0"/>
              <a:t>maka</a:t>
            </a:r>
            <a:r>
              <a:rPr lang="en-US" sz="3000" dirty="0" smtClean="0"/>
              <a:t> </a:t>
            </a:r>
            <a:r>
              <a:rPr lang="en-US" sz="3000" dirty="0" err="1" smtClean="0"/>
              <a:t>perlu</a:t>
            </a:r>
            <a:r>
              <a:rPr lang="en-US" sz="3000" dirty="0" smtClean="0"/>
              <a:t> </a:t>
            </a:r>
            <a:r>
              <a:rPr lang="en-US" sz="3000" dirty="0" err="1" smtClean="0"/>
              <a:t>diadakan</a:t>
            </a:r>
            <a:r>
              <a:rPr lang="en-US" sz="3000" dirty="0" smtClean="0"/>
              <a:t> </a:t>
            </a:r>
            <a:r>
              <a:rPr lang="en-US" sz="3000" dirty="0" err="1" smtClean="0"/>
              <a:t>penyelidikan</a:t>
            </a:r>
            <a:r>
              <a:rPr lang="id-ID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mengetahui</a:t>
            </a:r>
            <a:r>
              <a:rPr lang="en-US" sz="3000" dirty="0" smtClean="0"/>
              <a:t> </a:t>
            </a:r>
            <a:r>
              <a:rPr lang="en-US" sz="3000" dirty="0" err="1" smtClean="0"/>
              <a:t>kebutuhan</a:t>
            </a:r>
            <a:r>
              <a:rPr lang="en-US" sz="3000" dirty="0" smtClean="0"/>
              <a:t> </a:t>
            </a:r>
            <a:r>
              <a:rPr lang="en-US" sz="3000" dirty="0" err="1" smtClean="0"/>
              <a:t>tersebut</a:t>
            </a:r>
            <a:r>
              <a:rPr lang="en-US" sz="3000" dirty="0" smtClean="0"/>
              <a:t>. </a:t>
            </a:r>
            <a:endParaRPr lang="id-ID" sz="3000" dirty="0" smtClean="0"/>
          </a:p>
          <a:p>
            <a:pPr>
              <a:buFont typeface="Wingdings 2" pitchFamily="18" charset="2"/>
              <a:buNone/>
            </a:pP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Berlin Sans FB" pitchFamily="34" charset="0"/>
              </a:rPr>
              <a:t>Mengapa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melakukan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penelitian</a:t>
            </a:r>
            <a:r>
              <a:rPr lang="en-US" dirty="0" smtClean="0">
                <a:latin typeface="Berlin Sans FB" pitchFamily="34" charset="0"/>
              </a:rPr>
              <a:t>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38862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sz="3200" smtClean="0">
                <a:latin typeface="Sylfaen" pitchFamily="18" charset="0"/>
              </a:rPr>
              <a:t>Refleksi dari proaktif manusia untuk meningkatkan pengetahuannnya tentang sesuatu.</a:t>
            </a:r>
          </a:p>
          <a:p>
            <a:pPr eaLnBrk="1" hangingPunct="1"/>
            <a:endParaRPr lang="en-US" sz="3200" smtClean="0">
              <a:latin typeface="Sylfaen" pitchFamily="18" charset="0"/>
            </a:endParaRPr>
          </a:p>
          <a:p>
            <a:pPr eaLnBrk="1" hangingPunct="1"/>
            <a:r>
              <a:rPr lang="en-US" sz="3200" smtClean="0">
                <a:latin typeface="Sylfaen" pitchFamily="18" charset="0"/>
              </a:rPr>
              <a:t>Dorongan dari keinginan </a:t>
            </a:r>
            <a:r>
              <a:rPr lang="en-US" sz="3200" smtClean="0">
                <a:solidFill>
                  <a:srgbClr val="990000"/>
                </a:solidFill>
                <a:latin typeface="Sylfaen" pitchFamily="18" charset="0"/>
              </a:rPr>
              <a:t>reaktif</a:t>
            </a:r>
            <a:r>
              <a:rPr lang="en-US" sz="3200" smtClean="0">
                <a:latin typeface="Sylfaen" pitchFamily="18" charset="0"/>
              </a:rPr>
              <a:t> manusia untuk menjawab pertanyaan atau memecahkan masalah dalam kehidupan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tx1"/>
                </a:solidFill>
              </a:rPr>
              <a:t>Cara </a:t>
            </a:r>
            <a:r>
              <a:rPr lang="id-ID" b="1" dirty="0" smtClean="0"/>
              <a:t>Menda</a:t>
            </a:r>
            <a:r>
              <a:rPr lang="en-US" b="1" dirty="0" err="1" smtClean="0">
                <a:solidFill>
                  <a:schemeClr val="tx1"/>
                </a:solidFill>
              </a:rPr>
              <a:t>patkan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id-ID" b="1" dirty="0" err="1" smtClean="0"/>
              <a:t>P</a:t>
            </a:r>
            <a:r>
              <a:rPr lang="en-US" b="1" dirty="0" err="1" smtClean="0">
                <a:solidFill>
                  <a:schemeClr val="tx1"/>
                </a:solidFill>
              </a:rPr>
              <a:t>engetahuan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3429000" cy="3962400"/>
          </a:xfrm>
          <a:solidFill>
            <a:srgbClr val="92D050"/>
          </a:solidFill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Panca Indera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Perasaan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Pikiran/rasio manusia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Intuisi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Trial and error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en-US" sz="2800" smtClean="0"/>
              <a:t>Wahyu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0" y="2133600"/>
            <a:ext cx="3429000" cy="396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AutoNum type="arabicPeriod"/>
              <a:defRPr/>
            </a:pPr>
            <a:r>
              <a:rPr lang="id-ID" sz="2800" dirty="0">
                <a:latin typeface="+mn-lt"/>
              </a:rPr>
              <a:t>Penelitian (metode ilmiah) :</a:t>
            </a:r>
          </a:p>
          <a:p>
            <a:pPr marL="719138" indent="-269875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id-ID" sz="2800" dirty="0">
                <a:latin typeface="+mn-lt"/>
              </a:rPr>
              <a:t>Rasional</a:t>
            </a:r>
          </a:p>
          <a:p>
            <a:pPr marL="719138" indent="-269875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id-ID" sz="2800" dirty="0">
                <a:latin typeface="+mn-lt"/>
              </a:rPr>
              <a:t>Melalui tahapan dalam metode ilmiah</a:t>
            </a:r>
          </a:p>
          <a:p>
            <a:pPr marL="719138" indent="-269875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id-ID" sz="2800" dirty="0">
                <a:latin typeface="+mn-lt"/>
              </a:rPr>
              <a:t>Empirik</a:t>
            </a: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92275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/>
              <a:t>NON ILMIAH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113" y="1676400"/>
            <a:ext cx="3429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/>
              <a:t>ILMIAH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1353</Words>
  <Application>Microsoft Office PowerPoint</Application>
  <PresentationFormat>On-screen Show (4:3)</PresentationFormat>
  <Paragraphs>212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Slide 1</vt:lpstr>
      <vt:lpstr>Slide 2</vt:lpstr>
      <vt:lpstr>Slide 3</vt:lpstr>
      <vt:lpstr>Slide 4</vt:lpstr>
      <vt:lpstr>KEMAMPUAN AKHIR YANG DIHARAPKAN</vt:lpstr>
      <vt:lpstr>Dasar Penelitian</vt:lpstr>
      <vt:lpstr>Dasar Penelitian </vt:lpstr>
      <vt:lpstr>Mengapa melakukan penelitian ?</vt:lpstr>
      <vt:lpstr>Cara Mendapatkan Pengetahuan</vt:lpstr>
      <vt:lpstr>Penelitian dan Ilmu</vt:lpstr>
      <vt:lpstr>Karakteristik Ilmu</vt:lpstr>
      <vt:lpstr>Rasionalisme Dan Empirisme</vt:lpstr>
      <vt:lpstr>Kriteria Utama Pengetahuan Ilmiah</vt:lpstr>
      <vt:lpstr>Filsafat Ilmu dalam Keperawatan</vt:lpstr>
      <vt:lpstr>Ontologi dalam Ilmu Keperawatan</vt:lpstr>
      <vt:lpstr>Epistemologi dalam Ilmu Keperawatan</vt:lpstr>
      <vt:lpstr>Epistemologi</vt:lpstr>
      <vt:lpstr>Aksiologi dalam Ilmu Keperawatan</vt:lpstr>
      <vt:lpstr>Tujuan Aksiologi dalam Keperawatan </vt:lpstr>
      <vt:lpstr>Struktur Disiplin Ilmu Keperawatan </vt:lpstr>
      <vt:lpstr>Level Teori dan Pakar Keperawatan </vt:lpstr>
      <vt:lpstr>PENELITIAN</vt:lpstr>
      <vt:lpstr>Tujuan Penelitian</vt:lpstr>
      <vt:lpstr>Hubungan Penelitian, Praktik dan Teori Keperawatan</vt:lpstr>
      <vt:lpstr>Hubungan Penelitian, Praktik dan Teori Keperawatan</vt:lpstr>
      <vt:lpstr>Lingkup Penelitian Keperawatan</vt:lpstr>
      <vt:lpstr>Keperawatan Medikal Bedah</vt:lpstr>
      <vt:lpstr>Keperawatan Medikal Bedah</vt:lpstr>
      <vt:lpstr>Keperawatan anak</vt:lpstr>
      <vt:lpstr>Keperawatan Komunitas</vt:lpstr>
      <vt:lpstr>Keperawatan Komunitas</vt:lpstr>
      <vt:lpstr>Keperawatan jiwa</vt:lpstr>
      <vt:lpstr>Keperawatan jiwa</vt:lpstr>
      <vt:lpstr>Slide 34</vt:lpstr>
    </vt:vector>
  </TitlesOfParts>
  <Company>Poltekes Pontianak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DAN ILMU PENGETAHUAN  DIBIDANG KEBIDANAN</dc:title>
  <dc:creator>Keke</dc:creator>
  <cp:lastModifiedBy>User</cp:lastModifiedBy>
  <cp:revision>42</cp:revision>
  <dcterms:created xsi:type="dcterms:W3CDTF">2008-09-15T00:29:29Z</dcterms:created>
  <dcterms:modified xsi:type="dcterms:W3CDTF">2017-12-17T07:47:43Z</dcterms:modified>
</cp:coreProperties>
</file>