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62"/>
  </p:notesMasterIdLst>
  <p:sldIdLst>
    <p:sldId id="256" r:id="rId2"/>
    <p:sldId id="325" r:id="rId3"/>
    <p:sldId id="287" r:id="rId4"/>
    <p:sldId id="288" r:id="rId5"/>
    <p:sldId id="289" r:id="rId6"/>
    <p:sldId id="324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5" r:id="rId18"/>
    <p:sldId id="307" r:id="rId19"/>
    <p:sldId id="308" r:id="rId20"/>
    <p:sldId id="309" r:id="rId21"/>
    <p:sldId id="311" r:id="rId22"/>
    <p:sldId id="313" r:id="rId23"/>
    <p:sldId id="315" r:id="rId24"/>
    <p:sldId id="316" r:id="rId25"/>
    <p:sldId id="318" r:id="rId26"/>
    <p:sldId id="319" r:id="rId27"/>
    <p:sldId id="320" r:id="rId28"/>
    <p:sldId id="321" r:id="rId29"/>
    <p:sldId id="323" r:id="rId30"/>
    <p:sldId id="326" r:id="rId31"/>
    <p:sldId id="328" r:id="rId32"/>
    <p:sldId id="329" r:id="rId33"/>
    <p:sldId id="330" r:id="rId34"/>
    <p:sldId id="428" r:id="rId35"/>
    <p:sldId id="427" r:id="rId36"/>
    <p:sldId id="331" r:id="rId37"/>
    <p:sldId id="332" r:id="rId38"/>
    <p:sldId id="333" r:id="rId39"/>
    <p:sldId id="370" r:id="rId40"/>
    <p:sldId id="341" r:id="rId41"/>
    <p:sldId id="348" r:id="rId42"/>
    <p:sldId id="432" r:id="rId43"/>
    <p:sldId id="429" r:id="rId44"/>
    <p:sldId id="424" r:id="rId45"/>
    <p:sldId id="426" r:id="rId46"/>
    <p:sldId id="430" r:id="rId47"/>
    <p:sldId id="431" r:id="rId48"/>
    <p:sldId id="422" r:id="rId49"/>
    <p:sldId id="351" r:id="rId50"/>
    <p:sldId id="353" r:id="rId51"/>
    <p:sldId id="355" r:id="rId52"/>
    <p:sldId id="357" r:id="rId53"/>
    <p:sldId id="423" r:id="rId54"/>
    <p:sldId id="364" r:id="rId55"/>
    <p:sldId id="365" r:id="rId56"/>
    <p:sldId id="367" r:id="rId57"/>
    <p:sldId id="368" r:id="rId58"/>
    <p:sldId id="433" r:id="rId59"/>
    <p:sldId id="434" r:id="rId60"/>
    <p:sldId id="43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16" autoAdjust="0"/>
  </p:normalViewPr>
  <p:slideViewPr>
    <p:cSldViewPr snapToGrid="0" snapToObjects="1">
      <p:cViewPr>
        <p:scale>
          <a:sx n="75" d="100"/>
          <a:sy n="75" d="100"/>
        </p:scale>
        <p:origin x="-2568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2C3EB-5684-1548-A811-E04AC20B98F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4161-7C77-4349-849D-07F55351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7D481-ED29-4545-AF2D-74FDEEBC5B4F}" type="slidenum">
              <a:rPr lang="en-US"/>
              <a:pPr/>
              <a:t>40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5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320"/>
            <a:ext cx="5029200" cy="41146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889" tIns="46945" rIns="93889" bIns="469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DA3CA-8FBA-9744-B433-58EC76791E37}" type="slidenum">
              <a:rPr lang="en-US"/>
              <a:pPr/>
              <a:t>41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20"/>
            <a:ext cx="5486400" cy="4114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8B36C-BEC3-BE4D-A427-64D4AE70DBAB}" type="slidenum">
              <a:rPr lang="en-US"/>
              <a:pPr/>
              <a:t>44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5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320"/>
            <a:ext cx="5029200" cy="41146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889" tIns="46945" rIns="93889" bIns="469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ECBED-585D-F440-9696-C8F1C46873AA}" type="slidenum">
              <a:rPr lang="en-US"/>
              <a:pPr/>
              <a:t>45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5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320"/>
            <a:ext cx="5029200" cy="41146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889" tIns="46945" rIns="93889" bIns="469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CC2A0-81BD-164D-A8CB-AE35D59C2560}" type="slidenum">
              <a:rPr lang="en-US"/>
              <a:pPr/>
              <a:t>49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5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320"/>
            <a:ext cx="5029200" cy="41146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889" tIns="46945" rIns="93889" bIns="469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E7CA0-2316-D84B-8E2B-DBF7104B983F}" type="slidenum">
              <a:rPr lang="en-US"/>
              <a:pPr/>
              <a:t>50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20"/>
            <a:ext cx="5486400" cy="4114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6286D-3B81-E742-903D-97BB4B6D705A}" type="slidenum">
              <a:rPr lang="en-US"/>
              <a:pPr/>
              <a:t>51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20"/>
            <a:ext cx="5486400" cy="4114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F35FF-EC15-D444-B1ED-15291B8A0FE9}" type="slidenum">
              <a:rPr lang="en-US"/>
              <a:pPr/>
              <a:t>52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20"/>
            <a:ext cx="5486400" cy="4114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DC1F02-448A-054A-9426-5E5800047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YULIATI </a:t>
            </a:r>
            <a:r>
              <a:rPr lang="en-US" dirty="0" err="1" smtClean="0"/>
              <a:t>SKp</a:t>
            </a:r>
            <a:r>
              <a:rPr lang="en-US" dirty="0" smtClean="0"/>
              <a:t>.,MM.,</a:t>
            </a:r>
            <a:r>
              <a:rPr lang="en-US" dirty="0" err="1" smtClean="0"/>
              <a:t>M.Kep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33976" cy="4571999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KEGAWATDARURATAN PARU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45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7976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PNEUMOTORAKS </a:t>
            </a:r>
            <a:r>
              <a:rPr lang="en-US" sz="3200" b="1" dirty="0" smtClean="0">
                <a:solidFill>
                  <a:srgbClr val="FFFFFF"/>
                </a:solidFill>
              </a:rPr>
              <a:t>SPONTAN SEKUNDER </a:t>
            </a:r>
            <a:r>
              <a:rPr lang="en-US" sz="3200" b="1" dirty="0">
                <a:solidFill>
                  <a:srgbClr val="FFFFFF"/>
                </a:solidFill>
              </a:rPr>
              <a:t>(PSS)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52600"/>
            <a:ext cx="8387976" cy="43735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 algn="just">
              <a:buClr>
                <a:srgbClr val="FF6600"/>
              </a:buClr>
              <a:buFont typeface="Wingdings" charset="2"/>
              <a:buChar char="ü"/>
            </a:pPr>
            <a:r>
              <a:rPr lang="en-US" sz="2800" b="0" dirty="0" err="1" smtClean="0"/>
              <a:t>Potensial</a:t>
            </a:r>
            <a:r>
              <a:rPr lang="en-US" sz="2800" b="0" dirty="0" smtClean="0"/>
              <a:t> </a:t>
            </a:r>
            <a:r>
              <a:rPr lang="en-US" sz="2800" b="0" dirty="0" err="1"/>
              <a:t>timbul</a:t>
            </a:r>
            <a:r>
              <a:rPr lang="en-US" sz="2800" b="0" dirty="0"/>
              <a:t> </a:t>
            </a:r>
            <a:r>
              <a:rPr lang="en-US" sz="2800" b="0" dirty="0" err="1" smtClean="0"/>
              <a:t>kegawatan</a:t>
            </a:r>
            <a:endParaRPr lang="en-US" sz="2800" b="0" dirty="0"/>
          </a:p>
          <a:p>
            <a:pPr marL="457200" indent="-457200" algn="just">
              <a:buClr>
                <a:srgbClr val="FF6600"/>
              </a:buClr>
              <a:buFont typeface="Wingdings" charset="2"/>
              <a:buChar char="ü"/>
            </a:pPr>
            <a:r>
              <a:rPr lang="en-US" sz="2800" b="0" dirty="0" smtClean="0"/>
              <a:t>Ada </a:t>
            </a:r>
            <a:r>
              <a:rPr lang="en-US" sz="2800" b="0" dirty="0" err="1"/>
              <a:t>penyakit</a:t>
            </a:r>
            <a:r>
              <a:rPr lang="en-US" sz="2800" b="0" dirty="0"/>
              <a:t> </a:t>
            </a:r>
            <a:r>
              <a:rPr lang="en-US" sz="2800" b="0" dirty="0" err="1"/>
              <a:t>paru</a:t>
            </a:r>
            <a:r>
              <a:rPr lang="en-US" sz="2800" b="0" dirty="0"/>
              <a:t> </a:t>
            </a:r>
            <a:r>
              <a:rPr lang="en-US" sz="2800" b="0" dirty="0" err="1"/>
              <a:t>sebagai</a:t>
            </a:r>
            <a:r>
              <a:rPr lang="en-US" sz="2800" b="0" dirty="0"/>
              <a:t> </a:t>
            </a:r>
            <a:r>
              <a:rPr lang="en-US" sz="2800" b="0" dirty="0" err="1"/>
              <a:t>paru</a:t>
            </a:r>
            <a:r>
              <a:rPr lang="en-US" sz="2800" b="0" dirty="0"/>
              <a:t> </a:t>
            </a:r>
            <a:r>
              <a:rPr lang="en-US" sz="2800" b="0" dirty="0" err="1"/>
              <a:t>sebagai</a:t>
            </a:r>
            <a:r>
              <a:rPr lang="en-US" sz="2800" b="0" dirty="0"/>
              <a:t> </a:t>
            </a:r>
            <a:r>
              <a:rPr lang="en-US" sz="2800" b="0" dirty="0" err="1" smtClean="0"/>
              <a:t>penyebab</a:t>
            </a:r>
            <a:r>
              <a:rPr lang="en-US" sz="2800" b="0" dirty="0" smtClean="0"/>
              <a:t> </a:t>
            </a:r>
            <a:r>
              <a:rPr lang="en-US" sz="2800" b="0" dirty="0">
                <a:sym typeface="Symbol" charset="0"/>
              </a:rPr>
              <a:t> </a:t>
            </a:r>
            <a:r>
              <a:rPr lang="en-US" sz="2800" b="0" dirty="0" err="1">
                <a:sym typeface="Symbol" charset="0"/>
              </a:rPr>
              <a:t>keterbatasan</a:t>
            </a:r>
            <a:r>
              <a:rPr lang="en-US" sz="2800" b="0" dirty="0">
                <a:sym typeface="Symbol" charset="0"/>
              </a:rPr>
              <a:t> cardiopulmonary </a:t>
            </a:r>
            <a:r>
              <a:rPr lang="en-US" sz="2800" b="0" dirty="0" smtClean="0">
                <a:sym typeface="Symbol" charset="0"/>
              </a:rPr>
              <a:t>reserve</a:t>
            </a:r>
          </a:p>
          <a:p>
            <a:pPr marL="457200" indent="-457200" algn="just">
              <a:buClr>
                <a:srgbClr val="FF6600"/>
              </a:buClr>
              <a:buFont typeface="Wingdings" charset="2"/>
              <a:buChar char="ü"/>
            </a:pPr>
            <a:r>
              <a:rPr lang="en-US" sz="2800" b="0" dirty="0" smtClean="0">
                <a:sym typeface="Symbol" charset="0"/>
              </a:rPr>
              <a:t>Paling </a:t>
            </a:r>
            <a:r>
              <a:rPr lang="en-US" sz="2800" b="0" dirty="0" err="1">
                <a:sym typeface="Symbol" charset="0"/>
              </a:rPr>
              <a:t>sering</a:t>
            </a:r>
            <a:r>
              <a:rPr lang="en-US" sz="2800" b="0" dirty="0">
                <a:sym typeface="Symbol" charset="0"/>
              </a:rPr>
              <a:t> </a:t>
            </a:r>
            <a:r>
              <a:rPr lang="en-US" sz="2800" b="0" dirty="0" err="1">
                <a:sym typeface="Symbol" charset="0"/>
              </a:rPr>
              <a:t>pd</a:t>
            </a:r>
            <a:r>
              <a:rPr lang="en-US" sz="2800" b="0" dirty="0">
                <a:sym typeface="Symbol" charset="0"/>
              </a:rPr>
              <a:t> </a:t>
            </a:r>
            <a:r>
              <a:rPr lang="en-US" sz="2800" b="0" dirty="0" smtClean="0">
                <a:sym typeface="Symbol" charset="0"/>
              </a:rPr>
              <a:t>PPOK</a:t>
            </a:r>
          </a:p>
          <a:p>
            <a:pPr marL="457200" indent="-457200" algn="just">
              <a:buClr>
                <a:srgbClr val="FF6600"/>
              </a:buClr>
              <a:buFont typeface="Wingdings" charset="2"/>
              <a:buChar char="ü"/>
            </a:pPr>
            <a:r>
              <a:rPr lang="en-US" sz="2800" b="0" dirty="0" smtClean="0">
                <a:sym typeface="Symbol" charset="0"/>
              </a:rPr>
              <a:t>2 </a:t>
            </a:r>
            <a:r>
              <a:rPr lang="en-US" sz="2800" b="0" dirty="0">
                <a:sym typeface="Symbol" charset="0"/>
              </a:rPr>
              <a:t>- 6,3 </a:t>
            </a:r>
            <a:r>
              <a:rPr lang="en-US" sz="2800" b="0" dirty="0" err="1">
                <a:sym typeface="Symbol" charset="0"/>
              </a:rPr>
              <a:t>kasus</a:t>
            </a:r>
            <a:r>
              <a:rPr lang="en-US" sz="2800" b="0" dirty="0">
                <a:sym typeface="Symbol" charset="0"/>
              </a:rPr>
              <a:t> / 100.000 </a:t>
            </a:r>
            <a:r>
              <a:rPr lang="en-US" sz="2800" b="0" dirty="0" err="1">
                <a:sym typeface="Symbol" charset="0"/>
              </a:rPr>
              <a:t>populasi</a:t>
            </a:r>
            <a:r>
              <a:rPr lang="en-US" sz="2800" b="0" dirty="0">
                <a:sym typeface="Symbol" charset="0"/>
              </a:rPr>
              <a:t> / </a:t>
            </a:r>
            <a:r>
              <a:rPr lang="en-US" sz="2800" b="0" dirty="0" err="1" smtClean="0">
                <a:sym typeface="Symbol" charset="0"/>
              </a:rPr>
              <a:t>tahun</a:t>
            </a:r>
            <a:endParaRPr lang="en-US" sz="2800" b="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PNEUMOTORAKS KATAMENIAL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Clr>
                <a:srgbClr val="FFFF00"/>
              </a:buClr>
              <a:buFont typeface="Wingdings" charset="0"/>
              <a:buChar char="v"/>
            </a:pPr>
            <a:r>
              <a:rPr lang="en-US" sz="3200" b="0" dirty="0"/>
              <a:t>  </a:t>
            </a:r>
            <a:r>
              <a:rPr lang="en-US" sz="3200" b="0" dirty="0" err="1"/>
              <a:t>Berhubungan</a:t>
            </a:r>
            <a:r>
              <a:rPr lang="en-US" sz="3200" b="0" dirty="0"/>
              <a:t> </a:t>
            </a:r>
            <a:r>
              <a:rPr lang="en-US" sz="3200" b="0" dirty="0" err="1"/>
              <a:t>dengan</a:t>
            </a:r>
            <a:r>
              <a:rPr lang="en-US" sz="3200" b="0" dirty="0"/>
              <a:t> </a:t>
            </a:r>
            <a:r>
              <a:rPr lang="en-US" sz="3200" b="0" dirty="0" err="1"/>
              <a:t>siklus</a:t>
            </a:r>
            <a:r>
              <a:rPr lang="en-US" sz="3200" b="0" dirty="0"/>
              <a:t> </a:t>
            </a:r>
            <a:r>
              <a:rPr lang="en-US" sz="3200" b="0" dirty="0" err="1"/>
              <a:t>haid</a:t>
            </a:r>
            <a:endParaRPr lang="en-US" sz="3200" b="0" dirty="0"/>
          </a:p>
          <a:p>
            <a:pPr algn="just">
              <a:lnSpc>
                <a:spcPct val="170000"/>
              </a:lnSpc>
              <a:buClr>
                <a:srgbClr val="FFFF00"/>
              </a:buClr>
              <a:buFont typeface="Wingdings" charset="0"/>
              <a:buChar char="v"/>
            </a:pPr>
            <a:r>
              <a:rPr lang="en-US" sz="3200" b="0" dirty="0"/>
              <a:t>  Endometriosis</a:t>
            </a:r>
          </a:p>
          <a:p>
            <a:pPr algn="just">
              <a:lnSpc>
                <a:spcPct val="170000"/>
              </a:lnSpc>
              <a:buClr>
                <a:srgbClr val="FFFF00"/>
              </a:buClr>
              <a:buFont typeface="Wingdings" charset="0"/>
              <a:buChar char="v"/>
            </a:pPr>
            <a:r>
              <a:rPr lang="en-US" sz="3200" b="0" dirty="0"/>
              <a:t>  </a:t>
            </a:r>
            <a:r>
              <a:rPr lang="en-US" sz="3200" b="0" dirty="0" err="1"/>
              <a:t>Berulang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-3640667" y="1794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40000"/>
              </a:lnSpc>
              <a:buClr>
                <a:srgbClr val="FFFF00"/>
              </a:buClr>
              <a:buFont typeface="Wingdings" charset="0"/>
              <a:buChar char="Ó"/>
            </a:pPr>
            <a:r>
              <a:rPr lang="en-US" sz="2800" dirty="0"/>
              <a:t> </a:t>
            </a:r>
            <a:r>
              <a:rPr lang="en-US" sz="2800" dirty="0" err="1" smtClean="0"/>
              <a:t>Sesak</a:t>
            </a:r>
            <a:r>
              <a:rPr lang="en-US" sz="2800" dirty="0" smtClean="0"/>
              <a:t>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endParaRPr lang="en-US" sz="2800" dirty="0"/>
          </a:p>
          <a:p>
            <a:pPr algn="l">
              <a:lnSpc>
                <a:spcPct val="140000"/>
              </a:lnSpc>
              <a:buClr>
                <a:srgbClr val="FFFF00"/>
              </a:buClr>
              <a:buFont typeface="Wingdings" charset="0"/>
              <a:buChar char="Ó"/>
            </a:pPr>
            <a:r>
              <a:rPr lang="en-US" sz="2800" dirty="0"/>
              <a:t> </a:t>
            </a:r>
            <a:r>
              <a:rPr lang="en-US" sz="2800" dirty="0" err="1" smtClean="0"/>
              <a:t>Gelisah</a:t>
            </a:r>
            <a:endParaRPr lang="en-US" sz="2800" dirty="0"/>
          </a:p>
          <a:p>
            <a:pPr algn="l">
              <a:lnSpc>
                <a:spcPct val="140000"/>
              </a:lnSpc>
              <a:buClr>
                <a:srgbClr val="FFFF00"/>
              </a:buClr>
              <a:buFont typeface="Wingdings" charset="0"/>
              <a:buChar char="Ó"/>
            </a:pPr>
            <a:r>
              <a:rPr lang="en-US" sz="2800" dirty="0" smtClean="0"/>
              <a:t> </a:t>
            </a:r>
            <a:r>
              <a:rPr lang="en-US" sz="2800" dirty="0" err="1" smtClean="0"/>
              <a:t>Kesadaran</a:t>
            </a:r>
            <a:r>
              <a:rPr lang="en-US" sz="2800" dirty="0" smtClean="0"/>
              <a:t> </a:t>
            </a:r>
            <a:r>
              <a:rPr lang="en-US" sz="2800" dirty="0" err="1"/>
              <a:t>menurun</a:t>
            </a:r>
            <a:endParaRPr lang="en-US" sz="2800" dirty="0"/>
          </a:p>
          <a:p>
            <a:pPr algn="l">
              <a:lnSpc>
                <a:spcPct val="140000"/>
              </a:lnSpc>
              <a:buClr>
                <a:srgbClr val="FFFF00"/>
              </a:buClr>
              <a:buFont typeface="Wingdings" charset="0"/>
              <a:buChar char="Ó"/>
            </a:pPr>
            <a:r>
              <a:rPr lang="en-US" sz="2800" dirty="0"/>
              <a:t> </a:t>
            </a:r>
            <a:r>
              <a:rPr lang="en-US" sz="2800" dirty="0" err="1" smtClean="0"/>
              <a:t>Gawat</a:t>
            </a:r>
            <a:r>
              <a:rPr lang="en-US" sz="2800" dirty="0" smtClean="0"/>
              <a:t> </a:t>
            </a:r>
            <a:r>
              <a:rPr lang="en-US" sz="2800" dirty="0" err="1"/>
              <a:t>darurat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endParaRPr lang="en-US" sz="2800" dirty="0"/>
          </a:p>
          <a:p>
            <a:pPr algn="l">
              <a:lnSpc>
                <a:spcPct val="140000"/>
              </a:lnSpc>
              <a:buClr>
                <a:srgbClr val="FFFF00"/>
              </a:buClr>
              <a:buFont typeface="Wingdings" charset="0"/>
              <a:buChar char="Ó"/>
            </a:pPr>
            <a:r>
              <a:rPr lang="en-US" sz="2800" dirty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/>
              <a:t>segera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TENSION PNEUMOTORAKS</a:t>
            </a:r>
          </a:p>
        </p:txBody>
      </p:sp>
      <p:pic>
        <p:nvPicPr>
          <p:cNvPr id="7" name="Picture 4" descr="Tension pneumotorak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600201"/>
            <a:ext cx="3733800" cy="4114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DIAGNOSIS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Anamnesis : 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FFFFFF"/>
                </a:solidFill>
              </a:rPr>
              <a:t>Sesak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napas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tiba</a:t>
            </a:r>
            <a:r>
              <a:rPr lang="en-US" sz="2800" dirty="0" smtClean="0">
                <a:solidFill>
                  <a:srgbClr val="FFFFFF"/>
                </a:solidFill>
              </a:rPr>
              <a:t> – </a:t>
            </a:r>
            <a:r>
              <a:rPr lang="en-US" sz="2800" dirty="0" err="1" smtClean="0">
                <a:solidFill>
                  <a:srgbClr val="FFFFFF"/>
                </a:solidFill>
              </a:rPr>
              <a:t>tiba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FFFFFF"/>
                </a:solidFill>
              </a:rPr>
              <a:t>Nyeri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dada </a:t>
            </a:r>
            <a:r>
              <a:rPr lang="en-US" sz="2800" dirty="0" smtClean="0">
                <a:solidFill>
                  <a:srgbClr val="FFFFFF"/>
                </a:solidFill>
              </a:rPr>
              <a:t>yang </a:t>
            </a:r>
            <a:r>
              <a:rPr lang="en-US" sz="2800" dirty="0" err="1" smtClean="0">
                <a:solidFill>
                  <a:srgbClr val="FFFFFF"/>
                </a:solidFill>
              </a:rPr>
              <a:t>menusuk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FFFFFF"/>
                </a:solidFill>
              </a:rPr>
              <a:t>Batuk</a:t>
            </a:r>
            <a:r>
              <a:rPr lang="en-US" sz="2800" dirty="0" smtClean="0">
                <a:solidFill>
                  <a:srgbClr val="FFFFFF"/>
                </a:solidFill>
              </a:rPr>
              <a:t> – </a:t>
            </a:r>
            <a:r>
              <a:rPr lang="en-US" sz="2800" dirty="0" err="1" smtClean="0">
                <a:solidFill>
                  <a:srgbClr val="FFFFFF"/>
                </a:solidFill>
              </a:rPr>
              <a:t>batuk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FFFFFF"/>
                </a:solidFill>
              </a:rPr>
              <a:t>Perburukan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gejala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yg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cepat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bila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ventil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sz="2800" dirty="0" err="1" smtClean="0">
                <a:solidFill>
                  <a:srgbClr val="FFFFFF"/>
                </a:solidFill>
              </a:rPr>
              <a:t>Riwayat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trauma, </a:t>
            </a:r>
            <a:r>
              <a:rPr lang="en-US" sz="2800" dirty="0" err="1">
                <a:solidFill>
                  <a:srgbClr val="FFFFFF"/>
                </a:solidFill>
              </a:rPr>
              <a:t>penyakit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paru</a:t>
            </a:r>
            <a:r>
              <a:rPr lang="en-US" sz="2800" dirty="0" smtClean="0">
                <a:solidFill>
                  <a:srgbClr val="FFFFFF"/>
                </a:solidFill>
              </a:rPr>
              <a:t>/</a:t>
            </a:r>
            <a:r>
              <a:rPr lang="en-US" sz="2800" dirty="0" err="1" smtClean="0">
                <a:solidFill>
                  <a:srgbClr val="FFFFFF"/>
                </a:solidFill>
              </a:rPr>
              <a:t>tindakan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medis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1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PEMERIKSAAN FISIS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ringan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:</a:t>
            </a:r>
            <a:endParaRPr lang="en-US" sz="2800" dirty="0"/>
          </a:p>
          <a:p>
            <a:pPr>
              <a:lnSpc>
                <a:spcPct val="140000"/>
              </a:lnSpc>
              <a:buFontTx/>
              <a:buNone/>
            </a:pPr>
            <a:r>
              <a:rPr lang="en-US" sz="2800" b="1" dirty="0"/>
              <a:t>~</a:t>
            </a:r>
            <a:r>
              <a:rPr lang="en-US" sz="2800" dirty="0"/>
              <a:t>  </a:t>
            </a:r>
            <a:r>
              <a:rPr lang="en-US" sz="2800" dirty="0" err="1"/>
              <a:t>Gelisah</a:t>
            </a:r>
            <a:r>
              <a:rPr lang="en-US" sz="2800" dirty="0"/>
              <a:t> - </a:t>
            </a:r>
            <a:r>
              <a:rPr lang="en-US" sz="2800" dirty="0" err="1"/>
              <a:t>kesadaran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endParaRPr lang="en-US" sz="2800" dirty="0"/>
          </a:p>
          <a:p>
            <a:pPr>
              <a:lnSpc>
                <a:spcPct val="140000"/>
              </a:lnSpc>
              <a:buFontTx/>
              <a:buNone/>
            </a:pPr>
            <a:r>
              <a:rPr lang="en-US" sz="2800" b="1" dirty="0"/>
              <a:t>~</a:t>
            </a:r>
            <a:r>
              <a:rPr lang="en-US" sz="2800" dirty="0"/>
              <a:t>  </a:t>
            </a:r>
            <a:r>
              <a:rPr lang="en-US" sz="2800" dirty="0" err="1"/>
              <a:t>Sesak</a:t>
            </a:r>
            <a:r>
              <a:rPr lang="en-US" sz="2800" dirty="0"/>
              <a:t> </a:t>
            </a:r>
            <a:r>
              <a:rPr lang="en-US" sz="2800" dirty="0" err="1"/>
              <a:t>napas</a:t>
            </a:r>
            <a:endParaRPr lang="en-US" sz="2800" dirty="0"/>
          </a:p>
          <a:p>
            <a:pPr>
              <a:lnSpc>
                <a:spcPct val="140000"/>
              </a:lnSpc>
              <a:buFontTx/>
              <a:buNone/>
            </a:pPr>
            <a:r>
              <a:rPr lang="en-US" sz="2800" b="1" dirty="0"/>
              <a:t>~</a:t>
            </a:r>
            <a:r>
              <a:rPr lang="en-US" sz="2800" dirty="0"/>
              <a:t>  </a:t>
            </a:r>
            <a:r>
              <a:rPr lang="en-US" sz="2800" dirty="0" err="1"/>
              <a:t>Takikardi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bradikardi</a:t>
            </a:r>
            <a:r>
              <a:rPr lang="en-US" sz="2800" dirty="0"/>
              <a:t> </a:t>
            </a:r>
          </a:p>
          <a:p>
            <a:pPr>
              <a:lnSpc>
                <a:spcPct val="140000"/>
              </a:lnSpc>
              <a:buFontTx/>
              <a:buNone/>
            </a:pPr>
            <a:endParaRPr lang="en-US" sz="2800" dirty="0"/>
          </a:p>
          <a:p>
            <a:pPr>
              <a:lnSpc>
                <a:spcPct val="14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95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PEMERIKSAAN </a:t>
            </a:r>
            <a:r>
              <a:rPr lang="en-US" sz="3200" b="1" dirty="0" smtClean="0">
                <a:solidFill>
                  <a:srgbClr val="FFFFFF"/>
                </a:solidFill>
              </a:rPr>
              <a:t>FISIS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200"/>
            <a:ext cx="83820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err="1"/>
              <a:t>Inspeksi</a:t>
            </a:r>
            <a:r>
              <a:rPr lang="en-US" sz="2400" b="0" dirty="0"/>
              <a:t> </a:t>
            </a:r>
            <a:r>
              <a:rPr lang="en-US" sz="2400" b="0" dirty="0" smtClean="0"/>
              <a:t>	: </a:t>
            </a:r>
            <a:r>
              <a:rPr lang="en-US" sz="2400" b="0" dirty="0" err="1" smtClean="0"/>
              <a:t>statis</a:t>
            </a:r>
            <a:r>
              <a:rPr lang="en-US" sz="2400" b="0" dirty="0" smtClean="0"/>
              <a:t> </a:t>
            </a:r>
            <a:r>
              <a:rPr lang="en-US" sz="2400" b="0" dirty="0"/>
              <a:t>: </a:t>
            </a:r>
            <a:r>
              <a:rPr lang="en-US" sz="2400" b="0" dirty="0" err="1"/>
              <a:t>asimetris</a:t>
            </a:r>
            <a:r>
              <a:rPr lang="en-US" sz="2400" b="0" dirty="0"/>
              <a:t>, </a:t>
            </a:r>
            <a:r>
              <a:rPr lang="en-US" sz="2400" b="0" dirty="0" err="1" smtClean="0"/>
              <a:t>bagian</a:t>
            </a:r>
            <a:r>
              <a:rPr lang="en-US" sz="2400" b="0" dirty="0" smtClean="0"/>
              <a:t> yang </a:t>
            </a:r>
            <a:r>
              <a:rPr lang="en-US" sz="2400" b="0" dirty="0" err="1" smtClean="0"/>
              <a:t>sakit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cembung</a:t>
            </a:r>
            <a:endParaRPr lang="en-US" sz="2400" b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0" dirty="0" smtClean="0"/>
              <a:t>			  </a:t>
            </a:r>
            <a:r>
              <a:rPr lang="en-US" sz="2400" b="0" dirty="0" err="1" smtClean="0"/>
              <a:t>dinamis</a:t>
            </a:r>
            <a:r>
              <a:rPr lang="en-US" sz="2400" b="0" dirty="0" smtClean="0"/>
              <a:t> : </a:t>
            </a:r>
            <a:r>
              <a:rPr lang="en-US" sz="2400" b="0" dirty="0" err="1"/>
              <a:t>yg</a:t>
            </a:r>
            <a:r>
              <a:rPr lang="en-US" sz="2400" b="0" dirty="0"/>
              <a:t> </a:t>
            </a:r>
            <a:r>
              <a:rPr lang="en-US" sz="2400" b="0" dirty="0" err="1"/>
              <a:t>sakit</a:t>
            </a:r>
            <a:r>
              <a:rPr lang="en-US" sz="2400" b="0" dirty="0"/>
              <a:t> </a:t>
            </a:r>
            <a:r>
              <a:rPr lang="en-US" sz="2400" b="0" dirty="0" err="1"/>
              <a:t>tertinggal</a:t>
            </a:r>
            <a:endParaRPr lang="en-US" sz="2400" b="0" dirty="0"/>
          </a:p>
          <a:p>
            <a:pPr>
              <a:lnSpc>
                <a:spcPct val="90000"/>
              </a:lnSpc>
            </a:pPr>
            <a:r>
              <a:rPr lang="en-US" sz="2400" b="0" dirty="0" err="1"/>
              <a:t>Palpasi</a:t>
            </a:r>
            <a:r>
              <a:rPr lang="en-US" sz="2400" b="0" dirty="0"/>
              <a:t> </a:t>
            </a:r>
            <a:r>
              <a:rPr lang="en-US" sz="2400" b="0" dirty="0" smtClean="0"/>
              <a:t>	: </a:t>
            </a:r>
            <a:r>
              <a:rPr lang="en-US" sz="2400" b="0" dirty="0" err="1" smtClean="0"/>
              <a:t>sela</a:t>
            </a:r>
            <a:r>
              <a:rPr lang="en-US" sz="2400" b="0" dirty="0" smtClean="0"/>
              <a:t> </a:t>
            </a:r>
            <a:r>
              <a:rPr lang="en-US" sz="2400" b="0" dirty="0" err="1"/>
              <a:t>iga</a:t>
            </a:r>
            <a:r>
              <a:rPr lang="en-US" sz="2400" b="0" dirty="0"/>
              <a:t> </a:t>
            </a:r>
            <a:r>
              <a:rPr lang="en-US" sz="2400" b="0" dirty="0" err="1" smtClean="0"/>
              <a:t>melebar</a:t>
            </a:r>
            <a:r>
              <a:rPr lang="en-US" sz="2400" b="0" dirty="0" smtClean="0"/>
              <a:t>, fremitus </a:t>
            </a:r>
            <a:r>
              <a:rPr lang="en-US" sz="2400" b="0" dirty="0" err="1"/>
              <a:t>melemah</a:t>
            </a:r>
            <a:endParaRPr lang="en-US" sz="2400" b="0" dirty="0"/>
          </a:p>
          <a:p>
            <a:pPr>
              <a:lnSpc>
                <a:spcPct val="90000"/>
              </a:lnSpc>
            </a:pPr>
            <a:r>
              <a:rPr lang="en-US" sz="2400" b="0" dirty="0" err="1"/>
              <a:t>Perkusi</a:t>
            </a:r>
            <a:r>
              <a:rPr lang="en-US" sz="2400" b="0" dirty="0"/>
              <a:t> </a:t>
            </a:r>
            <a:r>
              <a:rPr lang="en-US" sz="2400" b="0" dirty="0" smtClean="0"/>
              <a:t>	: </a:t>
            </a:r>
            <a:r>
              <a:rPr lang="en-US" sz="2400" b="0" dirty="0" err="1" smtClean="0"/>
              <a:t>hipersonor</a:t>
            </a:r>
            <a:endParaRPr lang="en-US" sz="2400" b="0" dirty="0"/>
          </a:p>
          <a:p>
            <a:pPr>
              <a:lnSpc>
                <a:spcPct val="90000"/>
              </a:lnSpc>
            </a:pPr>
            <a:r>
              <a:rPr lang="en-US" sz="2400" b="0" dirty="0" err="1" smtClean="0"/>
              <a:t>Auskultasi</a:t>
            </a:r>
            <a:r>
              <a:rPr lang="en-US" sz="2400" b="0" dirty="0" smtClean="0"/>
              <a:t> 	: </a:t>
            </a:r>
            <a:r>
              <a:rPr lang="en-US" sz="2400" b="0" dirty="0" err="1" smtClean="0"/>
              <a:t>suara</a:t>
            </a:r>
            <a:r>
              <a:rPr lang="en-US" sz="2400" b="0" dirty="0" smtClean="0"/>
              <a:t> </a:t>
            </a:r>
            <a:r>
              <a:rPr lang="en-US" sz="2400" b="0" dirty="0" err="1"/>
              <a:t>napas</a:t>
            </a:r>
            <a:r>
              <a:rPr lang="en-US" sz="2400" b="0" dirty="0"/>
              <a:t> </a:t>
            </a:r>
            <a:r>
              <a:rPr lang="en-US" sz="2400" b="0" dirty="0" err="1"/>
              <a:t>melemah</a:t>
            </a:r>
            <a:r>
              <a:rPr lang="en-US" sz="2400" b="0" dirty="0"/>
              <a:t> - </a:t>
            </a:r>
            <a:r>
              <a:rPr lang="en-US" sz="2400" b="0" dirty="0" err="1"/>
              <a:t>hilang</a:t>
            </a:r>
            <a:endParaRPr lang="en-US" sz="2400" b="0" dirty="0"/>
          </a:p>
          <a:p>
            <a:pPr>
              <a:lnSpc>
                <a:spcPct val="90000"/>
              </a:lnSpc>
            </a:pPr>
            <a:endParaRPr lang="en-US" sz="2400" b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P</a:t>
            </a:r>
            <a:r>
              <a:rPr lang="en-US" sz="2400" b="0" dirty="0" err="1" smtClean="0"/>
              <a:t>emeriksaan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b="0" dirty="0" err="1" smtClean="0"/>
              <a:t>tergantung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luas</a:t>
            </a:r>
            <a:r>
              <a:rPr lang="en-US" sz="2400" b="0" dirty="0" smtClean="0"/>
              <a:t> </a:t>
            </a:r>
            <a:r>
              <a:rPr lang="en-US" sz="2400" b="0" dirty="0" err="1"/>
              <a:t>pneumotoraks</a:t>
            </a:r>
            <a:r>
              <a:rPr lang="en-US" sz="2400" b="0" dirty="0"/>
              <a:t> </a:t>
            </a:r>
            <a:r>
              <a:rPr lang="en-US" sz="2400" dirty="0" smtClean="0"/>
              <a:t>&amp; </a:t>
            </a:r>
            <a:r>
              <a:rPr lang="en-US" sz="2400" b="0" dirty="0" err="1" smtClean="0"/>
              <a:t>fungsi</a:t>
            </a:r>
            <a:r>
              <a:rPr lang="en-US" sz="2400" b="0" dirty="0" smtClean="0"/>
              <a:t> </a:t>
            </a:r>
            <a:r>
              <a:rPr lang="en-US" sz="2400" b="0" dirty="0" err="1"/>
              <a:t>paru</a:t>
            </a:r>
            <a:r>
              <a:rPr lang="en-US" sz="2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77" y="5317067"/>
            <a:ext cx="7761275" cy="809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850094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PEMERIKSAAN RADIOLOGIS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199" y="1752600"/>
            <a:ext cx="8343153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Monotype Sorts" charset="0"/>
              <a:buChar char="u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Foto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toraks</a:t>
            </a:r>
            <a:r>
              <a:rPr lang="en-US" sz="2400" dirty="0">
                <a:solidFill>
                  <a:srgbClr val="FFFFFF"/>
                </a:solidFill>
              </a:rPr>
              <a:t> PA + </a:t>
            </a:r>
            <a:r>
              <a:rPr lang="en-US" sz="2400" dirty="0" err="1">
                <a:solidFill>
                  <a:srgbClr val="FFFFFF"/>
                </a:solidFill>
              </a:rPr>
              <a:t>lat</a:t>
            </a:r>
            <a:r>
              <a:rPr lang="en-US" sz="2400" dirty="0">
                <a:solidFill>
                  <a:srgbClr val="FFFFFF"/>
                </a:solidFill>
              </a:rPr>
              <a:t> :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	 </a:t>
            </a:r>
            <a:r>
              <a:rPr lang="en-US" sz="2400" b="1" dirty="0">
                <a:solidFill>
                  <a:srgbClr val="FFFFFF"/>
                </a:solidFill>
              </a:rPr>
              <a:t>~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Garis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kuncup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paru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halus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	 </a:t>
            </a:r>
            <a:r>
              <a:rPr lang="en-US" sz="2400" b="1" dirty="0">
                <a:solidFill>
                  <a:srgbClr val="FFFFFF"/>
                </a:solidFill>
              </a:rPr>
              <a:t>~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Paru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kolaps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	 </a:t>
            </a:r>
            <a:r>
              <a:rPr lang="en-US" sz="2400" b="1" dirty="0">
                <a:solidFill>
                  <a:srgbClr val="FFFFFF"/>
                </a:solidFill>
              </a:rPr>
              <a:t>~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Bayangan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radiolusen</a:t>
            </a:r>
            <a:r>
              <a:rPr lang="en-US" sz="2400" dirty="0">
                <a:solidFill>
                  <a:srgbClr val="FFFFFF"/>
                </a:solidFill>
              </a:rPr>
              <a:t> / </a:t>
            </a:r>
            <a:r>
              <a:rPr lang="en-US" sz="2400" dirty="0" err="1">
                <a:solidFill>
                  <a:srgbClr val="FFFFFF"/>
                </a:solidFill>
              </a:rPr>
              <a:t>avaskular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	 </a:t>
            </a:r>
            <a:r>
              <a:rPr lang="en-US" sz="2400" b="1" dirty="0">
                <a:solidFill>
                  <a:srgbClr val="FFFFFF"/>
                </a:solidFill>
              </a:rPr>
              <a:t>~</a:t>
            </a:r>
            <a:r>
              <a:rPr lang="en-US" sz="2400" dirty="0">
                <a:solidFill>
                  <a:srgbClr val="FFFFFF"/>
                </a:solidFill>
              </a:rPr>
              <a:t>  Air-fluid level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	 ~  </a:t>
            </a:r>
            <a:r>
              <a:rPr lang="en-US" sz="2400" dirty="0" err="1">
                <a:solidFill>
                  <a:srgbClr val="FFFFFF"/>
                </a:solidFill>
              </a:rPr>
              <a:t>Pendorongan</a:t>
            </a:r>
            <a:r>
              <a:rPr lang="en-US" sz="2400" dirty="0">
                <a:solidFill>
                  <a:srgbClr val="FFFFFF"/>
                </a:solidFill>
              </a:rPr>
              <a:t> mediastinum</a:t>
            </a:r>
          </a:p>
          <a:p>
            <a:pPr>
              <a:buClr>
                <a:srgbClr val="FFFF00"/>
              </a:buClr>
              <a:buFont typeface="Monotype Sorts" charset="0"/>
              <a:buChar char="u"/>
            </a:pPr>
            <a:r>
              <a:rPr lang="en-US" sz="2400" dirty="0">
                <a:solidFill>
                  <a:srgbClr val="FFFFFF"/>
                </a:solidFill>
              </a:rPr>
              <a:t> CT Scan </a:t>
            </a:r>
            <a:r>
              <a:rPr lang="en-US" sz="2400" dirty="0" smtClean="0">
                <a:solidFill>
                  <a:srgbClr val="FFFFFF"/>
                </a:solidFill>
              </a:rPr>
              <a:t>(k/p)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6" descr="PTX-tension-frontal ch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5" y="0"/>
            <a:ext cx="3199445" cy="340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77" y="5317067"/>
            <a:ext cx="2567723" cy="154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5" y="3260360"/>
            <a:ext cx="3199445" cy="359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3075" r="2118" b="17405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7706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8163859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PENATALAKSANAAN  UMUM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199" y="1752600"/>
            <a:ext cx="8343153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sz="3000" b="0" dirty="0" err="1"/>
              <a:t>Tujuan</a:t>
            </a:r>
            <a:r>
              <a:rPr lang="en-US" sz="3000" b="0" dirty="0"/>
              <a:t> :</a:t>
            </a:r>
          </a:p>
          <a:p>
            <a:pPr>
              <a:lnSpc>
                <a:spcPct val="130000"/>
              </a:lnSpc>
              <a:buFontTx/>
              <a:buChar char="o"/>
            </a:pPr>
            <a:r>
              <a:rPr lang="en-US" sz="3000" b="0" dirty="0"/>
              <a:t> </a:t>
            </a:r>
            <a:r>
              <a:rPr lang="en-US" sz="3000" b="0" dirty="0" err="1"/>
              <a:t>Mengeluarkan</a:t>
            </a:r>
            <a:r>
              <a:rPr lang="en-US" sz="3000" b="0" dirty="0"/>
              <a:t> </a:t>
            </a:r>
            <a:r>
              <a:rPr lang="en-US" sz="3000" b="0" dirty="0" err="1"/>
              <a:t>udara</a:t>
            </a:r>
            <a:r>
              <a:rPr lang="en-US" sz="3000" b="0" dirty="0"/>
              <a:t> </a:t>
            </a:r>
            <a:r>
              <a:rPr lang="en-US" sz="3000" b="0" dirty="0" err="1"/>
              <a:t>dalam</a:t>
            </a:r>
            <a:r>
              <a:rPr lang="en-US" sz="3000" b="0" dirty="0"/>
              <a:t> </a:t>
            </a:r>
            <a:r>
              <a:rPr lang="en-US" sz="3000" b="0" dirty="0" err="1"/>
              <a:t>rongga</a:t>
            </a:r>
            <a:r>
              <a:rPr lang="en-US" sz="3000" b="0" dirty="0"/>
              <a:t> pleura</a:t>
            </a:r>
          </a:p>
          <a:p>
            <a:pPr>
              <a:lnSpc>
                <a:spcPct val="130000"/>
              </a:lnSpc>
              <a:buFontTx/>
              <a:buChar char="o"/>
            </a:pPr>
            <a:r>
              <a:rPr lang="en-US" sz="3000" b="0" dirty="0"/>
              <a:t> </a:t>
            </a:r>
            <a:r>
              <a:rPr lang="en-US" sz="3000" b="0" dirty="0" err="1"/>
              <a:t>Mengusahakan</a:t>
            </a:r>
            <a:r>
              <a:rPr lang="en-US" sz="3000" b="0" dirty="0"/>
              <a:t> </a:t>
            </a:r>
            <a:r>
              <a:rPr lang="en-US" sz="3000" b="0" dirty="0" err="1"/>
              <a:t>penyembuhan</a:t>
            </a:r>
            <a:r>
              <a:rPr lang="en-US" sz="3000" b="0" dirty="0"/>
              <a:t> </a:t>
            </a:r>
            <a:r>
              <a:rPr lang="en-US" sz="3000" b="0" dirty="0" err="1"/>
              <a:t>lesi</a:t>
            </a:r>
            <a:r>
              <a:rPr lang="en-US" sz="3000" b="0" dirty="0"/>
              <a:t> di pleura</a:t>
            </a:r>
          </a:p>
          <a:p>
            <a:pPr>
              <a:lnSpc>
                <a:spcPct val="130000"/>
              </a:lnSpc>
              <a:buFontTx/>
              <a:buChar char="o"/>
            </a:pPr>
            <a:r>
              <a:rPr lang="en-US" sz="3000" b="0" dirty="0"/>
              <a:t> </a:t>
            </a:r>
            <a:r>
              <a:rPr lang="en-US" sz="3000" b="0" dirty="0" err="1"/>
              <a:t>Mencegah</a:t>
            </a:r>
            <a:r>
              <a:rPr lang="en-US" sz="3000" b="0" dirty="0"/>
              <a:t> </a:t>
            </a:r>
            <a:r>
              <a:rPr lang="en-US" sz="3000" b="0" dirty="0" err="1"/>
              <a:t>timbulnya</a:t>
            </a:r>
            <a:r>
              <a:rPr lang="en-US" sz="3000" b="0" dirty="0"/>
              <a:t> </a:t>
            </a:r>
            <a:r>
              <a:rPr lang="en-US" sz="3000" b="0" dirty="0" err="1"/>
              <a:t>pneumotoraks</a:t>
            </a:r>
            <a:r>
              <a:rPr lang="en-US" sz="3000" b="0" dirty="0"/>
              <a:t> </a:t>
            </a:r>
            <a:r>
              <a:rPr lang="en-US" sz="3000" b="0" dirty="0" err="1"/>
              <a:t>ulang</a:t>
            </a:r>
            <a:endParaRPr lang="en-US" sz="3000" b="0" dirty="0"/>
          </a:p>
          <a:p>
            <a:pPr>
              <a:lnSpc>
                <a:spcPct val="130000"/>
              </a:lnSpc>
              <a:buFontTx/>
              <a:buChar char="o"/>
            </a:pPr>
            <a:r>
              <a:rPr lang="en-US" sz="3000" b="0" dirty="0"/>
              <a:t> </a:t>
            </a:r>
            <a:r>
              <a:rPr lang="en-US" sz="3000" b="0" dirty="0" err="1"/>
              <a:t>Mengurangi</a:t>
            </a:r>
            <a:r>
              <a:rPr lang="en-US" sz="3000" b="0" dirty="0"/>
              <a:t> </a:t>
            </a:r>
            <a:r>
              <a:rPr lang="en-US" sz="3000" b="0" dirty="0" err="1"/>
              <a:t>masa</a:t>
            </a:r>
            <a:r>
              <a:rPr lang="en-US" sz="3000" b="0" dirty="0"/>
              <a:t> </a:t>
            </a:r>
            <a:r>
              <a:rPr lang="en-US" sz="3000" b="0" dirty="0" err="1"/>
              <a:t>rawat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7037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PENATALAKSANAAN  UMUM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200"/>
            <a:ext cx="8534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dirty="0" err="1" smtClean="0"/>
              <a:t>Kurang</a:t>
            </a:r>
            <a:r>
              <a:rPr lang="en-US" sz="3000" b="0" dirty="0" smtClean="0"/>
              <a:t> </a:t>
            </a:r>
            <a:r>
              <a:rPr lang="en-US" sz="3000" b="0" dirty="0" err="1"/>
              <a:t>dari</a:t>
            </a:r>
            <a:r>
              <a:rPr lang="en-US" sz="3000" b="0" dirty="0"/>
              <a:t> 15% </a:t>
            </a:r>
            <a:r>
              <a:rPr lang="en-US" sz="3000" b="0" dirty="0" err="1"/>
              <a:t>konservatif</a:t>
            </a:r>
            <a:endParaRPr lang="en-US" sz="3000" b="0" dirty="0"/>
          </a:p>
          <a:p>
            <a:pPr>
              <a:lnSpc>
                <a:spcPct val="90000"/>
              </a:lnSpc>
            </a:pPr>
            <a:r>
              <a:rPr lang="en-US" sz="3000" b="0" dirty="0" err="1" smtClean="0"/>
              <a:t>Lebih</a:t>
            </a:r>
            <a:r>
              <a:rPr lang="en-US" sz="3000" b="0" dirty="0" smtClean="0"/>
              <a:t> </a:t>
            </a:r>
            <a:r>
              <a:rPr lang="en-US" sz="3000" b="0" dirty="0" err="1"/>
              <a:t>dari</a:t>
            </a:r>
            <a:r>
              <a:rPr lang="en-US" sz="3000" b="0" dirty="0"/>
              <a:t> 15%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0" dirty="0"/>
              <a:t>	  ~  </a:t>
            </a:r>
            <a:r>
              <a:rPr lang="en-US" sz="2800" b="0" dirty="0" err="1"/>
              <a:t>punksi</a:t>
            </a:r>
            <a:r>
              <a:rPr lang="en-US" sz="2800" b="0" dirty="0"/>
              <a:t> pleura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0" dirty="0"/>
              <a:t>	  ~  mini WSD / </a:t>
            </a:r>
            <a:r>
              <a:rPr lang="en-US" sz="2800" b="0" dirty="0" err="1"/>
              <a:t>venocath</a:t>
            </a:r>
            <a:endParaRPr lang="en-US" sz="2800" b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0" dirty="0"/>
              <a:t>	  ~  WSD </a:t>
            </a:r>
            <a:r>
              <a:rPr lang="en-US" sz="2800" b="0" dirty="0" err="1"/>
              <a:t>permanen</a:t>
            </a:r>
            <a:r>
              <a:rPr lang="en-US" sz="2800" b="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0" dirty="0"/>
              <a:t>	  ~  </a:t>
            </a:r>
            <a:r>
              <a:rPr lang="en-US" sz="2800" b="0" dirty="0" err="1"/>
              <a:t>rawat</a:t>
            </a:r>
            <a:r>
              <a:rPr lang="en-US" sz="2800" b="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0" dirty="0"/>
              <a:t>	  ~  </a:t>
            </a:r>
            <a:r>
              <a:rPr lang="en-US" sz="2800" b="0" dirty="0" err="1"/>
              <a:t>tusuk</a:t>
            </a:r>
            <a:r>
              <a:rPr lang="en-US" sz="2800" b="0" dirty="0"/>
              <a:t> </a:t>
            </a:r>
            <a:r>
              <a:rPr lang="en-US" sz="2800" b="0" dirty="0" err="1"/>
              <a:t>dengan</a:t>
            </a:r>
            <a:r>
              <a:rPr lang="en-US" sz="2800" b="0" dirty="0"/>
              <a:t> </a:t>
            </a:r>
            <a:r>
              <a:rPr lang="en-US" sz="2800" b="0" dirty="0" err="1"/>
              <a:t>jarum</a:t>
            </a:r>
            <a:r>
              <a:rPr lang="en-US" sz="2800" b="0" dirty="0"/>
              <a:t> </a:t>
            </a:r>
            <a:r>
              <a:rPr lang="en-US" sz="2800" b="0" dirty="0" err="1"/>
              <a:t>segera</a:t>
            </a:r>
            <a:r>
              <a:rPr lang="en-US" sz="2800" b="0" dirty="0"/>
              <a:t> </a:t>
            </a:r>
            <a:r>
              <a:rPr lang="en-US" sz="2800" b="0" dirty="0" err="1" smtClean="0"/>
              <a:t>pada</a:t>
            </a:r>
            <a:r>
              <a:rPr lang="en-US" sz="2800" b="0" dirty="0" smtClean="0"/>
              <a:t> tension </a:t>
            </a:r>
            <a:r>
              <a:rPr lang="en-US" sz="2800" b="0" dirty="0" err="1" smtClean="0"/>
              <a:t>pneumotoraks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6106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GAWAT NAPAS DI BIDANG PARU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PNEUMOTORAKS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EFUSI PLEURA MASIF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HEMOPTISIS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ASMA AKUT BERAT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6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Penatalaksanaan</a:t>
            </a:r>
            <a:endParaRPr lang="en-US" sz="3200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marL="579438" indent="-579438">
              <a:buClr>
                <a:srgbClr val="FFFF00"/>
              </a:buClr>
              <a:buSzPct val="60000"/>
              <a:buFont typeface="Marlett" charset="0"/>
              <a:buChar char="n"/>
            </a:pPr>
            <a:r>
              <a:rPr lang="en-US" sz="3200" b="0" dirty="0" err="1"/>
              <a:t>Observasi</a:t>
            </a:r>
            <a:endParaRPr lang="en-US" sz="3200" b="0" dirty="0"/>
          </a:p>
          <a:p>
            <a:pPr marL="579438" indent="-579438">
              <a:buClr>
                <a:srgbClr val="FFFF00"/>
              </a:buClr>
              <a:buSzPct val="60000"/>
              <a:buFont typeface="Marlett" charset="0"/>
              <a:buChar char="n"/>
            </a:pPr>
            <a:r>
              <a:rPr lang="en-US" sz="3200" b="0" dirty="0" err="1"/>
              <a:t>Aspirasi</a:t>
            </a:r>
            <a:endParaRPr lang="en-US" sz="3200" b="0" dirty="0"/>
          </a:p>
          <a:p>
            <a:pPr marL="579438" indent="-579438">
              <a:buClr>
                <a:srgbClr val="FFFF00"/>
              </a:buClr>
              <a:buSzPct val="60000"/>
              <a:buFont typeface="Marlett" charset="0"/>
              <a:buChar char="n"/>
            </a:pPr>
            <a:r>
              <a:rPr lang="en-US" sz="3200" b="0" dirty="0"/>
              <a:t>Water sealed drainage (WSD)</a:t>
            </a:r>
          </a:p>
          <a:p>
            <a:pPr marL="579438" indent="-579438">
              <a:buClr>
                <a:srgbClr val="FFFF00"/>
              </a:buClr>
              <a:buSzPct val="60000"/>
              <a:buFont typeface="Marlett" charset="0"/>
              <a:buNone/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2395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 descr="lateral  view"/>
          <p:cNvPicPr>
            <a:picLocks noChangeAspect="1" noChangeArrowheads="1"/>
          </p:cNvPicPr>
          <p:nvPr/>
        </p:nvPicPr>
        <p:blipFill>
          <a:blip r:embed="rId3">
            <a:lum bright="-2000" contrast="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2" y="0"/>
            <a:ext cx="4846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angkat tangan"/>
          <p:cNvPicPr>
            <a:picLocks noChangeAspect="1" noChangeArrowheads="1"/>
          </p:cNvPicPr>
          <p:nvPr/>
        </p:nvPicPr>
        <p:blipFill>
          <a:blip r:embed="rId2">
            <a:lum bright="-6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6" y="0"/>
            <a:ext cx="537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Midclavicular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line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142-4245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r="5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65220" name="Picture 3" descr="ttrrr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"/>
            <a:ext cx="91440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KNIK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286"/>
            <a:ext cx="4648200" cy="38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seksi tumpul2"/>
          <p:cNvPicPr>
            <a:picLocks noChangeAspect="1" noChangeArrowheads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/>
          <a:stretch>
            <a:fillRect/>
          </a:stretch>
        </p:blipFill>
        <p:spPr bwMode="auto">
          <a:xfrm>
            <a:off x="4648200" y="3033058"/>
            <a:ext cx="4495800" cy="38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Content Placeholder 3" descr="chest tub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 descr="1bot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49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49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6" name="Rectangle 3"/>
          <p:cNvSpPr>
            <a:spLocks noChangeArrowheads="1"/>
          </p:cNvSpPr>
          <p:nvPr/>
        </p:nvSpPr>
        <p:spPr bwMode="auto">
          <a:xfrm>
            <a:off x="0" y="5080001"/>
            <a:ext cx="9144000" cy="177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1163" indent="-342900">
              <a:spcBef>
                <a:spcPct val="20000"/>
              </a:spcBef>
              <a:buClr>
                <a:srgbClr val="FF3300"/>
              </a:buClr>
              <a:buFont typeface="Arial"/>
              <a:buChar char="•"/>
            </a:pPr>
            <a:r>
              <a:rPr lang="en-US" sz="2200" dirty="0" err="1" smtClean="0">
                <a:solidFill>
                  <a:srgbClr val="FFFFFF"/>
                </a:solidFill>
              </a:rPr>
              <a:t>Sistem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drainage yang </a:t>
            </a:r>
            <a:r>
              <a:rPr lang="en-US" sz="2200" dirty="0" err="1">
                <a:solidFill>
                  <a:srgbClr val="FFFFFF"/>
                </a:solidFill>
              </a:rPr>
              <a:t>menjamin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tekanan</a:t>
            </a:r>
            <a:r>
              <a:rPr lang="en-US" sz="2200" dirty="0">
                <a:solidFill>
                  <a:srgbClr val="FFFFFF"/>
                </a:solidFill>
              </a:rPr>
              <a:t> intra pleura </a:t>
            </a:r>
            <a:r>
              <a:rPr lang="en-US" sz="2200" dirty="0" err="1">
                <a:solidFill>
                  <a:srgbClr val="FFFFFF"/>
                </a:solidFill>
              </a:rPr>
              <a:t>tetap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negatif</a:t>
            </a:r>
            <a:endParaRPr lang="en-US" sz="2200" dirty="0">
              <a:solidFill>
                <a:srgbClr val="FFFFFF"/>
              </a:solidFill>
            </a:endParaRPr>
          </a:p>
          <a:p>
            <a:pPr marL="411163" indent="-342900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Seluruh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pipa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botol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harus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steril</a:t>
            </a:r>
            <a:endParaRPr lang="en-US" sz="2200" dirty="0">
              <a:solidFill>
                <a:srgbClr val="FFFFFF"/>
              </a:solidFill>
            </a:endParaRPr>
          </a:p>
          <a:p>
            <a:pPr marL="411163" indent="-342900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Cairan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antiseptik</a:t>
            </a:r>
            <a:r>
              <a:rPr lang="en-US" sz="2200" dirty="0">
                <a:solidFill>
                  <a:srgbClr val="FFFFFF"/>
                </a:solidFill>
              </a:rPr>
              <a:t> : </a:t>
            </a:r>
            <a:r>
              <a:rPr lang="en-US" sz="2200" dirty="0" err="1">
                <a:solidFill>
                  <a:srgbClr val="FFFFFF"/>
                </a:solidFill>
              </a:rPr>
              <a:t>betadin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dalam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Nacl</a:t>
            </a:r>
            <a:r>
              <a:rPr lang="en-US" sz="2200" dirty="0">
                <a:solidFill>
                  <a:srgbClr val="FFFFFF"/>
                </a:solidFill>
              </a:rPr>
              <a:t> 0,9%</a:t>
            </a:r>
          </a:p>
          <a:p>
            <a:pPr marL="411163" indent="-342900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Ujung drain </a:t>
            </a:r>
            <a:r>
              <a:rPr lang="en-US" sz="2200" dirty="0" err="1">
                <a:solidFill>
                  <a:srgbClr val="FFFFFF"/>
                </a:solidFill>
              </a:rPr>
              <a:t>harus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selalu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terendam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208682" cy="1371600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PENATALAKSANAAN </a:t>
            </a:r>
            <a:r>
              <a:rPr lang="en-US" sz="3200" dirty="0" smtClean="0">
                <a:solidFill>
                  <a:srgbClr val="FFFFFF"/>
                </a:solidFill>
              </a:rPr>
              <a:t>PSP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3200" b="0" dirty="0">
                <a:solidFill>
                  <a:srgbClr val="FFFFFF"/>
                </a:solidFill>
              </a:rPr>
              <a:t>  </a:t>
            </a:r>
            <a:r>
              <a:rPr lang="en-US" sz="3200" b="0" dirty="0" err="1">
                <a:solidFill>
                  <a:srgbClr val="FFFFFF"/>
                </a:solidFill>
              </a:rPr>
              <a:t>Pemberian</a:t>
            </a:r>
            <a:r>
              <a:rPr lang="en-US" sz="3200" b="0" dirty="0">
                <a:solidFill>
                  <a:srgbClr val="FFFFFF"/>
                </a:solidFill>
              </a:rPr>
              <a:t> </a:t>
            </a:r>
            <a:r>
              <a:rPr lang="en-US" sz="3200" b="0" dirty="0" err="1">
                <a:solidFill>
                  <a:srgbClr val="FFFFFF"/>
                </a:solidFill>
              </a:rPr>
              <a:t>oksigen</a:t>
            </a:r>
            <a:r>
              <a:rPr lang="en-US" sz="3200" b="0" dirty="0">
                <a:solidFill>
                  <a:srgbClr val="FFFFFF"/>
                </a:solidFill>
              </a:rPr>
              <a:t> : 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charset="0"/>
              <a:buNone/>
            </a:pPr>
            <a:r>
              <a:rPr lang="en-US" sz="3200" b="0" dirty="0">
                <a:solidFill>
                  <a:srgbClr val="FFFFFF"/>
                </a:solidFill>
              </a:rPr>
              <a:t>	  ~  </a:t>
            </a:r>
            <a:r>
              <a:rPr lang="en-US" sz="3200" b="0" dirty="0" err="1">
                <a:solidFill>
                  <a:srgbClr val="FFFFFF"/>
                </a:solidFill>
              </a:rPr>
              <a:t>meningkatkan</a:t>
            </a:r>
            <a:r>
              <a:rPr lang="en-US" sz="3200" b="0" dirty="0">
                <a:solidFill>
                  <a:srgbClr val="FFFFFF"/>
                </a:solidFill>
              </a:rPr>
              <a:t> </a:t>
            </a:r>
            <a:r>
              <a:rPr lang="en-US" sz="3200" b="0" dirty="0" err="1">
                <a:solidFill>
                  <a:srgbClr val="FFFFFF"/>
                </a:solidFill>
              </a:rPr>
              <a:t>absorbsi</a:t>
            </a:r>
            <a:r>
              <a:rPr lang="en-US" sz="3200" b="0" dirty="0">
                <a:solidFill>
                  <a:srgbClr val="FFFFFF"/>
                </a:solidFill>
              </a:rPr>
              <a:t> 4x </a:t>
            </a:r>
            <a:r>
              <a:rPr lang="en-US" sz="3200" b="0" dirty="0" err="1">
                <a:solidFill>
                  <a:srgbClr val="FFFFFF"/>
                </a:solidFill>
              </a:rPr>
              <a:t>lipat</a:t>
            </a:r>
            <a:r>
              <a:rPr lang="en-US" sz="3200" b="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charset="0"/>
              <a:buNone/>
            </a:pPr>
            <a:r>
              <a:rPr lang="en-US" sz="3200" b="0" dirty="0">
                <a:solidFill>
                  <a:srgbClr val="FFFFFF"/>
                </a:solidFill>
              </a:rPr>
              <a:t>	  ~  </a:t>
            </a:r>
            <a:r>
              <a:rPr lang="en-US" sz="3200" b="0" dirty="0" err="1">
                <a:solidFill>
                  <a:srgbClr val="FFFFFF"/>
                </a:solidFill>
              </a:rPr>
              <a:t>harus</a:t>
            </a:r>
            <a:r>
              <a:rPr lang="en-US" sz="3200" b="0" dirty="0">
                <a:solidFill>
                  <a:srgbClr val="FFFFFF"/>
                </a:solidFill>
              </a:rPr>
              <a:t> </a:t>
            </a:r>
            <a:r>
              <a:rPr lang="en-US" sz="3200" b="0" dirty="0" err="1">
                <a:solidFill>
                  <a:srgbClr val="FFFFFF"/>
                </a:solidFill>
              </a:rPr>
              <a:t>diberikan</a:t>
            </a:r>
            <a:r>
              <a:rPr lang="en-US" sz="3200" b="0" dirty="0">
                <a:solidFill>
                  <a:srgbClr val="FFFFFF"/>
                </a:solidFill>
              </a:rPr>
              <a:t> </a:t>
            </a:r>
            <a:r>
              <a:rPr lang="en-US" sz="3200" b="0" dirty="0" err="1" smtClean="0">
                <a:solidFill>
                  <a:srgbClr val="FFFFFF"/>
                </a:solidFill>
              </a:rPr>
              <a:t>pada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b="0" dirty="0" err="1" smtClean="0">
                <a:solidFill>
                  <a:srgbClr val="FFFFFF"/>
                </a:solidFill>
              </a:rPr>
              <a:t>pasien</a:t>
            </a:r>
            <a:r>
              <a:rPr lang="en-US" sz="3200" b="0" dirty="0" smtClean="0">
                <a:solidFill>
                  <a:srgbClr val="FFFFFF"/>
                </a:solidFill>
              </a:rPr>
              <a:t> yang </a:t>
            </a:r>
            <a:r>
              <a:rPr lang="en-US" sz="3200" b="0" dirty="0" err="1" smtClean="0">
                <a:solidFill>
                  <a:srgbClr val="FFFFFF"/>
                </a:solidFill>
              </a:rPr>
              <a:t>dirawat</a:t>
            </a:r>
            <a:endParaRPr lang="en-US" sz="32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WSD + </a:t>
            </a:r>
            <a:r>
              <a:rPr lang="en-US" sz="3200" dirty="0" err="1">
                <a:solidFill>
                  <a:srgbClr val="FFFFFF"/>
                </a:solidFill>
              </a:rPr>
              <a:t>pertimbangkan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pleurodesis</a:t>
            </a:r>
            <a:endParaRPr lang="en-US" sz="32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</a:rPr>
              <a:t>Torakoskopi</a:t>
            </a:r>
            <a:r>
              <a:rPr lang="en-US" sz="3200" dirty="0">
                <a:solidFill>
                  <a:srgbClr val="FFFFFF"/>
                </a:solidFill>
              </a:rPr>
              <a:t> (VATS)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>
                <a:solidFill>
                  <a:srgbClr val="FFFFFF"/>
                </a:solidFill>
              </a:rPr>
              <a:t>Torakotomi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charset="0"/>
              <a:buNone/>
            </a:pPr>
            <a:endParaRPr lang="en-US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178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PENATALAKSANAAN PSP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52600"/>
            <a:ext cx="8328212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0" dirty="0" err="1" smtClean="0">
                <a:solidFill>
                  <a:srgbClr val="FFFFFF"/>
                </a:solidFill>
              </a:rPr>
              <a:t>Observasi</a:t>
            </a:r>
            <a:endParaRPr lang="en-US" sz="3200" b="0" dirty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PSP </a:t>
            </a:r>
            <a:r>
              <a:rPr lang="en-US" sz="3200" dirty="0" err="1">
                <a:solidFill>
                  <a:srgbClr val="FFFFFF"/>
                </a:solidFill>
              </a:rPr>
              <a:t>kurang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dari</a:t>
            </a:r>
            <a:r>
              <a:rPr lang="en-US" sz="3200" dirty="0">
                <a:solidFill>
                  <a:srgbClr val="FFFFFF"/>
                </a:solidFill>
              </a:rPr>
              <a:t> 15% </a:t>
            </a:r>
            <a:r>
              <a:rPr lang="en-US" sz="3200" dirty="0" err="1">
                <a:solidFill>
                  <a:srgbClr val="FFFFFF"/>
                </a:solidFill>
              </a:rPr>
              <a:t>dari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klinis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stabil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absorbsi</a:t>
            </a:r>
            <a:r>
              <a:rPr lang="en-US" sz="3200" dirty="0">
                <a:solidFill>
                  <a:srgbClr val="FFFFFF"/>
                </a:solidFill>
              </a:rPr>
              <a:t> rata-rata 1,25 % / </a:t>
            </a:r>
            <a:r>
              <a:rPr lang="en-US" sz="3200" dirty="0" smtClean="0">
                <a:solidFill>
                  <a:srgbClr val="FFFFFF"/>
                </a:solidFill>
              </a:rPr>
              <a:t>24 jam</a:t>
            </a:r>
          </a:p>
          <a:p>
            <a:pPr marL="342900" indent="-342900" algn="just">
              <a:lnSpc>
                <a:spcPct val="110000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FFFFFF"/>
                </a:solidFill>
              </a:rPr>
              <a:t>Dapat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dirawat</a:t>
            </a:r>
            <a:r>
              <a:rPr lang="en-US" sz="3200" dirty="0">
                <a:solidFill>
                  <a:srgbClr val="FFFFFF"/>
                </a:solidFill>
              </a:rPr>
              <a:t> di </a:t>
            </a:r>
            <a:r>
              <a:rPr lang="en-US" sz="3200" dirty="0" err="1">
                <a:solidFill>
                  <a:srgbClr val="FFFFFF"/>
                </a:solidFill>
              </a:rPr>
              <a:t>rumah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setelah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observasi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6 jam di RS </a:t>
            </a:r>
            <a:r>
              <a:rPr lang="en-US" sz="3200" dirty="0" err="1">
                <a:solidFill>
                  <a:srgbClr val="FFFFFF"/>
                </a:solidFill>
              </a:rPr>
              <a:t>asal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ada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akses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yg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cepat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ke</a:t>
            </a:r>
            <a:r>
              <a:rPr lang="en-US" sz="3200" dirty="0">
                <a:solidFill>
                  <a:srgbClr val="FFFFFF"/>
                </a:solidFill>
              </a:rPr>
              <a:t> RS</a:t>
            </a:r>
          </a:p>
        </p:txBody>
      </p:sp>
    </p:spTree>
    <p:extLst>
      <p:ext uri="{BB962C8B-B14F-4D97-AF65-F5344CB8AC3E}">
        <p14:creationId xmlns:p14="http://schemas.microsoft.com/office/powerpoint/2010/main" val="15286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PARU TIDAK MENGEMBANG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199"/>
            <a:ext cx="7924800" cy="46312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0" dirty="0" err="1">
                <a:solidFill>
                  <a:srgbClr val="FFFFFF"/>
                </a:solidFill>
              </a:rPr>
              <a:t>Penyebab</a:t>
            </a:r>
            <a:endParaRPr lang="en-US" sz="2400" b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0"/>
              <a:buChar char="ü"/>
            </a:pPr>
            <a:r>
              <a:rPr lang="en-US" sz="2400" b="0" dirty="0">
                <a:solidFill>
                  <a:srgbClr val="FFFFFF"/>
                </a:solidFill>
              </a:rPr>
              <a:t>  </a:t>
            </a:r>
            <a:r>
              <a:rPr lang="en-US" sz="2400" b="0" dirty="0" err="1">
                <a:solidFill>
                  <a:srgbClr val="FFFFFF"/>
                </a:solidFill>
              </a:rPr>
              <a:t>Fistel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>
                <a:solidFill>
                  <a:srgbClr val="FFFFFF"/>
                </a:solidFill>
              </a:rPr>
              <a:t>tidak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>
                <a:solidFill>
                  <a:srgbClr val="FFFFFF"/>
                </a:solidFill>
              </a:rPr>
              <a:t>menutup</a:t>
            </a:r>
            <a:endParaRPr lang="en-US" sz="2400" b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0"/>
              <a:buChar char="ü"/>
            </a:pPr>
            <a:r>
              <a:rPr lang="en-US" sz="2400" b="0" dirty="0">
                <a:solidFill>
                  <a:srgbClr val="FFFFFF"/>
                </a:solidFill>
              </a:rPr>
              <a:t>  Fibrosis pleura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0"/>
              <a:buChar char="ü"/>
            </a:pPr>
            <a:r>
              <a:rPr lang="en-US" sz="2400" b="0" dirty="0">
                <a:solidFill>
                  <a:srgbClr val="FFFFFF"/>
                </a:solidFill>
              </a:rPr>
              <a:t>  </a:t>
            </a:r>
            <a:r>
              <a:rPr lang="en-US" sz="2400" b="0" dirty="0" err="1">
                <a:solidFill>
                  <a:srgbClr val="FFFFFF"/>
                </a:solidFill>
              </a:rPr>
              <a:t>Sumbatan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>
                <a:solidFill>
                  <a:srgbClr val="FFFFFF"/>
                </a:solidFill>
              </a:rPr>
              <a:t>bronkus</a:t>
            </a:r>
            <a:endParaRPr lang="en-US" sz="2400" b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0"/>
              <a:buChar char="ü"/>
            </a:pPr>
            <a:r>
              <a:rPr lang="en-US" sz="2400" b="0" dirty="0">
                <a:solidFill>
                  <a:srgbClr val="FFFFFF"/>
                </a:solidFill>
              </a:rPr>
              <a:t>  </a:t>
            </a:r>
            <a:r>
              <a:rPr lang="en-US" sz="2400" b="0" dirty="0" err="1">
                <a:solidFill>
                  <a:srgbClr val="FFFFFF"/>
                </a:solidFill>
              </a:rPr>
              <a:t>Sumbatan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 smtClean="0">
                <a:solidFill>
                  <a:srgbClr val="FFFFFF"/>
                </a:solidFill>
              </a:rPr>
              <a:t>pipa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  <a:r>
              <a:rPr lang="en-US" sz="2400" b="0" dirty="0">
                <a:solidFill>
                  <a:srgbClr val="FFFFFF"/>
                </a:solidFill>
              </a:rPr>
              <a:t>WSD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0"/>
              <a:buChar char="ü"/>
            </a:pPr>
            <a:r>
              <a:rPr lang="en-US" sz="2400" b="0" dirty="0">
                <a:solidFill>
                  <a:srgbClr val="FFFFFF"/>
                </a:solidFill>
              </a:rPr>
              <a:t>  </a:t>
            </a:r>
            <a:r>
              <a:rPr lang="en-US" sz="2400" b="0" dirty="0" err="1">
                <a:solidFill>
                  <a:srgbClr val="FFFFFF"/>
                </a:solidFill>
              </a:rPr>
              <a:t>Perlu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>
                <a:solidFill>
                  <a:srgbClr val="FFFFFF"/>
                </a:solidFill>
              </a:rPr>
              <a:t>pertimbangan</a:t>
            </a:r>
            <a:r>
              <a:rPr lang="en-US" sz="2400" b="0" dirty="0">
                <a:solidFill>
                  <a:srgbClr val="FFFFFF"/>
                </a:solidFill>
              </a:rPr>
              <a:t> :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Bronkoskopi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Torakoskopi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Operasi</a:t>
            </a:r>
            <a:r>
              <a:rPr lang="en-US" sz="2400" dirty="0">
                <a:solidFill>
                  <a:srgbClr val="FFFFFF"/>
                </a:solidFill>
              </a:rPr>
              <a:t> :  </a:t>
            </a:r>
            <a:r>
              <a:rPr lang="en-US" sz="2400" dirty="0" err="1" smtClean="0">
                <a:solidFill>
                  <a:srgbClr val="FFFFFF"/>
                </a:solidFill>
              </a:rPr>
              <a:t>dekortikasi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b="0" dirty="0" err="1" smtClean="0">
                <a:solidFill>
                  <a:srgbClr val="FFFFFF"/>
                </a:solidFill>
              </a:rPr>
              <a:t>pleurodesis</a:t>
            </a:r>
            <a:r>
              <a:rPr lang="en-US" sz="2400" b="0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56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PNEUMOTORAKS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neumothorax A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7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FF"/>
                </a:solidFill>
              </a:rPr>
              <a:t>Efusi</a:t>
            </a:r>
            <a:r>
              <a:rPr lang="en-US" sz="4000" b="1" dirty="0" smtClean="0">
                <a:solidFill>
                  <a:srgbClr val="FFFFFF"/>
                </a:solidFill>
              </a:rPr>
              <a:t> pleura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estrad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0876" y="1600200"/>
            <a:ext cx="5656678" cy="46317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/>
              <a:t>Efusi</a:t>
            </a:r>
            <a:r>
              <a:rPr lang="en-US" sz="4000" b="1" dirty="0" smtClean="0"/>
              <a:t> pleura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Penumpukan</a:t>
            </a:r>
            <a:r>
              <a:rPr lang="en-US" sz="3200" dirty="0" smtClean="0"/>
              <a:t> </a:t>
            </a:r>
            <a:r>
              <a:rPr lang="en-US" sz="3200" dirty="0" err="1"/>
              <a:t>cairan</a:t>
            </a:r>
            <a:r>
              <a:rPr lang="en-US" sz="3200" dirty="0"/>
              <a:t> yang </a:t>
            </a:r>
            <a:r>
              <a:rPr lang="en-US" sz="3200" dirty="0" err="1"/>
              <a:t>berlebihan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rongga</a:t>
            </a:r>
            <a:r>
              <a:rPr lang="en-US" sz="3200" dirty="0"/>
              <a:t> </a:t>
            </a:r>
            <a:r>
              <a:rPr lang="en-US" sz="3200" dirty="0" smtClean="0"/>
              <a:t>pleura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39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ANATOMI </a:t>
            </a:r>
            <a:r>
              <a:rPr lang="en-US" sz="4000" dirty="0">
                <a:solidFill>
                  <a:srgbClr val="FFFFFF"/>
                </a:solidFill>
              </a:rPr>
              <a:t>RONGGA PLEURA</a:t>
            </a:r>
            <a:endParaRPr lang="en-US" sz="3600" dirty="0"/>
          </a:p>
        </p:txBody>
      </p:sp>
      <p:sp>
        <p:nvSpPr>
          <p:cNvPr id="54989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200"/>
            <a:ext cx="8534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rgbClr val="FFFFFF"/>
                </a:solidFill>
              </a:rPr>
              <a:t>Rongga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pleura </a:t>
            </a:r>
            <a:r>
              <a:rPr lang="en-US" sz="2800" dirty="0" err="1">
                <a:solidFill>
                  <a:srgbClr val="FFFFFF"/>
                </a:solidFill>
              </a:rPr>
              <a:t>dibentuk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oleh</a:t>
            </a:r>
            <a:r>
              <a:rPr lang="en-US" sz="2800" dirty="0">
                <a:solidFill>
                  <a:srgbClr val="FFFFFF"/>
                </a:solidFill>
              </a:rPr>
              <a:t> :</a:t>
            </a:r>
          </a:p>
          <a:p>
            <a:pPr>
              <a:lnSpc>
                <a:spcPct val="90000"/>
              </a:lnSpc>
              <a:buFont typeface="Wingdings" charset="0"/>
              <a:buChar char="Ó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Membran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serosa </a:t>
            </a:r>
            <a:r>
              <a:rPr lang="en-US" sz="2800" dirty="0" smtClean="0">
                <a:solidFill>
                  <a:srgbClr val="FFFFFF"/>
                </a:solidFill>
              </a:rPr>
              <a:t>yang </a:t>
            </a:r>
            <a:r>
              <a:rPr lang="en-US" sz="2800" dirty="0" err="1">
                <a:solidFill>
                  <a:srgbClr val="FFFFFF"/>
                </a:solidFill>
              </a:rPr>
              <a:t>kuat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berasal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dari</a:t>
            </a:r>
            <a:r>
              <a:rPr lang="en-US" sz="2800" dirty="0">
                <a:solidFill>
                  <a:srgbClr val="FFFFFF"/>
                </a:solidFill>
              </a:rPr>
              <a:t> mesoderm</a:t>
            </a:r>
          </a:p>
          <a:p>
            <a:pPr>
              <a:lnSpc>
                <a:spcPct val="90000"/>
              </a:lnSpc>
              <a:buFont typeface="Wingdings" charset="0"/>
              <a:buChar char="Ó"/>
            </a:pPr>
            <a:r>
              <a:rPr lang="en-US" sz="2800" dirty="0">
                <a:solidFill>
                  <a:srgbClr val="FFFFFF"/>
                </a:solidFill>
              </a:rPr>
              <a:t> Pleura </a:t>
            </a:r>
            <a:r>
              <a:rPr lang="en-US" sz="2800" dirty="0" err="1" smtClean="0">
                <a:solidFill>
                  <a:srgbClr val="FFFFFF"/>
                </a:solidFill>
              </a:rPr>
              <a:t>parietalis</a:t>
            </a: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sz="2800" dirty="0" smtClean="0">
                <a:solidFill>
                  <a:srgbClr val="FFFFFF"/>
                </a:solidFill>
              </a:rPr>
              <a:t>  </a:t>
            </a:r>
            <a:r>
              <a:rPr lang="en-US" sz="2800" dirty="0" err="1">
                <a:solidFill>
                  <a:srgbClr val="FFFFFF"/>
                </a:solidFill>
              </a:rPr>
              <a:t>membungkus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rongga</a:t>
            </a:r>
            <a:r>
              <a:rPr lang="en-US" sz="2800" dirty="0">
                <a:solidFill>
                  <a:srgbClr val="FFFFFF"/>
                </a:solidFill>
              </a:rPr>
              <a:t> dada </a:t>
            </a:r>
            <a:r>
              <a:rPr lang="en-US" sz="2800" dirty="0" err="1" smtClean="0">
                <a:solidFill>
                  <a:srgbClr val="FFFFFF"/>
                </a:solidFill>
              </a:rPr>
              <a:t>bagian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dalam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Char char="Ó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Pleura </a:t>
            </a:r>
            <a:r>
              <a:rPr lang="en-US" sz="2800" dirty="0" err="1">
                <a:solidFill>
                  <a:srgbClr val="FFFFFF"/>
                </a:solidFill>
              </a:rPr>
              <a:t>viseralis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membungkus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paru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Char char="Ó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Tebal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rongga</a:t>
            </a:r>
            <a:r>
              <a:rPr lang="en-US" sz="2800" dirty="0">
                <a:solidFill>
                  <a:srgbClr val="FFFFFF"/>
                </a:solidFill>
              </a:rPr>
              <a:t> pleura 10-20 </a:t>
            </a:r>
            <a:r>
              <a:rPr lang="en-US" sz="2800" dirty="0" err="1">
                <a:solidFill>
                  <a:srgbClr val="FFFFFF"/>
                </a:solidFill>
              </a:rPr>
              <a:t>mikron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Char char="Ó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Berisi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cairan</a:t>
            </a:r>
            <a:r>
              <a:rPr lang="en-US" sz="2800" dirty="0">
                <a:solidFill>
                  <a:srgbClr val="FFFFFF"/>
                </a:solidFill>
              </a:rPr>
              <a:t> 25-50 CC yang </a:t>
            </a:r>
            <a:r>
              <a:rPr lang="en-US" sz="2800" dirty="0" err="1">
                <a:solidFill>
                  <a:srgbClr val="FFFFFF"/>
                </a:solidFill>
              </a:rPr>
              <a:t>berfungsi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sebagai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pelicin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Char char="Ó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Mengandung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rendah</a:t>
            </a:r>
            <a:r>
              <a:rPr lang="en-US" sz="2800" dirty="0">
                <a:solidFill>
                  <a:srgbClr val="FFFFFF"/>
                </a:solidFill>
              </a:rPr>
              <a:t> protein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2462213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83011" name="Picture 3" descr="efusi%20ple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866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71600"/>
            <a:ext cx="7677150" cy="4654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524000" y="76200"/>
            <a:ext cx="609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</a:rPr>
              <a:t>SKEMA ALIRAN CAIRAN</a:t>
            </a: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</a:rPr>
              <a:t>TRANSPLEURA 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NORMAL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1303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ja-JP" sz="1200">
              <a:solidFill>
                <a:schemeClr val="bg1"/>
              </a:solidFill>
              <a:cs typeface="ＭＳ Ｐゴシック" charset="0"/>
            </a:endParaRPr>
          </a:p>
          <a:p>
            <a:endParaRPr lang="en-US" altLang="ja-JP" sz="12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06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746500" y="563563"/>
            <a:ext cx="1920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FF"/>
                </a:solidFill>
              </a:rPr>
              <a:t>(STOMA)</a:t>
            </a:r>
          </a:p>
        </p:txBody>
      </p:sp>
    </p:spTree>
    <p:extLst>
      <p:ext uri="{BB962C8B-B14F-4D97-AF65-F5344CB8AC3E}">
        <p14:creationId xmlns:p14="http://schemas.microsoft.com/office/powerpoint/2010/main" val="39975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ANATOMI PLEURA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Pleura </a:t>
            </a:r>
            <a:r>
              <a:rPr lang="en-US" sz="3200" dirty="0" err="1">
                <a:solidFill>
                  <a:srgbClr val="FFFFFF"/>
                </a:solidFill>
              </a:rPr>
              <a:t>parietalis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diperdarahi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sirkulasi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sistemik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err="1" smtClean="0">
                <a:solidFill>
                  <a:srgbClr val="FFFFFF"/>
                </a:solidFill>
              </a:rPr>
              <a:t>puncak</a:t>
            </a:r>
            <a:r>
              <a:rPr lang="en-US" sz="3200" dirty="0" smtClean="0">
                <a:solidFill>
                  <a:srgbClr val="FFFFFF"/>
                </a:solidFill>
              </a:rPr>
              <a:t>      	</a:t>
            </a:r>
            <a:r>
              <a:rPr lang="en-US" sz="3200" dirty="0" smtClean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cab. A </a:t>
            </a:r>
            <a:r>
              <a:rPr lang="en-US" sz="3200" dirty="0" err="1" smtClean="0">
                <a:solidFill>
                  <a:srgbClr val="FFFFFF"/>
                </a:solidFill>
              </a:rPr>
              <a:t>subklavia</a:t>
            </a:r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mediastinum 	</a:t>
            </a:r>
            <a:r>
              <a:rPr lang="en-US" sz="3200" dirty="0" smtClean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A. </a:t>
            </a:r>
            <a:r>
              <a:rPr lang="en-US" sz="3200" dirty="0" err="1" smtClean="0">
                <a:solidFill>
                  <a:srgbClr val="FFFFFF"/>
                </a:solidFill>
              </a:rPr>
              <a:t>perikardiofrenikus</a:t>
            </a:r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err="1" smtClean="0">
                <a:solidFill>
                  <a:srgbClr val="FFFFFF"/>
                </a:solidFill>
              </a:rPr>
              <a:t>kosta</a:t>
            </a:r>
            <a:r>
              <a:rPr lang="en-US" sz="3200" dirty="0" smtClean="0">
                <a:solidFill>
                  <a:srgbClr val="FFFFFF"/>
                </a:solidFill>
              </a:rPr>
              <a:t> 		</a:t>
            </a:r>
            <a:r>
              <a:rPr lang="en-US" sz="3200" dirty="0" smtClean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sz="3200" dirty="0" smtClean="0">
                <a:solidFill>
                  <a:srgbClr val="FFFFFF"/>
                </a:solidFill>
              </a:rPr>
              <a:t> cab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  <a:r>
              <a:rPr lang="en-US" sz="3200" dirty="0" smtClean="0">
                <a:solidFill>
                  <a:srgbClr val="FFFFFF"/>
                </a:solidFill>
              </a:rPr>
              <a:t>A </a:t>
            </a:r>
            <a:r>
              <a:rPr lang="en-US" sz="3200" dirty="0" err="1">
                <a:solidFill>
                  <a:srgbClr val="FFFFFF"/>
                </a:solidFill>
              </a:rPr>
              <a:t>mamaria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Interna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en-US" sz="3200" dirty="0" smtClean="0">
                <a:solidFill>
                  <a:srgbClr val="FFFFFF"/>
                </a:solidFill>
              </a:rPr>
              <a:t>		     cab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  <a:r>
              <a:rPr lang="en-US" sz="3200" dirty="0" smtClean="0">
                <a:solidFill>
                  <a:srgbClr val="FFFFFF"/>
                </a:solidFill>
              </a:rPr>
              <a:t>A </a:t>
            </a:r>
            <a:r>
              <a:rPr lang="en-US" sz="3200" dirty="0" err="1" smtClean="0">
                <a:solidFill>
                  <a:srgbClr val="FFFFFF"/>
                </a:solidFill>
              </a:rPr>
              <a:t>interkostalis</a:t>
            </a:r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err="1" smtClean="0">
                <a:solidFill>
                  <a:srgbClr val="FFFFFF"/>
                </a:solidFill>
              </a:rPr>
              <a:t>diafragma</a:t>
            </a:r>
            <a:r>
              <a:rPr lang="en-US" sz="3200" dirty="0" smtClean="0">
                <a:solidFill>
                  <a:srgbClr val="FFFFFF"/>
                </a:solidFill>
              </a:rPr>
              <a:t> 	</a:t>
            </a:r>
            <a:r>
              <a:rPr lang="en-US" sz="3200" dirty="0" smtClean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sz="3200" dirty="0" smtClean="0">
                <a:solidFill>
                  <a:srgbClr val="FFFFFF"/>
                </a:solidFill>
              </a:rPr>
              <a:t> A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  <a:r>
              <a:rPr lang="en-US" sz="3200" dirty="0" err="1">
                <a:solidFill>
                  <a:srgbClr val="FFFFFF"/>
                </a:solidFill>
              </a:rPr>
              <a:t>frenikus</a:t>
            </a:r>
            <a:r>
              <a:rPr lang="en-US" sz="3200" dirty="0">
                <a:solidFill>
                  <a:srgbClr val="FFFFFF"/>
                </a:solidFill>
              </a:rPr>
              <a:t> sup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FFFFFF"/>
                </a:solidFill>
              </a:rPr>
              <a:t>	  			</a:t>
            </a:r>
            <a:r>
              <a:rPr lang="en-US" sz="3200" dirty="0" smtClean="0">
                <a:solidFill>
                  <a:srgbClr val="FFFFFF"/>
                </a:solidFill>
              </a:rPr>
              <a:t>     A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  <a:r>
              <a:rPr lang="en-US" sz="3200" dirty="0" err="1">
                <a:solidFill>
                  <a:srgbClr val="FFFFFF"/>
                </a:solidFill>
              </a:rPr>
              <a:t>muskulofrenikus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3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Anatomi</a:t>
            </a:r>
            <a:r>
              <a:rPr lang="en-US" sz="4000" b="1" dirty="0" smtClean="0"/>
              <a:t> pleura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Aliran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balik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 algn="just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Pleura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parietalis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V.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Interkostalis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 algn="just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Pleura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viseralis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V.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pulmonalis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 algn="just">
              <a:buFontTx/>
              <a:buNone/>
            </a:pP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buClr>
                <a:schemeClr val="tx1"/>
              </a:buClr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Pembuluh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getah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bening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pleura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parietalis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berhubungan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rongga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pleura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melalui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stomata</a:t>
            </a:r>
          </a:p>
          <a:p>
            <a:pPr algn="just"/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3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</a:rPr>
              <a:t>PATOFISIOLOGI EFUSI </a:t>
            </a:r>
            <a:r>
              <a:rPr lang="en-US" sz="4000" b="1" dirty="0" smtClean="0">
                <a:solidFill>
                  <a:srgbClr val="FFFFFF"/>
                </a:solidFill>
              </a:rPr>
              <a:t>PLEURA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lnSpc>
                <a:spcPct val="130000"/>
              </a:lnSpc>
              <a:buFontTx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Efusi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pleura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terjadi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karena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algn="just">
              <a:lnSpc>
                <a:spcPct val="130000"/>
              </a:lnSpc>
              <a:buFont typeface="Wingdings" charset="0"/>
              <a:buChar char="þ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Penumpukan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cairan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pleura di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rongga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pleura 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akibat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transudasi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/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eksudasi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berlebihan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  <a:buFont typeface="Wingdings" charset="0"/>
              <a:buChar char="þ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Pembentukan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penyerapan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  <a:buFont typeface="Wingdings" charset="0"/>
              <a:buChar char="þ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Pembentukan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normal,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penyerapan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terganggu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  <a:buFontTx/>
              <a:buNone/>
            </a:pP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</a:pP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821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83263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</a:rPr>
              <a:t>PATOFISIOLOGI EFUSI </a:t>
            </a:r>
            <a:r>
              <a:rPr lang="en-US" sz="3600" b="1" dirty="0" smtClean="0">
                <a:solidFill>
                  <a:srgbClr val="FFFFFF"/>
                </a:solidFill>
              </a:rPr>
              <a:t>PLEURA GANAS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337186" cy="41148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Infiltrasi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tumor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  <a:sym typeface="Symbol" charset="0"/>
              </a:rPr>
              <a:t>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permeabiliti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meningkat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just"/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Sumbatan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aliran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getah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bening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&amp;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pemb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Darah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Tumor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menyumbat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total lumen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bronkus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  <a:sym typeface="Symbol" charset="0"/>
              </a:rPr>
              <a:t>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  <a:sym typeface="Symbol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atelektasis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  <a:sym typeface="Symbol" charset="0"/>
              </a:rPr>
              <a:t>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tek.negatif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intrapleura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bertambah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Pneumonitis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  <a:sym typeface="Symbol" charset="0"/>
              </a:rPr>
              <a:t>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permeabiliti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meningkat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/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Hipoproteinemia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tekanan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osmotik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menurun</a:t>
            </a:r>
            <a:endParaRPr lang="en-US" sz="2800" dirty="0">
              <a:solidFill>
                <a:srgbClr val="FFFFFF"/>
              </a:solidFill>
              <a:latin typeface="Arial"/>
              <a:cs typeface="Arial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FF"/>
                </a:solidFill>
                <a:latin typeface="Arial"/>
                <a:cs typeface="Arial"/>
              </a:rPr>
              <a:t>Definisi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0" dirty="0" err="1" smtClean="0">
                <a:solidFill>
                  <a:srgbClr val="FFFFFF"/>
                </a:solidFill>
                <a:latin typeface="Arial"/>
                <a:cs typeface="Arial"/>
              </a:rPr>
              <a:t>Terdapat</a:t>
            </a:r>
            <a:r>
              <a:rPr lang="en-US" sz="28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udara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smtClean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antara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pleura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viseral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lang="en-US" sz="28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pleura parietal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en-US" sz="2800" b="0" dirty="0" err="1" smtClean="0">
                <a:solidFill>
                  <a:srgbClr val="FFFFFF"/>
                </a:solidFill>
                <a:latin typeface="Arial"/>
                <a:cs typeface="Arial"/>
              </a:rPr>
              <a:t>Kebocoran</a:t>
            </a:r>
            <a:r>
              <a:rPr lang="en-US" sz="28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udara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rongga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pleura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menyebabkan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jaringan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paru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kolaps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sesuai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proporsi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udara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yg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memasuki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Arial"/>
                <a:cs typeface="Arial"/>
              </a:rPr>
              <a:t>rongga</a:t>
            </a:r>
            <a:r>
              <a:rPr lang="en-US" sz="2800" b="0" dirty="0">
                <a:solidFill>
                  <a:srgbClr val="FFFFFF"/>
                </a:solidFill>
                <a:latin typeface="Arial"/>
                <a:cs typeface="Arial"/>
              </a:rPr>
              <a:t> pleura</a:t>
            </a:r>
          </a:p>
          <a:p>
            <a:pPr algn="just">
              <a:lnSpc>
                <a:spcPct val="130000"/>
              </a:lnSpc>
            </a:pPr>
            <a:endParaRPr lang="en-US" sz="28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6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EFUSI </a:t>
            </a:r>
            <a:r>
              <a:rPr lang="en-US" sz="4000" b="1" dirty="0">
                <a:solidFill>
                  <a:srgbClr val="FFFFFF"/>
                </a:solidFill>
              </a:rPr>
              <a:t>PLEURA TB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199"/>
            <a:ext cx="7924800" cy="466513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10000"/>
              </a:lnSpc>
              <a:buClr>
                <a:srgbClr val="FF0033"/>
              </a:buClr>
              <a:buFont typeface="Monotype Sorts" charset="0"/>
              <a:buNone/>
            </a:pPr>
            <a:r>
              <a:rPr lang="en-US" sz="2800" dirty="0" err="1">
                <a:latin typeface="Arial"/>
                <a:cs typeface="Arial"/>
              </a:rPr>
              <a:t>Tuberkulosis</a:t>
            </a:r>
            <a:r>
              <a:rPr lang="en-US" sz="2800" dirty="0">
                <a:latin typeface="Arial"/>
                <a:cs typeface="Arial"/>
              </a:rPr>
              <a:t> (paling </a:t>
            </a:r>
            <a:r>
              <a:rPr lang="en-US" sz="2800" dirty="0" err="1">
                <a:latin typeface="Arial"/>
                <a:cs typeface="Arial"/>
              </a:rPr>
              <a:t>sering</a:t>
            </a:r>
            <a:r>
              <a:rPr lang="en-US" sz="2800" dirty="0">
                <a:latin typeface="Arial"/>
                <a:cs typeface="Arial"/>
              </a:rPr>
              <a:t>) </a:t>
            </a:r>
            <a:r>
              <a:rPr lang="en-US" sz="2800" dirty="0" err="1">
                <a:latin typeface="Arial"/>
                <a:cs typeface="Arial"/>
              </a:rPr>
              <a:t>dijumpai</a:t>
            </a:r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>
              <a:lnSpc>
                <a:spcPct val="110000"/>
              </a:lnSpc>
              <a:buClr>
                <a:srgbClr val="FF0033"/>
              </a:buClr>
              <a:buFont typeface="Monotype Sorts" charset="0"/>
              <a:buChar char="_"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Eksudat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Clr>
                <a:srgbClr val="FF0033"/>
              </a:buClr>
              <a:buFont typeface="Monotype Sorts" charset="0"/>
              <a:buChar char="_"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Terjadi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karena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dirty="0">
                <a:latin typeface="Arial"/>
                <a:cs typeface="Arial"/>
              </a:rPr>
              <a:t>    1. </a:t>
            </a:r>
            <a:r>
              <a:rPr lang="en-US" sz="2800" dirty="0" err="1">
                <a:latin typeface="Arial"/>
                <a:cs typeface="Arial"/>
              </a:rPr>
              <a:t>perkontinuitatum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dirty="0">
                <a:latin typeface="Arial"/>
                <a:cs typeface="Arial"/>
              </a:rPr>
              <a:t>    2. </a:t>
            </a:r>
            <a:r>
              <a:rPr lang="en-US" sz="2800" dirty="0" err="1">
                <a:latin typeface="Arial"/>
                <a:cs typeface="Arial"/>
              </a:rPr>
              <a:t>penyebaran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limfogen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dirty="0">
                <a:latin typeface="Arial"/>
                <a:cs typeface="Arial"/>
              </a:rPr>
              <a:t>    3. </a:t>
            </a:r>
            <a:r>
              <a:rPr lang="en-US" sz="2800" dirty="0" err="1">
                <a:latin typeface="Arial"/>
                <a:cs typeface="Arial"/>
              </a:rPr>
              <a:t>penyebaran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hematogen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dirty="0"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855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nl-NL" sz="3200" b="1" noProof="1"/>
              <a:t>Perbedaan  transudat dan </a:t>
            </a:r>
            <a:r>
              <a:rPr lang="nl-NL" sz="3200" b="1" noProof="1" smtClean="0"/>
              <a:t>eksudat</a:t>
            </a:r>
            <a:endParaRPr lang="en-US" sz="3200" b="1" dirty="0"/>
          </a:p>
        </p:txBody>
      </p:sp>
      <p:graphicFrame>
        <p:nvGraphicFramePr>
          <p:cNvPr id="578563" name="Group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9593467"/>
              </p:ext>
            </p:extLst>
          </p:nvPr>
        </p:nvGraphicFramePr>
        <p:xfrm>
          <a:off x="0" y="905935"/>
          <a:ext cx="9143999" cy="5850468"/>
        </p:xfrm>
        <a:graphic>
          <a:graphicData uri="http://schemas.openxmlformats.org/drawingml/2006/table">
            <a:tbl>
              <a:tblPr/>
              <a:tblGrid>
                <a:gridCol w="4807085"/>
                <a:gridCol w="2251548"/>
                <a:gridCol w="2085366"/>
              </a:tblGrid>
              <a:tr h="4145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Transudat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Eksudat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1. uji Rivalta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--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2. Protein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3,0 gr %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3,0 gr %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3. Nisbah protein cp/plasma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0,5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0,5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4. Berat Jenis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1,016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1,016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5. LDh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200 / </a:t>
                      </a: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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200 / </a:t>
                      </a: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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6. Nisbah LDH cp/plasma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0,6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0,6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7. Leukosit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Hitung jenis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1000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50% limfosit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1000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50% limfosit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8. PH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7,3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7,3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9. Glukosa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 plasma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&lt; plasma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10. Amilase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= </a:t>
                      </a: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plasma</a:t>
                      </a:r>
                      <a:endParaRPr kumimoji="0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</a:t>
                      </a: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plasma</a:t>
                      </a:r>
                      <a:endParaRPr kumimoji="0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11. Alkali fostafase</a:t>
                      </a:r>
                    </a:p>
                  </a:txBody>
                  <a:tcPr marL="79248" marR="79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&lt; 75  </a:t>
                      </a: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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&gt; 75  </a:t>
                      </a:r>
                      <a:r>
                        <a:rPr kumimoji="0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Symbol" charset="0"/>
                        </a:rPr>
                        <a:t></a:t>
                      </a:r>
                    </a:p>
                  </a:txBody>
                  <a:tcPr marL="79248" marR="79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TB (</a:t>
            </a:r>
            <a:r>
              <a:rPr lang="en-US" sz="2800" b="1" dirty="0" err="1">
                <a:latin typeface="Arial"/>
                <a:cs typeface="Arial"/>
              </a:rPr>
              <a:t>Tuberkulosis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</a:p>
          <a:p>
            <a:r>
              <a:rPr lang="en-US" sz="2800" b="1" dirty="0" err="1" smtClean="0">
                <a:latin typeface="Arial"/>
                <a:cs typeface="Arial"/>
              </a:rPr>
              <a:t>Keganasan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Tumor pleura primer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Arial"/>
                <a:cs typeface="Arial"/>
              </a:rPr>
              <a:t>Gagal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jantung</a:t>
            </a:r>
            <a:r>
              <a:rPr lang="en-US" sz="2800" b="1" dirty="0">
                <a:latin typeface="Arial"/>
                <a:cs typeface="Arial"/>
              </a:rPr>
              <a:t> (</a:t>
            </a:r>
            <a:r>
              <a:rPr lang="en-US" sz="2800" b="1" dirty="0" err="1">
                <a:latin typeface="Arial"/>
                <a:cs typeface="Arial"/>
              </a:rPr>
              <a:t>Kongestif</a:t>
            </a:r>
            <a:r>
              <a:rPr lang="en-US" sz="2800" b="1" dirty="0">
                <a:latin typeface="Arial"/>
                <a:cs typeface="Arial"/>
              </a:rPr>
              <a:t>) 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b="1" dirty="0" err="1" smtClean="0">
                <a:latin typeface="Arial"/>
                <a:cs typeface="Arial"/>
              </a:rPr>
              <a:t>Hipoproteinemi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b="1" dirty="0" err="1">
                <a:latin typeface="Arial"/>
                <a:cs typeface="Arial"/>
              </a:rPr>
              <a:t>Sindrom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Meig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PENYEBAB EFUSI PLEURA</a:t>
            </a: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TRANSUDAT</a:t>
            </a:r>
            <a:endParaRPr lang="en-US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EKSUDAT</a:t>
            </a:r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169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466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993571"/>
                <a:gridCol w="2301876"/>
                <a:gridCol w="2301874"/>
                <a:gridCol w="1546679"/>
              </a:tblGrid>
              <a:tr h="84434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Management of Patients with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Parapneumonic Effusions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Pleural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Anatomy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Pleural Fluid Bacteriology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2B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Pleural Fluid Chemistry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Need for Drainage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2BAC"/>
                    </a:solidFill>
                  </a:tcPr>
                </a:tc>
              </a:tr>
              <a:tr h="133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Minimal effusion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(&lt; 10 mm on lat.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decub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.);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free-flowing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Cx and GS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Unknown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pH unknown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</a:tr>
              <a:tr h="933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Small-moderate effusion (&gt; 10 mm to &lt; 1/2 of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hemithorax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on lateral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decub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.); free-flowing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Negative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Cx and GS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pH &gt; 7.20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</a:tr>
              <a:tr h="1822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Large effusion (&gt; 1/2 of hemithorax on lateral decub.) OR loculated fluid OR thickened pleura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Positive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or GS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pH &lt; 7.20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Yes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</a:tr>
              <a:tr h="393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Regardless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Pus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pH &lt; 7.0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C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Yes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F4"/>
                    </a:solidFill>
                  </a:tcPr>
                </a:tc>
              </a:tr>
              <a:tr h="4038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= Culture; GS = Gram's Stain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EMPIEMA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sz="quarter" idx="13"/>
          </p:nvPr>
        </p:nvSpPr>
        <p:spPr>
          <a:noFill/>
          <a:ln/>
        </p:spPr>
        <p:txBody>
          <a:bodyPr lIns="92075" tIns="46038" rIns="92075" bIns="46038">
            <a:noAutofit/>
          </a:bodyPr>
          <a:lstStyle/>
          <a:p>
            <a:pPr>
              <a:buClr>
                <a:srgbClr val="FF00CC"/>
              </a:buClr>
              <a:buFont typeface="Monotype Sorts" charset="0"/>
              <a:buChar char="b"/>
            </a:pPr>
            <a:r>
              <a:rPr lang="en-US" sz="2400" dirty="0" err="1">
                <a:latin typeface="Arial"/>
                <a:cs typeface="Arial"/>
              </a:rPr>
              <a:t>Terkumpulnya</a:t>
            </a:r>
            <a:r>
              <a:rPr lang="en-US" sz="2400" dirty="0">
                <a:latin typeface="Arial"/>
                <a:cs typeface="Arial"/>
              </a:rPr>
              <a:t> pus di </a:t>
            </a:r>
            <a:r>
              <a:rPr lang="en-US" sz="2400" dirty="0" err="1">
                <a:latin typeface="Arial"/>
                <a:cs typeface="Arial"/>
              </a:rPr>
              <a:t>dalam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rongga</a:t>
            </a:r>
            <a:r>
              <a:rPr lang="en-US" sz="2400" dirty="0">
                <a:latin typeface="Arial"/>
                <a:cs typeface="Arial"/>
              </a:rPr>
              <a:t> pleura (</a:t>
            </a:r>
            <a:r>
              <a:rPr lang="en-US" sz="2400" dirty="0" err="1">
                <a:latin typeface="Arial"/>
                <a:cs typeface="Arial"/>
              </a:rPr>
              <a:t>Pleuritis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eksudativa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supuratif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pPr>
              <a:buClr>
                <a:srgbClr val="FF00CC"/>
              </a:buClr>
              <a:buFont typeface="Monotype Sorts" charset="0"/>
              <a:buChar char="b"/>
            </a:pPr>
            <a:r>
              <a:rPr lang="en-US" sz="2400" dirty="0" err="1" smtClean="0">
                <a:latin typeface="Arial"/>
                <a:cs typeface="Arial"/>
              </a:rPr>
              <a:t>Etiologi</a:t>
            </a:r>
            <a:endParaRPr lang="en-US" sz="2400" dirty="0" smtClean="0">
              <a:latin typeface="Arial"/>
              <a:cs typeface="Arial"/>
            </a:endParaRPr>
          </a:p>
          <a:p>
            <a:pPr lvl="1">
              <a:buClr>
                <a:srgbClr val="FF00CC"/>
              </a:buClr>
              <a:buFont typeface="Monotype Sorts" charset="0"/>
              <a:buChar char="b"/>
            </a:pPr>
            <a:r>
              <a:rPr lang="en-US" sz="2400" dirty="0" err="1" smtClean="0">
                <a:latin typeface="Arial"/>
                <a:cs typeface="Arial"/>
              </a:rPr>
              <a:t>Infeksi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paru</a:t>
            </a:r>
            <a:endParaRPr lang="en-US" sz="2400" dirty="0" smtClean="0">
              <a:latin typeface="Arial"/>
              <a:cs typeface="Arial"/>
            </a:endParaRPr>
          </a:p>
          <a:p>
            <a:pPr lvl="1">
              <a:buClr>
                <a:srgbClr val="FF00CC"/>
              </a:buClr>
              <a:buFont typeface="Monotype Sorts" charset="0"/>
              <a:buChar char="b"/>
            </a:pPr>
            <a:r>
              <a:rPr lang="en-US" sz="2400" dirty="0" err="1" smtClean="0">
                <a:latin typeface="Arial"/>
                <a:cs typeface="Arial"/>
              </a:rPr>
              <a:t>Komplikasi</a:t>
            </a:r>
            <a:r>
              <a:rPr lang="en-US" sz="2400" dirty="0" smtClean="0">
                <a:latin typeface="Arial"/>
                <a:cs typeface="Arial"/>
              </a:rPr>
              <a:t> : </a:t>
            </a:r>
            <a:r>
              <a:rPr lang="en-US" sz="2400" dirty="0">
                <a:latin typeface="Arial"/>
                <a:cs typeface="Arial"/>
              </a:rPr>
              <a:t>- </a:t>
            </a:r>
            <a:r>
              <a:rPr lang="en-US" sz="2400" dirty="0" smtClean="0">
                <a:latin typeface="Arial"/>
                <a:cs typeface="Arial"/>
              </a:rPr>
              <a:t>trauma, </a:t>
            </a:r>
            <a:r>
              <a:rPr lang="en-US" sz="2400" dirty="0" err="1" smtClean="0">
                <a:latin typeface="Arial"/>
                <a:cs typeface="Arial"/>
              </a:rPr>
              <a:t>tindakan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punksi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pleura</a:t>
            </a:r>
          </a:p>
          <a:p>
            <a:pPr lvl="1">
              <a:buClr>
                <a:srgbClr val="FF00CC"/>
              </a:buClr>
              <a:buFont typeface="Monotype Sorts" charset="0"/>
              <a:buChar char="b"/>
            </a:pPr>
            <a:r>
              <a:rPr lang="en-US" sz="2400" dirty="0" err="1" smtClean="0">
                <a:latin typeface="Arial"/>
                <a:cs typeface="Arial"/>
              </a:rPr>
              <a:t>Berasal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dari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abses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hati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merembes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diagfragma</a:t>
            </a:r>
            <a:endParaRPr lang="en-US" sz="2400" dirty="0" smtClean="0">
              <a:latin typeface="Arial"/>
              <a:cs typeface="Arial"/>
            </a:endParaRPr>
          </a:p>
          <a:p>
            <a:pPr lvl="1">
              <a:buClr>
                <a:srgbClr val="FF00CC"/>
              </a:buClr>
              <a:buFont typeface="Monotype Sorts" charset="0"/>
              <a:buChar char="b"/>
            </a:pPr>
            <a:r>
              <a:rPr lang="en-US" sz="2400" dirty="0" smtClean="0">
                <a:latin typeface="Arial"/>
                <a:cs typeface="Arial"/>
              </a:rPr>
              <a:t>Tumor </a:t>
            </a:r>
            <a:r>
              <a:rPr lang="en-US" sz="2400" dirty="0" err="1">
                <a:latin typeface="Arial"/>
                <a:cs typeface="Arial"/>
              </a:rPr>
              <a:t>paru</a:t>
            </a:r>
            <a:r>
              <a:rPr lang="en-US" sz="2400" dirty="0">
                <a:latin typeface="Arial"/>
                <a:cs typeface="Arial"/>
              </a:rPr>
              <a:t> yang </a:t>
            </a:r>
            <a:r>
              <a:rPr lang="en-US" sz="2400" dirty="0" err="1">
                <a:latin typeface="Arial"/>
                <a:cs typeface="Arial"/>
              </a:rPr>
              <a:t>mengalami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infeksi</a:t>
            </a: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FF00CC"/>
              </a:buClr>
              <a:buFont typeface="Monotype Sorts" charset="0"/>
              <a:buChar char="b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0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PENATALAKSANAAN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 dirty="0" err="1" smtClean="0"/>
              <a:t>Evakuasi</a:t>
            </a:r>
            <a:r>
              <a:rPr lang="en-US" sz="2800" dirty="0" smtClean="0"/>
              <a:t>/</a:t>
            </a:r>
            <a:r>
              <a:rPr lang="en-US" sz="2800" dirty="0" err="1" smtClean="0"/>
              <a:t>drainase</a:t>
            </a:r>
            <a:r>
              <a:rPr lang="en-US" sz="2800" dirty="0" smtClean="0"/>
              <a:t>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: </a:t>
            </a:r>
            <a:r>
              <a:rPr lang="en-US" sz="2800" dirty="0" err="1" smtClean="0"/>
              <a:t>pungsi</a:t>
            </a:r>
            <a:r>
              <a:rPr lang="en-US" sz="2800" dirty="0" smtClean="0"/>
              <a:t> pleura, WSD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 dirty="0" err="1" smtClean="0"/>
              <a:t>Obat</a:t>
            </a:r>
            <a:r>
              <a:rPr lang="en-US" sz="2800" dirty="0" smtClean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(AB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kultur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 dirty="0" smtClean="0"/>
              <a:t>Lama </a:t>
            </a:r>
            <a:r>
              <a:rPr lang="en-US" sz="2800" dirty="0" err="1"/>
              <a:t>pengobatan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</a:t>
            </a:r>
            <a:r>
              <a:rPr lang="en-US" sz="2800" dirty="0" err="1" smtClean="0"/>
              <a:t>nonspesifik</a:t>
            </a:r>
            <a:r>
              <a:rPr lang="en-US" sz="2800" dirty="0"/>
              <a:t>	</a:t>
            </a:r>
            <a:r>
              <a:rPr lang="en-US" sz="2800" dirty="0" smtClean="0"/>
              <a:t>2 </a:t>
            </a:r>
            <a:r>
              <a:rPr lang="en-US" sz="2800" dirty="0" err="1"/>
              <a:t>minggu</a:t>
            </a:r>
            <a:r>
              <a:rPr lang="en-US" sz="2800" dirty="0"/>
              <a:t> - 2 </a:t>
            </a:r>
            <a:r>
              <a:rPr lang="en-US" sz="2800" dirty="0" err="1"/>
              <a:t>bulan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</a:t>
            </a:r>
            <a:r>
              <a:rPr lang="en-US" sz="2800" dirty="0" err="1"/>
              <a:t>spesifik</a:t>
            </a:r>
            <a:r>
              <a:rPr lang="en-US" sz="2800" dirty="0"/>
              <a:t>		6 </a:t>
            </a:r>
            <a:r>
              <a:rPr lang="en-US" sz="2800" dirty="0" err="1"/>
              <a:t>bulan</a:t>
            </a:r>
            <a:r>
              <a:rPr lang="en-US" sz="2800" dirty="0"/>
              <a:t>   -  9 </a:t>
            </a:r>
            <a:r>
              <a:rPr lang="en-US" sz="2800" dirty="0" err="1" smtClean="0"/>
              <a:t>bulan</a:t>
            </a:r>
            <a:endParaRPr lang="en-US" sz="2800" dirty="0" smtClean="0"/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 dirty="0" err="1" smtClean="0"/>
              <a:t>Pengobatan</a:t>
            </a:r>
            <a:r>
              <a:rPr lang="en-US" sz="2800" dirty="0" smtClean="0"/>
              <a:t> </a:t>
            </a:r>
            <a:r>
              <a:rPr lang="en-US" sz="2800" dirty="0" err="1"/>
              <a:t>gagal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tindakan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/>
              <a:t>operasi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- </a:t>
            </a:r>
            <a:r>
              <a:rPr lang="en-US" sz="2800" dirty="0" err="1" smtClean="0"/>
              <a:t>nonspesifik</a:t>
            </a:r>
            <a:r>
              <a:rPr lang="en-US" sz="2800" dirty="0"/>
              <a:t>	</a:t>
            </a:r>
            <a:r>
              <a:rPr lang="en-US" sz="2800" dirty="0" smtClean="0"/>
              <a:t>s/d 2 </a:t>
            </a:r>
            <a:r>
              <a:rPr lang="en-US" sz="2800" dirty="0"/>
              <a:t>mg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- </a:t>
            </a:r>
            <a:r>
              <a:rPr lang="en-US" sz="2800" dirty="0" err="1"/>
              <a:t>spesifik</a:t>
            </a:r>
            <a:r>
              <a:rPr lang="en-US" sz="2800" dirty="0"/>
              <a:t>		</a:t>
            </a:r>
            <a:r>
              <a:rPr lang="en-US" sz="2800" dirty="0" smtClean="0"/>
              <a:t>s/d 2 </a:t>
            </a:r>
            <a:r>
              <a:rPr lang="en-US" sz="2800" dirty="0" err="1"/>
              <a:t>bln</a:t>
            </a:r>
            <a:r>
              <a:rPr lang="en-US" sz="28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872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8"/>
            <a:ext cx="3929562" cy="276330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333"/>
            <a:ext cx="3929562" cy="270934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96" y="1524009"/>
            <a:ext cx="3929562" cy="3657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90010" y="2825216"/>
            <a:ext cx="302839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Typical pleural ultrasound appearance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of pleural infection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19590" y="6141508"/>
            <a:ext cx="35057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Typical contrast enhanced CT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appearances of pleural empyema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09600" y="152400"/>
            <a:ext cx="381000" cy="228600"/>
          </a:xfrm>
          <a:prstGeom prst="rect">
            <a:avLst/>
          </a:prstGeom>
          <a:solidFill>
            <a:srgbClr val="3A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826793" y="5067295"/>
            <a:ext cx="336894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The macroscopic appearances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of pleural </a:t>
            </a:r>
            <a:r>
              <a:rPr lang="en-US" sz="1600" dirty="0" err="1">
                <a:solidFill>
                  <a:srgbClr val="FFFF00"/>
                </a:solidFill>
              </a:rPr>
              <a:t>fibrinous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septation</a:t>
            </a:r>
            <a:r>
              <a:rPr lang="en-US" sz="1600" dirty="0">
                <a:solidFill>
                  <a:srgbClr val="FFFF00"/>
                </a:solidFill>
              </a:rPr>
              <a:t> by</a:t>
            </a:r>
          </a:p>
          <a:p>
            <a:pPr algn="ctr"/>
            <a:r>
              <a:rPr lang="en-US" sz="1600" dirty="0" err="1">
                <a:solidFill>
                  <a:srgbClr val="FFFF00"/>
                </a:solidFill>
              </a:rPr>
              <a:t>thoracoscopy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217193" y="228600"/>
            <a:ext cx="47066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PLEURAL INFECTION</a:t>
            </a:r>
          </a:p>
          <a:p>
            <a:pPr algn="ctr"/>
            <a:r>
              <a:rPr lang="en-US" sz="3200" dirty="0"/>
              <a:t>(Empyema)</a:t>
            </a:r>
          </a:p>
        </p:txBody>
      </p:sp>
    </p:spTree>
    <p:extLst>
      <p:ext uri="{BB962C8B-B14F-4D97-AF65-F5344CB8AC3E}">
        <p14:creationId xmlns:p14="http://schemas.microsoft.com/office/powerpoint/2010/main" val="15926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Hemotoraks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Arial"/>
                <a:cs typeface="Arial"/>
              </a:rPr>
              <a:t>Hemothorax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  <a:sym typeface="Wingdings" charset="0"/>
              </a:rPr>
              <a:t> </a:t>
            </a:r>
            <a:r>
              <a:rPr lang="en-US" sz="2800" dirty="0" err="1">
                <a:latin typeface="Arial"/>
                <a:cs typeface="Arial"/>
                <a:sym typeface="Wingdings" charset="0"/>
              </a:rPr>
              <a:t>darah</a:t>
            </a:r>
            <a:r>
              <a:rPr lang="en-US" sz="2800" dirty="0">
                <a:latin typeface="Arial"/>
                <a:cs typeface="Arial"/>
                <a:sym typeface="Wingdings" charset="0"/>
              </a:rPr>
              <a:t> </a:t>
            </a:r>
            <a:r>
              <a:rPr lang="en-US" sz="2800" dirty="0" err="1">
                <a:latin typeface="Arial"/>
                <a:cs typeface="Arial"/>
                <a:sym typeface="Wingdings" charset="0"/>
              </a:rPr>
              <a:t>dalam</a:t>
            </a:r>
            <a:r>
              <a:rPr lang="en-US" sz="2800" dirty="0">
                <a:latin typeface="Arial"/>
                <a:cs typeface="Arial"/>
                <a:sym typeface="Wingdings" charset="0"/>
              </a:rPr>
              <a:t> </a:t>
            </a:r>
            <a:r>
              <a:rPr lang="en-US" sz="2800" dirty="0" err="1">
                <a:latin typeface="Arial"/>
                <a:cs typeface="Arial"/>
                <a:sym typeface="Wingdings" charset="0"/>
              </a:rPr>
              <a:t>rongga</a:t>
            </a:r>
            <a:r>
              <a:rPr lang="en-US" sz="2800" dirty="0">
                <a:latin typeface="Arial"/>
                <a:cs typeface="Arial"/>
                <a:sym typeface="Wingdings" charset="0"/>
              </a:rPr>
              <a:t> </a:t>
            </a:r>
            <a:r>
              <a:rPr lang="en-US" sz="2800" dirty="0" smtClean="0">
                <a:latin typeface="Arial"/>
                <a:cs typeface="Arial"/>
                <a:sym typeface="Wingdings" charset="0"/>
              </a:rPr>
              <a:t>pleura</a:t>
            </a:r>
            <a:endParaRPr lang="en-US" sz="2800" dirty="0">
              <a:latin typeface="Arial"/>
              <a:cs typeface="Arial"/>
            </a:endParaRPr>
          </a:p>
          <a:p>
            <a:pPr algn="just"/>
            <a:r>
              <a:rPr lang="en-US" sz="2800" dirty="0" err="1" smtClean="0">
                <a:latin typeface="Arial"/>
                <a:cs typeface="Arial"/>
              </a:rPr>
              <a:t>Kebanyakan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disebabkan</a:t>
            </a:r>
            <a:r>
              <a:rPr lang="en-US" sz="2800" dirty="0">
                <a:latin typeface="Arial"/>
                <a:cs typeface="Arial"/>
              </a:rPr>
              <a:t> trauma </a:t>
            </a:r>
            <a:r>
              <a:rPr lang="en-US" sz="2800" dirty="0" err="1">
                <a:latin typeface="Arial"/>
                <a:cs typeface="Arial"/>
              </a:rPr>
              <a:t>dinding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dada</a:t>
            </a:r>
            <a:endParaRPr lang="en-US" sz="2800" dirty="0">
              <a:latin typeface="Arial"/>
              <a:cs typeface="Arial"/>
            </a:endParaRPr>
          </a:p>
          <a:p>
            <a:pPr algn="just"/>
            <a:r>
              <a:rPr lang="en-US" sz="2800" dirty="0" err="1">
                <a:latin typeface="Arial"/>
                <a:cs typeface="Arial"/>
              </a:rPr>
              <a:t>Hemotoraks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nontraumatik</a:t>
            </a:r>
            <a:r>
              <a:rPr lang="en-US" sz="2800" dirty="0">
                <a:latin typeface="Arial"/>
                <a:cs typeface="Arial"/>
              </a:rPr>
              <a:t> (</a:t>
            </a:r>
            <a:r>
              <a:rPr lang="en-US" sz="2800" dirty="0" err="1">
                <a:latin typeface="Arial"/>
                <a:cs typeface="Arial"/>
              </a:rPr>
              <a:t>jarang</a:t>
            </a:r>
            <a:r>
              <a:rPr lang="en-US" sz="2800" dirty="0">
                <a:latin typeface="Arial"/>
                <a:cs typeface="Arial"/>
              </a:rPr>
              <a:t>) : </a:t>
            </a:r>
            <a:endParaRPr lang="en-US" sz="2800" dirty="0" smtClean="0">
              <a:latin typeface="Arial"/>
              <a:cs typeface="Arial"/>
            </a:endParaRPr>
          </a:p>
          <a:p>
            <a:pPr lvl="1" algn="just"/>
            <a:r>
              <a:rPr lang="en-US" sz="2800" dirty="0" err="1" smtClean="0">
                <a:latin typeface="Arial"/>
                <a:cs typeface="Arial"/>
              </a:rPr>
              <a:t>Keganasan</a:t>
            </a:r>
            <a:endParaRPr lang="en-US" sz="2800" dirty="0">
              <a:latin typeface="Arial"/>
              <a:cs typeface="Arial"/>
            </a:endParaRPr>
          </a:p>
          <a:p>
            <a:pPr algn="just"/>
            <a:r>
              <a:rPr lang="en-US" sz="2800" dirty="0" err="1" smtClean="0">
                <a:latin typeface="Arial"/>
                <a:cs typeface="Arial"/>
              </a:rPr>
              <a:t>Penatalaksanaan</a:t>
            </a:r>
            <a:r>
              <a:rPr lang="en-US" sz="2800" dirty="0" smtClean="0">
                <a:latin typeface="Arial"/>
                <a:cs typeface="Arial"/>
              </a:rPr>
              <a:t> : </a:t>
            </a:r>
          </a:p>
          <a:p>
            <a:pPr lvl="1" algn="just"/>
            <a:r>
              <a:rPr lang="en-US" sz="2800" dirty="0" err="1" smtClean="0">
                <a:latin typeface="Arial"/>
                <a:cs typeface="Arial"/>
              </a:rPr>
              <a:t>pemasangan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WSD </a:t>
            </a:r>
            <a:r>
              <a:rPr lang="en-US" sz="2800" dirty="0" err="1" smtClean="0">
                <a:latin typeface="Arial"/>
                <a:cs typeface="Arial"/>
              </a:rPr>
              <a:t>segera</a:t>
            </a:r>
            <a:endParaRPr lang="en-US" sz="2800" dirty="0" smtClean="0">
              <a:latin typeface="Arial"/>
              <a:cs typeface="Arial"/>
            </a:endParaRPr>
          </a:p>
          <a:p>
            <a:pPr lvl="1" algn="just"/>
            <a:r>
              <a:rPr lang="en-US" sz="2800" dirty="0" err="1" smtClean="0">
                <a:latin typeface="Arial"/>
                <a:cs typeface="Arial"/>
              </a:rPr>
              <a:t>torakotomi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</a:t>
            </a:r>
            <a:r>
              <a:rPr lang="en-US" sz="2800" dirty="0" err="1">
                <a:latin typeface="Arial"/>
                <a:cs typeface="Arial"/>
              </a:rPr>
              <a:t>perdarahan</a:t>
            </a:r>
            <a:r>
              <a:rPr lang="en-US" sz="2800" dirty="0">
                <a:latin typeface="Arial"/>
                <a:cs typeface="Arial"/>
              </a:rPr>
              <a:t> &gt; 200 mL per jam)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EFUSI PLEURA GANAS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5911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EFUSI </a:t>
            </a:r>
            <a:r>
              <a:rPr lang="en-US" sz="4000" b="1" dirty="0">
                <a:solidFill>
                  <a:srgbClr val="FFFFFF"/>
                </a:solidFill>
              </a:rPr>
              <a:t>PLEURA MASIF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17133"/>
            <a:ext cx="7924800" cy="4114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buClr>
                <a:srgbClr val="FF66FF"/>
              </a:buClr>
              <a:buFont typeface="Monotype Sorts" charset="0"/>
              <a:buChar char="^"/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ering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keganasan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buClr>
                <a:srgbClr val="FF66FF"/>
              </a:buClr>
              <a:buFont typeface="Monotype Sorts" charset="0"/>
              <a:buChar char="^"/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umlah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cairan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banyak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produksinya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cepat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partsofpleuraoncross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noProof="1" smtClean="0">
                <a:solidFill>
                  <a:srgbClr val="FFFFFF"/>
                </a:solidFill>
              </a:rPr>
              <a:t>EFUSI </a:t>
            </a:r>
            <a:r>
              <a:rPr sz="4000" b="1" noProof="1">
                <a:solidFill>
                  <a:srgbClr val="FFFFFF"/>
                </a:solidFill>
              </a:rPr>
              <a:t>PLEURA GANAS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sz="4000" b="1" noProof="1">
                <a:solidFill>
                  <a:srgbClr val="FFFFFF"/>
                </a:solidFill>
              </a:rPr>
              <a:t>( EPG )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sz="2800" noProof="1">
                <a:latin typeface="Arial"/>
                <a:cs typeface="Arial"/>
              </a:rPr>
              <a:t>Penumpukan cairan dalam rongga pleura pada penderita penyakit keganasan di dalam maupun luar rongga toraks, akibat metastasis maupun proses </a:t>
            </a:r>
            <a:r>
              <a:rPr sz="2800" noProof="1" smtClean="0">
                <a:latin typeface="Arial"/>
                <a:cs typeface="Arial"/>
              </a:rPr>
              <a:t>nonmetastasis </a:t>
            </a:r>
            <a:endParaRPr lang="en-US" sz="2800" baseline="30000" dirty="0">
              <a:latin typeface="Arial"/>
              <a:cs typeface="Arial"/>
            </a:endParaRPr>
          </a:p>
          <a:p>
            <a:pPr>
              <a:buFontTx/>
              <a:buNone/>
            </a:pPr>
            <a:endParaRPr sz="2800" baseline="30000" noProof="1">
              <a:latin typeface="Arial"/>
              <a:cs typeface="Arial"/>
            </a:endParaRPr>
          </a:p>
          <a:p>
            <a:pPr algn="just"/>
            <a:r>
              <a:rPr sz="2800" noProof="1">
                <a:latin typeface="Arial"/>
                <a:cs typeface="Arial"/>
              </a:rPr>
              <a:t>Efusi yang berkaitan dengan keganasan pada rongga pleura yang dapat dibuktikan dengan pemeriksaan sitologi , biopsi pleura atau otopsi </a:t>
            </a:r>
            <a:endParaRPr sz="2800" baseline="30000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160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sz="3600" noProof="1" smtClean="0">
                <a:solidFill>
                  <a:srgbClr val="FFFFFF"/>
                </a:solidFill>
              </a:rPr>
              <a:t>PATOGENESIS</a:t>
            </a:r>
            <a:endParaRPr sz="2800" noProof="1">
              <a:solidFill>
                <a:srgbClr val="FFFFFF"/>
              </a:solidFill>
            </a:endParaRPr>
          </a:p>
        </p:txBody>
      </p:sp>
      <p:sp>
        <p:nvSpPr>
          <p:cNvPr id="592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sz="1800" noProof="1" smtClean="0">
                <a:solidFill>
                  <a:srgbClr val="66FF33"/>
                </a:solidFill>
                <a:latin typeface="Arial"/>
                <a:cs typeface="Arial"/>
              </a:rPr>
              <a:t>Langsung</a:t>
            </a:r>
            <a:endParaRPr sz="1800" noProof="1">
              <a:solidFill>
                <a:srgbClr val="66FF33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Metastasis pleura dg pe↑permeabilit</a:t>
            </a:r>
            <a:r>
              <a:rPr lang="en-US" sz="1800" dirty="0" err="1">
                <a:latin typeface="Arial"/>
                <a:cs typeface="Arial"/>
              </a:rPr>
              <a:t>i</a:t>
            </a:r>
            <a:endParaRPr sz="1800" noProof="1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Metastasis pleura dg obstruksi pembuluh limfe pleura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Keterlibatan nodus limfatik mediastinum dg pe↓drainase limfatik pleura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Gangguan pada duktus torasikus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Obstruksi bronkus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Gangguan perikardium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sz="1800" noProof="1">
              <a:latin typeface="Arial"/>
              <a:cs typeface="Arial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sz="1800" noProof="1">
                <a:solidFill>
                  <a:srgbClr val="66FF33"/>
                </a:solidFill>
                <a:latin typeface="Arial"/>
                <a:cs typeface="Arial"/>
              </a:rPr>
              <a:t>Tidak langsung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Hipoproteinemia 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Pneumonitis pasca obstruksi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Emboli paru</a:t>
            </a:r>
          </a:p>
          <a:p>
            <a:pPr>
              <a:lnSpc>
                <a:spcPct val="80000"/>
              </a:lnSpc>
            </a:pPr>
            <a:r>
              <a:rPr sz="1800" noProof="1">
                <a:latin typeface="Arial"/>
                <a:cs typeface="Arial"/>
              </a:rPr>
              <a:t>Pasca terapi </a:t>
            </a:r>
            <a:r>
              <a:rPr sz="1800" noProof="1" smtClean="0">
                <a:latin typeface="Arial"/>
                <a:cs typeface="Arial"/>
              </a:rPr>
              <a:t>radiasi</a:t>
            </a:r>
            <a:endParaRPr sz="1800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 algn="ctr"/>
            <a:r>
              <a:rPr lang="fi-FI" sz="2400" noProof="1" smtClean="0">
                <a:latin typeface="Arial"/>
                <a:cs typeface="Arial"/>
                <a:sym typeface="Symbol" charset="0"/>
              </a:rPr>
              <a:t>Bila </a:t>
            </a:r>
            <a:r>
              <a:rPr lang="fi-FI" sz="2400" noProof="1">
                <a:latin typeface="Arial"/>
                <a:cs typeface="Arial"/>
                <a:sym typeface="Symbol" charset="0"/>
              </a:rPr>
              <a:t>produksi cairan pleura </a:t>
            </a:r>
            <a:r>
              <a:rPr lang="fi-FI" sz="2400" noProof="1" smtClean="0">
                <a:latin typeface="Arial"/>
                <a:cs typeface="Arial"/>
                <a:sym typeface="Symbol" charset="0"/>
              </a:rPr>
              <a:t>cepat &amp; banyak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9699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609600" indent="-609600" algn="just">
              <a:buFontTx/>
              <a:buAutoNum type="arabicPeriod"/>
            </a:pPr>
            <a:r>
              <a:rPr sz="2800" noProof="1" smtClean="0">
                <a:latin typeface="Arial"/>
                <a:cs typeface="Arial"/>
                <a:sym typeface="Symbol" charset="0"/>
              </a:rPr>
              <a:t>Punksi </a:t>
            </a:r>
            <a:r>
              <a:rPr sz="2800" noProof="1">
                <a:latin typeface="Arial"/>
                <a:cs typeface="Arial"/>
                <a:sym typeface="Symbol" charset="0"/>
              </a:rPr>
              <a:t>pleura</a:t>
            </a:r>
          </a:p>
          <a:p>
            <a:pPr marL="609600" indent="-609600" algn="just">
              <a:buFontTx/>
              <a:buAutoNum type="arabicPeriod"/>
            </a:pPr>
            <a:r>
              <a:rPr sz="2800" noProof="1">
                <a:latin typeface="Arial"/>
                <a:cs typeface="Arial"/>
                <a:sym typeface="Symbol" charset="0"/>
              </a:rPr>
              <a:t>Pemasangan salir sekat air ( WSD )</a:t>
            </a:r>
          </a:p>
          <a:p>
            <a:pPr marL="609600" indent="-609600" algn="just">
              <a:buFontTx/>
              <a:buAutoNum type="arabicPeriod"/>
            </a:pPr>
            <a:r>
              <a:rPr sz="2800" noProof="1">
                <a:latin typeface="Arial"/>
                <a:cs typeface="Arial"/>
                <a:sym typeface="Symbol" charset="0"/>
              </a:rPr>
              <a:t>Pleurodesis dengan obat-obatan( radio isotop , nitrogen mustard , bleomisin , kuinakrin, talk dan tetrasiklin )</a:t>
            </a:r>
          </a:p>
          <a:p>
            <a:pPr marL="609600" indent="-609600" algn="just">
              <a:buFontTx/>
              <a:buAutoNum type="arabicPeriod"/>
            </a:pPr>
            <a:r>
              <a:rPr sz="2800" noProof="1">
                <a:latin typeface="Arial"/>
                <a:cs typeface="Arial"/>
                <a:sym typeface="Symbol" charset="0"/>
              </a:rPr>
              <a:t>Pirau pleuroperitoneal</a:t>
            </a:r>
          </a:p>
          <a:p>
            <a:pPr marL="609600" indent="-609600" algn="just">
              <a:buFontTx/>
              <a:buAutoNum type="arabicPeriod"/>
            </a:pPr>
            <a:r>
              <a:rPr sz="2800" noProof="1">
                <a:latin typeface="Arial"/>
                <a:cs typeface="Arial"/>
                <a:sym typeface="Symbol" charset="0"/>
              </a:rPr>
              <a:t>Pleurektomi dan dekortikasi</a:t>
            </a:r>
          </a:p>
          <a:p>
            <a:pPr marL="609600" indent="-609600" algn="just">
              <a:buFontTx/>
              <a:buAutoNum type="arabicPeriod"/>
            </a:pPr>
            <a:r>
              <a:rPr sz="2800" noProof="1">
                <a:latin typeface="Arial"/>
                <a:cs typeface="Arial"/>
                <a:sym typeface="Symbol" charset="0"/>
              </a:rPr>
              <a:t>Radioterapi</a:t>
            </a:r>
          </a:p>
          <a:p>
            <a:pPr marL="609600" indent="-609600" algn="just">
              <a:buFontTx/>
              <a:buAutoNum type="arabicPeriod"/>
            </a:pPr>
            <a:endParaRPr sz="2800" noProof="1">
              <a:latin typeface="Arial"/>
              <a:cs typeface="Arial"/>
              <a:sym typeface="Symbol" charset="0"/>
            </a:endParaRPr>
          </a:p>
          <a:p>
            <a:pPr marL="609600" indent="-609600" algn="just">
              <a:buFontTx/>
              <a:buNone/>
            </a:pPr>
            <a:endParaRPr sz="2800" noProof="1">
              <a:latin typeface="Arial"/>
              <a:cs typeface="Arial"/>
              <a:sym typeface="Symbol" charset="0"/>
            </a:endParaRPr>
          </a:p>
          <a:p>
            <a:pPr marL="609600" indent="-609600" algn="just">
              <a:buFontTx/>
              <a:buNone/>
            </a:pPr>
            <a:endParaRPr sz="2800" noProof="1">
              <a:latin typeface="Arial"/>
              <a:cs typeface="Arial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19300"/>
            <a:ext cx="2933700" cy="28225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22475"/>
            <a:ext cx="2933700" cy="28051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4538"/>
            <a:ext cx="2933700" cy="28273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163" y="4902200"/>
            <a:ext cx="27396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>
                <a:solidFill>
                  <a:srgbClr val="FFFFFF"/>
                </a:solidFill>
              </a:rPr>
              <a:t>Predrainage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posteroanterior</a:t>
            </a:r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chest radiograph with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a large left pleural effusion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955925" y="4902200"/>
            <a:ext cx="26820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After instillation of 5 g of talc,</a:t>
            </a:r>
          </a:p>
          <a:p>
            <a:pPr algn="ctr"/>
            <a:r>
              <a:rPr lang="en-US" sz="1600" dirty="0" err="1">
                <a:solidFill>
                  <a:srgbClr val="FFFFFF"/>
                </a:solidFill>
              </a:rPr>
              <a:t>posteroanterior</a:t>
            </a:r>
            <a:r>
              <a:rPr lang="en-US" sz="1600" dirty="0">
                <a:solidFill>
                  <a:srgbClr val="FFFFFF"/>
                </a:solidFill>
              </a:rPr>
              <a:t> chest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radiograph demonstrates a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14-F </a:t>
            </a:r>
            <a:r>
              <a:rPr lang="en-US" sz="1600" dirty="0" err="1">
                <a:solidFill>
                  <a:srgbClr val="FFFFFF"/>
                </a:solidFill>
              </a:rPr>
              <a:t>vanSonnenberg</a:t>
            </a:r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drainage catheter in the left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pleural space with minimal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residual pleural fluid or thickening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003925" y="4894263"/>
            <a:ext cx="3025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Approximately 30 days after talc</a:t>
            </a:r>
          </a:p>
          <a:p>
            <a:pPr algn="ctr"/>
            <a:r>
              <a:rPr lang="en-US" sz="1600" dirty="0" err="1">
                <a:solidFill>
                  <a:srgbClr val="FFFFFF"/>
                </a:solidFill>
              </a:rPr>
              <a:t>pleurodesis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posteroanterior</a:t>
            </a:r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chest radiograph demonstrates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no appreciable </a:t>
            </a:r>
            <a:r>
              <a:rPr lang="en-US" sz="1600" dirty="0" err="1">
                <a:solidFill>
                  <a:srgbClr val="FFFFFF"/>
                </a:solidFill>
              </a:rPr>
              <a:t>reaccumulation</a:t>
            </a:r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of pleural fluid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03325" y="1563688"/>
            <a:ext cx="648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FF"/>
                </a:solidFill>
              </a:rPr>
              <a:t>A                                   B                                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Malignant Pleural Effusions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(Treatment with Small-Bore-Catheter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Thoracostomy</a:t>
            </a:r>
            <a:r>
              <a:rPr lang="en-US" sz="2400" dirty="0">
                <a:solidFill>
                  <a:srgbClr val="FFFFFF"/>
                </a:solidFill>
              </a:rPr>
              <a:t> and Talc </a:t>
            </a:r>
            <a:r>
              <a:rPr lang="en-US" sz="2400" dirty="0" err="1">
                <a:solidFill>
                  <a:srgbClr val="FFFFFF"/>
                </a:solidFill>
              </a:rPr>
              <a:t>Pleurodesis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</a:rPr>
              <a:t>KOMPLIKASI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Syok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Perdarahan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Sakit</a:t>
            </a:r>
            <a:r>
              <a:rPr lang="en-US" sz="2800" dirty="0">
                <a:latin typeface="Arial"/>
                <a:cs typeface="Arial"/>
              </a:rPr>
              <a:t> </a:t>
            </a:r>
          </a:p>
          <a:p>
            <a:r>
              <a:rPr lang="en-US" sz="2800" dirty="0" err="1">
                <a:latin typeface="Arial"/>
                <a:cs typeface="Arial"/>
              </a:rPr>
              <a:t>Pneumotoraks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Infeksi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0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000" b="1" dirty="0" err="1" smtClean="0"/>
              <a:t>pipa</a:t>
            </a:r>
            <a:r>
              <a:rPr lang="en-US" sz="4000" b="1" dirty="0" smtClean="0"/>
              <a:t> </a:t>
            </a:r>
            <a:r>
              <a:rPr lang="en-US" sz="4000" b="1" dirty="0"/>
              <a:t>WSD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7892" name="Picture 4" descr="FOTO TEACHING,KASUS, CAMPURAN 0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/>
          <a:stretch>
            <a:fillRect/>
          </a:stretch>
        </p:blipFill>
        <p:spPr bwMode="auto">
          <a:xfrm>
            <a:off x="0" y="1236133"/>
            <a:ext cx="4622800" cy="56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TO TEACHING,KASUS, CAMPURAN 0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12500" r="4688"/>
          <a:stretch>
            <a:fillRect/>
          </a:stretch>
        </p:blipFill>
        <p:spPr bwMode="auto">
          <a:xfrm>
            <a:off x="4622800" y="1236133"/>
            <a:ext cx="4622800" cy="56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54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000" b="1" dirty="0" err="1"/>
              <a:t>Teknik</a:t>
            </a:r>
            <a:r>
              <a:rPr lang="en-US" sz="4000" b="1" dirty="0"/>
              <a:t> </a:t>
            </a:r>
            <a:r>
              <a:rPr lang="en-US" sz="4000" b="1" dirty="0" err="1"/>
              <a:t>pemasangan</a:t>
            </a:r>
            <a:r>
              <a:rPr lang="en-US" sz="4000" b="1" dirty="0"/>
              <a:t> WSD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8916" name="Picture 4" descr="FOTO TEACHING,KASUS, CAMPURAN 0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333" r="4688" b="2083"/>
          <a:stretch>
            <a:fillRect/>
          </a:stretch>
        </p:blipFill>
        <p:spPr bwMode="auto">
          <a:xfrm>
            <a:off x="609600" y="1600200"/>
            <a:ext cx="79248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92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000" b="1" dirty="0" err="1"/>
              <a:t>Teknik</a:t>
            </a:r>
            <a:r>
              <a:rPr lang="en-US" sz="4000" b="1" dirty="0"/>
              <a:t> </a:t>
            </a:r>
            <a:r>
              <a:rPr lang="en-US" sz="4000" b="1" dirty="0" err="1"/>
              <a:t>pemasangan</a:t>
            </a:r>
            <a:r>
              <a:rPr lang="en-US" sz="4000" b="1" dirty="0"/>
              <a:t> WSD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9940" name="Picture 4" descr="FOTO TEACHING,KASUS, CAMPURAN 0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6250"/>
          <a:stretch>
            <a:fillRect/>
          </a:stretch>
        </p:blipFill>
        <p:spPr bwMode="auto">
          <a:xfrm>
            <a:off x="609600" y="1600199"/>
            <a:ext cx="7924800" cy="47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760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8298329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WATER SEALED DRAINAGE (WSD)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sz="2800" b="0" dirty="0" err="1"/>
              <a:t>Perlu</a:t>
            </a:r>
            <a:r>
              <a:rPr lang="en-US" sz="2800" b="0" dirty="0"/>
              <a:t> </a:t>
            </a:r>
            <a:r>
              <a:rPr lang="en-US" sz="2800" b="0" dirty="0" err="1"/>
              <a:t>diperhatikan</a:t>
            </a:r>
            <a:r>
              <a:rPr lang="en-US" sz="2800" b="0" dirty="0"/>
              <a:t> </a:t>
            </a:r>
            <a:r>
              <a:rPr lang="en-US" sz="2800" b="0" dirty="0" smtClean="0"/>
              <a:t>: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b="0" dirty="0" err="1" smtClean="0"/>
              <a:t>Undulasi</a:t>
            </a:r>
            <a:endParaRPr lang="en-US" sz="2800" b="0" dirty="0" smtClean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dirty="0" err="1" smtClean="0"/>
              <a:t>Buble</a:t>
            </a:r>
            <a:endParaRPr lang="en-US" sz="2800" b="0" dirty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dirty="0" err="1" smtClean="0"/>
              <a:t>Produksi</a:t>
            </a:r>
            <a:endParaRPr lang="en-US" sz="2800" dirty="0" smtClean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b="0" dirty="0" err="1" smtClean="0"/>
              <a:t>Warna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cairan</a:t>
            </a:r>
            <a:endParaRPr lang="en-US" sz="2800" b="0" dirty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b="0" dirty="0" err="1" smtClean="0"/>
              <a:t>Jangan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tersumbat</a:t>
            </a:r>
            <a:endParaRPr lang="en-US" sz="2800" b="0" dirty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b="0" dirty="0" err="1" smtClean="0"/>
              <a:t>Pertimbangkan</a:t>
            </a:r>
            <a:r>
              <a:rPr lang="en-US" sz="2800" b="0" dirty="0" smtClean="0"/>
              <a:t> </a:t>
            </a:r>
            <a:r>
              <a:rPr lang="en-US" sz="2800" b="0" dirty="0"/>
              <a:t>: </a:t>
            </a:r>
            <a:r>
              <a:rPr lang="en-US" sz="2800" b="0" dirty="0" err="1"/>
              <a:t>continous</a:t>
            </a:r>
            <a:r>
              <a:rPr lang="en-US" sz="2800" b="0" dirty="0"/>
              <a:t> suction</a:t>
            </a:r>
          </a:p>
        </p:txBody>
      </p:sp>
    </p:spTree>
    <p:extLst>
      <p:ext uri="{BB962C8B-B14F-4D97-AF65-F5344CB8AC3E}">
        <p14:creationId xmlns:p14="http://schemas.microsoft.com/office/powerpoint/2010/main" val="27347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938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 b="888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WSD</a:t>
            </a:r>
            <a:endParaRPr lang="en-US" dirty="0"/>
          </a:p>
        </p:txBody>
      </p:sp>
      <p:pic>
        <p:nvPicPr>
          <p:cNvPr id="8" name="Content Placeholder 7" descr="IMG_3562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8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382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42115"/>
            <a:ext cx="9144000" cy="1757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3118" y="283882"/>
            <a:ext cx="1658469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Udara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937300" y="1231152"/>
            <a:ext cx="5060224" cy="5528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Symbol" charset="0"/>
              </a:rPr>
              <a:t>RUPTUR/KEBOCORAN DINDING ALVEOLI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sym typeface="Symbo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2824" y="2142565"/>
            <a:ext cx="2779058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INTERSTISIAL PARU</a:t>
            </a:r>
            <a:endParaRPr lang="en-US" b="1" dirty="0">
              <a:sym typeface="Symbo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92501" y="3030071"/>
            <a:ext cx="1949822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>
                <a:sym typeface="Symbol" charset="0"/>
              </a:rPr>
              <a:t>Septa </a:t>
            </a:r>
            <a:r>
              <a:rPr lang="en-US" b="1" dirty="0" err="1">
                <a:sym typeface="Symbol" charset="0"/>
              </a:rPr>
              <a:t>lobuler</a:t>
            </a:r>
            <a:endParaRPr lang="en-US" b="1" dirty="0">
              <a:sym typeface="Symbol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4467412" y="836706"/>
            <a:ext cx="14941" cy="39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>
          <a:xfrm>
            <a:off x="4467412" y="1783976"/>
            <a:ext cx="14941" cy="358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 flipH="1">
            <a:off x="4467412" y="2695389"/>
            <a:ext cx="14941" cy="334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856941" y="3027082"/>
            <a:ext cx="2779058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SENTRAL</a:t>
            </a:r>
            <a:endParaRPr lang="en-US" b="1" dirty="0">
              <a:sym typeface="Symbo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3766" y="4542115"/>
            <a:ext cx="2779058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DISTENSI</a:t>
            </a:r>
            <a:endParaRPr lang="en-US" b="1" dirty="0">
              <a:sym typeface="Symbo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3766" y="3768165"/>
            <a:ext cx="2779058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BLEB</a:t>
            </a:r>
            <a:endParaRPr lang="en-US" b="1" dirty="0">
              <a:sym typeface="Symbo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8825" y="5301129"/>
            <a:ext cx="2779058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PECAH</a:t>
            </a:r>
            <a:endParaRPr lang="en-US" b="1" dirty="0">
              <a:sym typeface="Symbo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8825" y="6039224"/>
            <a:ext cx="2779058" cy="5528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PNEUMOTORAKS</a:t>
            </a:r>
            <a:endParaRPr lang="en-US" b="1" dirty="0">
              <a:sym typeface="Symbo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3766" y="3036047"/>
            <a:ext cx="2779058" cy="5528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ym typeface="Symbol" charset="0"/>
              </a:rPr>
              <a:t>PERIFER</a:t>
            </a:r>
            <a:endParaRPr lang="en-US" b="1" dirty="0">
              <a:sym typeface="Symbol" charset="0"/>
            </a:endParaRPr>
          </a:p>
        </p:txBody>
      </p:sp>
      <p:cxnSp>
        <p:nvCxnSpPr>
          <p:cNvPr id="43" name="Straight Arrow Connector 42"/>
          <p:cNvCxnSpPr>
            <a:stCxn id="8" idx="1"/>
            <a:endCxn id="26" idx="3"/>
          </p:cNvCxnSpPr>
          <p:nvPr/>
        </p:nvCxnSpPr>
        <p:spPr>
          <a:xfrm flipH="1">
            <a:off x="3092824" y="3306483"/>
            <a:ext cx="399677" cy="5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6" idx="2"/>
            <a:endCxn id="23" idx="0"/>
          </p:cNvCxnSpPr>
          <p:nvPr/>
        </p:nvCxnSpPr>
        <p:spPr>
          <a:xfrm>
            <a:off x="1703295" y="3588871"/>
            <a:ext cx="0" cy="179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2"/>
            <a:endCxn id="22" idx="0"/>
          </p:cNvCxnSpPr>
          <p:nvPr/>
        </p:nvCxnSpPr>
        <p:spPr>
          <a:xfrm>
            <a:off x="1703295" y="4320989"/>
            <a:ext cx="0" cy="221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2"/>
          </p:cNvCxnSpPr>
          <p:nvPr/>
        </p:nvCxnSpPr>
        <p:spPr>
          <a:xfrm>
            <a:off x="1703295" y="5094939"/>
            <a:ext cx="0" cy="206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2"/>
            <a:endCxn id="25" idx="0"/>
          </p:cNvCxnSpPr>
          <p:nvPr/>
        </p:nvCxnSpPr>
        <p:spPr>
          <a:xfrm>
            <a:off x="1688354" y="5853953"/>
            <a:ext cx="0" cy="185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856941" y="6042713"/>
            <a:ext cx="2779058" cy="5528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700" b="1" dirty="0" smtClean="0">
                <a:sym typeface="Symbol" charset="0"/>
              </a:rPr>
              <a:t>PNEUMOMEDIASTINUM</a:t>
            </a:r>
            <a:endParaRPr lang="en-US" sz="1700" b="1" dirty="0">
              <a:sym typeface="Symbol" charset="0"/>
            </a:endParaRPr>
          </a:p>
        </p:txBody>
      </p:sp>
      <p:cxnSp>
        <p:nvCxnSpPr>
          <p:cNvPr id="55" name="Straight Arrow Connector 54"/>
          <p:cNvCxnSpPr>
            <a:stCxn id="21" idx="2"/>
            <a:endCxn id="53" idx="0"/>
          </p:cNvCxnSpPr>
          <p:nvPr/>
        </p:nvCxnSpPr>
        <p:spPr>
          <a:xfrm>
            <a:off x="7246470" y="3579906"/>
            <a:ext cx="0" cy="2462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3"/>
            <a:endCxn id="21" idx="1"/>
          </p:cNvCxnSpPr>
          <p:nvPr/>
        </p:nvCxnSpPr>
        <p:spPr>
          <a:xfrm flipV="1">
            <a:off x="5442323" y="3303494"/>
            <a:ext cx="414618" cy="2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loud Callout 67"/>
          <p:cNvSpPr/>
          <p:nvPr/>
        </p:nvSpPr>
        <p:spPr>
          <a:xfrm>
            <a:off x="6997524" y="0"/>
            <a:ext cx="2146476" cy="1231152"/>
          </a:xfrm>
          <a:prstGeom prst="cloudCallout">
            <a:avLst>
              <a:gd name="adj1" fmla="val -40223"/>
              <a:gd name="adj2" fmla="val 69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PATOGENESIS</a:t>
            </a:r>
            <a:endParaRPr lang="en-US" sz="1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4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IMG_02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r="2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8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Klasifikasi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pneumotoraks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FF3300"/>
              </a:buClr>
              <a:buFont typeface="Wingdings" charset="0"/>
              <a:buChar char="§"/>
            </a:pPr>
            <a:r>
              <a:rPr lang="en-US" sz="3200" b="1" dirty="0" err="1" smtClean="0"/>
              <a:t>Spontan</a:t>
            </a:r>
            <a:endParaRPr lang="en-US" sz="3200" b="1" dirty="0"/>
          </a:p>
          <a:p>
            <a:pPr algn="just">
              <a:lnSpc>
                <a:spcPct val="150000"/>
              </a:lnSpc>
              <a:buClr>
                <a:srgbClr val="FF3300"/>
              </a:buClr>
              <a:buFont typeface="Wingdings" charset="0"/>
              <a:buChar char="§"/>
            </a:pPr>
            <a:r>
              <a:rPr lang="en-US" sz="3200" b="1" dirty="0" err="1" smtClean="0"/>
              <a:t>Iatrogenik</a:t>
            </a:r>
            <a:endParaRPr lang="en-US" sz="3200" b="1" dirty="0"/>
          </a:p>
          <a:p>
            <a:pPr algn="just">
              <a:lnSpc>
                <a:spcPct val="150000"/>
              </a:lnSpc>
              <a:buClr>
                <a:srgbClr val="FF3300"/>
              </a:buClr>
              <a:buFont typeface="Wingdings" charset="0"/>
              <a:buChar char="§"/>
            </a:pPr>
            <a:r>
              <a:rPr lang="en-US" sz="3200" b="1" dirty="0" err="1" smtClean="0"/>
              <a:t>Traumatik</a:t>
            </a:r>
            <a:endParaRPr lang="en-US" sz="3200" b="1" dirty="0"/>
          </a:p>
          <a:p>
            <a:pPr algn="just">
              <a:lnSpc>
                <a:spcPct val="150000"/>
              </a:lnSpc>
              <a:buClr>
                <a:srgbClr val="FF3300"/>
              </a:buClr>
              <a:buFont typeface="Wingdings" charset="0"/>
              <a:buChar char="§"/>
            </a:pPr>
            <a:r>
              <a:rPr lang="en-US" sz="3200" b="1" dirty="0"/>
              <a:t> </a:t>
            </a:r>
            <a:r>
              <a:rPr lang="en-US" sz="3200" b="1" dirty="0" err="1"/>
              <a:t>Artifisial</a:t>
            </a:r>
            <a:r>
              <a:rPr lang="en-US" sz="3200" b="1" dirty="0"/>
              <a:t> </a:t>
            </a:r>
          </a:p>
          <a:p>
            <a:pPr algn="just">
              <a:lnSpc>
                <a:spcPct val="15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037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8089153" cy="1371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PNEUMOTORAKS SPONTAN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199" y="1752600"/>
            <a:ext cx="8343153" cy="43735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just">
              <a:lnSpc>
                <a:spcPct val="140000"/>
              </a:lnSpc>
              <a:buClr>
                <a:srgbClr val="3366FF"/>
              </a:buClr>
              <a:buFont typeface="Wingdings" charset="2"/>
              <a:buChar char="ü"/>
            </a:pPr>
            <a:r>
              <a:rPr lang="en-US" sz="2800" b="0" dirty="0" err="1"/>
              <a:t>Pneumotoraks</a:t>
            </a:r>
            <a:r>
              <a:rPr lang="en-US" sz="2800" b="0" dirty="0"/>
              <a:t> </a:t>
            </a:r>
            <a:r>
              <a:rPr lang="en-US" sz="2800" b="0" dirty="0" err="1"/>
              <a:t>spontan</a:t>
            </a:r>
            <a:r>
              <a:rPr lang="en-US" sz="2800" b="0" dirty="0"/>
              <a:t> </a:t>
            </a:r>
            <a:r>
              <a:rPr lang="en-US" sz="2800" b="0" dirty="0" smtClean="0"/>
              <a:t>primer</a:t>
            </a:r>
          </a:p>
          <a:p>
            <a:pPr marL="45720" indent="0" algn="just">
              <a:lnSpc>
                <a:spcPct val="140000"/>
              </a:lnSpc>
              <a:buClr>
                <a:srgbClr val="3366FF"/>
              </a:buClr>
              <a:buNone/>
            </a:pPr>
            <a:r>
              <a:rPr lang="en-US" sz="2800" b="0" dirty="0">
                <a:sym typeface="Wingdings"/>
              </a:rPr>
              <a:t>	</a:t>
            </a:r>
            <a:r>
              <a:rPr lang="en-US" sz="2800" b="0" dirty="0" smtClean="0">
                <a:sym typeface="Wingdings"/>
              </a:rPr>
              <a:t> </a:t>
            </a:r>
            <a:r>
              <a:rPr lang="en-US" sz="2800" b="0" dirty="0" err="1" smtClean="0"/>
              <a:t>Tanpa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penyakit</a:t>
            </a:r>
            <a:r>
              <a:rPr lang="en-US" sz="2800" b="0" dirty="0" smtClean="0"/>
              <a:t> </a:t>
            </a:r>
            <a:r>
              <a:rPr lang="en-US" sz="2800" b="0" dirty="0" err="1"/>
              <a:t>paru</a:t>
            </a:r>
            <a:r>
              <a:rPr lang="en-US" sz="2800" b="0" dirty="0"/>
              <a:t> </a:t>
            </a:r>
            <a:r>
              <a:rPr lang="en-US" sz="2800" b="0" dirty="0" err="1"/>
              <a:t>secara</a:t>
            </a:r>
            <a:r>
              <a:rPr lang="en-US" sz="2800" b="0" dirty="0"/>
              <a:t> </a:t>
            </a:r>
            <a:r>
              <a:rPr lang="en-US" sz="2800" b="0" dirty="0" err="1" smtClean="0"/>
              <a:t>klinis</a:t>
            </a:r>
            <a:endParaRPr lang="en-US" sz="2800" b="0" dirty="0"/>
          </a:p>
          <a:p>
            <a:pPr marL="342900" indent="-342900" algn="just">
              <a:lnSpc>
                <a:spcPct val="140000"/>
              </a:lnSpc>
              <a:buClr>
                <a:srgbClr val="3366FF"/>
              </a:buClr>
              <a:buFont typeface="Wingdings" charset="2"/>
              <a:buChar char="ü"/>
            </a:pPr>
            <a:r>
              <a:rPr lang="en-US" sz="2800" b="0" dirty="0" err="1" smtClean="0"/>
              <a:t>Pneumotoraks</a:t>
            </a:r>
            <a:r>
              <a:rPr lang="en-US" sz="2800" b="0" dirty="0" smtClean="0"/>
              <a:t> </a:t>
            </a:r>
            <a:r>
              <a:rPr lang="en-US" sz="2800" b="0" dirty="0" err="1"/>
              <a:t>spontan</a:t>
            </a:r>
            <a:r>
              <a:rPr lang="en-US" sz="2800" b="0" dirty="0"/>
              <a:t> </a:t>
            </a:r>
            <a:r>
              <a:rPr lang="en-US" sz="2800" b="0" dirty="0" err="1" smtClean="0"/>
              <a:t>sekunder</a:t>
            </a:r>
            <a:endParaRPr lang="en-US" sz="2800" b="0" dirty="0"/>
          </a:p>
          <a:p>
            <a:pPr marL="45720" indent="0" algn="just">
              <a:lnSpc>
                <a:spcPct val="140000"/>
              </a:lnSpc>
              <a:buClr>
                <a:srgbClr val="3366FF"/>
              </a:buClr>
              <a:buNone/>
            </a:pPr>
            <a:r>
              <a:rPr lang="en-US" sz="2800" b="0" dirty="0" smtClean="0">
                <a:sym typeface="Wingdings"/>
              </a:rPr>
              <a:t>	 </a:t>
            </a:r>
            <a:r>
              <a:rPr lang="en-US" sz="2800" b="0" dirty="0" err="1">
                <a:sym typeface="Wingdings"/>
              </a:rPr>
              <a:t>T</a:t>
            </a:r>
            <a:r>
              <a:rPr lang="en-US" sz="2800" b="0" dirty="0" err="1" smtClean="0"/>
              <a:t>imbul</a:t>
            </a:r>
            <a:r>
              <a:rPr lang="en-US" sz="2800" b="0" dirty="0" smtClean="0"/>
              <a:t> </a:t>
            </a:r>
            <a:r>
              <a:rPr lang="en-US" sz="2800" b="0" dirty="0" err="1"/>
              <a:t>akibat</a:t>
            </a:r>
            <a:r>
              <a:rPr lang="en-US" sz="2800" b="0" dirty="0"/>
              <a:t> </a:t>
            </a:r>
            <a:r>
              <a:rPr lang="en-US" sz="2800" b="0" dirty="0" err="1"/>
              <a:t>komplikasi</a:t>
            </a:r>
            <a:r>
              <a:rPr lang="en-US" sz="2800" b="0" dirty="0"/>
              <a:t> </a:t>
            </a:r>
            <a:r>
              <a:rPr lang="en-US" sz="2800" b="0" dirty="0" err="1" smtClean="0"/>
              <a:t>penyakit</a:t>
            </a:r>
            <a:r>
              <a:rPr lang="en-US" sz="2800" b="0" dirty="0"/>
              <a:t> </a:t>
            </a:r>
            <a:r>
              <a:rPr lang="en-US" sz="2800" b="0" dirty="0" err="1" smtClean="0"/>
              <a:t>paru</a:t>
            </a:r>
            <a:r>
              <a:rPr lang="en-US" sz="2800" b="0" dirty="0" smtClean="0"/>
              <a:t> </a:t>
            </a:r>
            <a:endParaRPr lang="en-US" sz="2800" b="0" dirty="0"/>
          </a:p>
          <a:p>
            <a:pPr marL="342900" indent="-342900" algn="just">
              <a:lnSpc>
                <a:spcPct val="140000"/>
              </a:lnSpc>
              <a:buClr>
                <a:srgbClr val="3366FF"/>
              </a:buClr>
              <a:buFont typeface="Wingdings" charset="2"/>
              <a:buChar char="ü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66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62682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PNEUMOTORAKS SPONTAN </a:t>
            </a:r>
            <a:r>
              <a:rPr lang="en-US" sz="3600" b="1" dirty="0">
                <a:solidFill>
                  <a:schemeClr val="tx1"/>
                </a:solidFill>
              </a:rPr>
              <a:t>PRIMER (PSP)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FF00"/>
              </a:buClr>
              <a:buFont typeface="Wingdings" charset="2"/>
              <a:buChar char="q"/>
            </a:pP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Tanpa</a:t>
            </a: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ada</a:t>
            </a: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penyakit</a:t>
            </a: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paru</a:t>
            </a: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secara</a:t>
            </a: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 smtClean="0">
                <a:latin typeface="Arial"/>
                <a:cs typeface="Arial"/>
              </a:rPr>
              <a:t>klinis</a:t>
            </a:r>
            <a:endParaRPr lang="en-US" sz="2800" b="0" dirty="0">
              <a:latin typeface="Arial"/>
              <a:cs typeface="Arial"/>
            </a:endParaRPr>
          </a:p>
          <a:p>
            <a:pPr marL="457200" indent="-457200" algn="l">
              <a:lnSpc>
                <a:spcPct val="150000"/>
              </a:lnSpc>
              <a:buClr>
                <a:srgbClr val="FFFF00"/>
              </a:buClr>
              <a:buFont typeface="Wingdings" charset="2"/>
              <a:buChar char="q"/>
            </a:pP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 smtClean="0">
                <a:latin typeface="Arial"/>
                <a:cs typeface="Arial"/>
              </a:rPr>
              <a:t>Timbul</a:t>
            </a:r>
            <a:r>
              <a:rPr lang="en-US" sz="2800" b="0" dirty="0" smtClean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pd</a:t>
            </a:r>
            <a:r>
              <a:rPr lang="en-US" sz="2800" b="0" dirty="0">
                <a:latin typeface="Arial"/>
                <a:cs typeface="Arial"/>
              </a:rPr>
              <a:t> </a:t>
            </a:r>
            <a:r>
              <a:rPr lang="en-US" sz="2800" b="0" dirty="0" err="1">
                <a:latin typeface="Arial"/>
                <a:cs typeface="Arial"/>
              </a:rPr>
              <a:t>umur</a:t>
            </a:r>
            <a:r>
              <a:rPr lang="en-US" sz="2800" b="0" dirty="0">
                <a:latin typeface="Arial"/>
                <a:cs typeface="Arial"/>
              </a:rPr>
              <a:t> 10-30, </a:t>
            </a:r>
            <a:r>
              <a:rPr lang="en-US" sz="2800" b="0" dirty="0" err="1">
                <a:latin typeface="Arial"/>
                <a:cs typeface="Arial"/>
              </a:rPr>
              <a:t>tinggi</a:t>
            </a:r>
            <a:r>
              <a:rPr lang="en-US" sz="2800" b="0" dirty="0">
                <a:latin typeface="Arial"/>
                <a:cs typeface="Arial"/>
              </a:rPr>
              <a:t>, </a:t>
            </a:r>
            <a:r>
              <a:rPr lang="en-US" sz="2800" b="0" dirty="0" err="1" smtClean="0">
                <a:latin typeface="Arial"/>
                <a:cs typeface="Arial"/>
              </a:rPr>
              <a:t>kurus</a:t>
            </a:r>
            <a:endParaRPr lang="en-US" sz="2800" b="0" dirty="0">
              <a:latin typeface="Arial"/>
              <a:cs typeface="Arial"/>
            </a:endParaRPr>
          </a:p>
          <a:p>
            <a:pPr marL="0" indent="0" algn="l">
              <a:lnSpc>
                <a:spcPct val="150000"/>
              </a:lnSpc>
              <a:buClr>
                <a:srgbClr val="FFFF00"/>
              </a:buClr>
              <a:buNone/>
            </a:pPr>
            <a:endParaRPr lang="en-US" sz="28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4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659</TotalTime>
  <Words>1122</Words>
  <Application>Microsoft Office PowerPoint</Application>
  <PresentationFormat>On-screen Show (4:3)</PresentationFormat>
  <Paragraphs>351</Paragraphs>
  <Slides>60</Slides>
  <Notes>8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Horizon</vt:lpstr>
      <vt:lpstr>KEGAWATDARURATAN PARU</vt:lpstr>
      <vt:lpstr>GAWAT NAPAS DI BIDANG PARU</vt:lpstr>
      <vt:lpstr>PNEUMOTORAKS</vt:lpstr>
      <vt:lpstr>Definisi</vt:lpstr>
      <vt:lpstr>PowerPoint Presentation</vt:lpstr>
      <vt:lpstr>PowerPoint Presentation</vt:lpstr>
      <vt:lpstr>Klasifikasi pneumotoraks</vt:lpstr>
      <vt:lpstr>PNEUMOTORAKS SPONTAN</vt:lpstr>
      <vt:lpstr>PNEUMOTORAKS SPONTAN PRIMER (PSP)</vt:lpstr>
      <vt:lpstr>PNEUMOTORAKS SPONTAN SEKUNDER (PSS)</vt:lpstr>
      <vt:lpstr>PNEUMOTORAKS KATAMENIAL</vt:lpstr>
      <vt:lpstr>TENSION PNEUMOTORAKS</vt:lpstr>
      <vt:lpstr>DIAGNOSIS</vt:lpstr>
      <vt:lpstr>PEMERIKSAAN FISIS</vt:lpstr>
      <vt:lpstr>PEMERIKSAAN FISIS</vt:lpstr>
      <vt:lpstr>PEMERIKSAAN RADIOLOGIS</vt:lpstr>
      <vt:lpstr>PowerPoint Presentation</vt:lpstr>
      <vt:lpstr>PENATALAKSANAAN  UMUM</vt:lpstr>
      <vt:lpstr>PENATALAKSANAAN  UMUM</vt:lpstr>
      <vt:lpstr>Penatalaksanaan</vt:lpstr>
      <vt:lpstr>PowerPoint Presentation</vt:lpstr>
      <vt:lpstr>Midclavicular  line</vt:lpstr>
      <vt:lpstr>PowerPoint Presentation</vt:lpstr>
      <vt:lpstr>PowerPoint Presentation</vt:lpstr>
      <vt:lpstr>PowerPoint Presentation</vt:lpstr>
      <vt:lpstr>PowerPoint Presentation</vt:lpstr>
      <vt:lpstr>PENATALAKSANAAN PSP</vt:lpstr>
      <vt:lpstr>PENATALAKSANAAN PSP</vt:lpstr>
      <vt:lpstr>PARU TIDAK MENGEMBANG</vt:lpstr>
      <vt:lpstr>Efusi pleura</vt:lpstr>
      <vt:lpstr>Efusi pleura</vt:lpstr>
      <vt:lpstr>ANATOMI RONGGA PLEURA</vt:lpstr>
      <vt:lpstr>PowerPoint Presentation</vt:lpstr>
      <vt:lpstr>PowerPoint Presentation</vt:lpstr>
      <vt:lpstr>PowerPoint Presentation</vt:lpstr>
      <vt:lpstr>ANATOMI PLEURA</vt:lpstr>
      <vt:lpstr>Anatomi pleura</vt:lpstr>
      <vt:lpstr>PATOFISIOLOGI EFUSI PLEURA</vt:lpstr>
      <vt:lpstr>PATOFISIOLOGI EFUSI PLEURA GANAS</vt:lpstr>
      <vt:lpstr>EFUSI PLEURA TB</vt:lpstr>
      <vt:lpstr>Perbedaan  transudat dan eksudat</vt:lpstr>
      <vt:lpstr>PENYEBAB EFUSI PLEURA</vt:lpstr>
      <vt:lpstr>PowerPoint Presentation</vt:lpstr>
      <vt:lpstr>EMPIEMA</vt:lpstr>
      <vt:lpstr>PENATALAKSANAAN</vt:lpstr>
      <vt:lpstr>PowerPoint Presentation</vt:lpstr>
      <vt:lpstr>Hemotoraks</vt:lpstr>
      <vt:lpstr>EFUSI PLEURA GANAS</vt:lpstr>
      <vt:lpstr>EFUSI PLEURA MASIF</vt:lpstr>
      <vt:lpstr>EFUSI PLEURA GANAS ( EPG )</vt:lpstr>
      <vt:lpstr>PATOGENESIS</vt:lpstr>
      <vt:lpstr>Bila produksi cairan pleura cepat &amp; banyak</vt:lpstr>
      <vt:lpstr>Malignant Pleural Effusions (Treatment with Small-Bore-Catheter Thoracostomy and Talc Pleurodesis)</vt:lpstr>
      <vt:lpstr>KOMPLIKASI</vt:lpstr>
      <vt:lpstr>pipa WSD</vt:lpstr>
      <vt:lpstr>Teknik pemasangan WSD</vt:lpstr>
      <vt:lpstr>Teknik pemasangan WSD</vt:lpstr>
      <vt:lpstr>WATER SEALED DRAINAGE (WSD)</vt:lpstr>
      <vt:lpstr>Monitoring WSD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Avissena</dc:creator>
  <cp:lastModifiedBy>BPISTI2008</cp:lastModifiedBy>
  <cp:revision>82</cp:revision>
  <dcterms:created xsi:type="dcterms:W3CDTF">2011-11-09T14:20:39Z</dcterms:created>
  <dcterms:modified xsi:type="dcterms:W3CDTF">2017-10-09T04:32:21Z</dcterms:modified>
</cp:coreProperties>
</file>