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1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2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1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1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0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1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1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3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547A8-5C62-42B3-949F-3921BF543C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62429-4AB0-49E7-BAA7-9D67FDB3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KEPERAWATAN KRITIS </a:t>
            </a:r>
            <a:br>
              <a:rPr lang="en-US" b="1" dirty="0" smtClean="0"/>
            </a:br>
            <a:r>
              <a:rPr lang="en-US" b="1" dirty="0" smtClean="0"/>
              <a:t>(CRITICAL CARE)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YULIATI </a:t>
            </a:r>
            <a:r>
              <a:rPr lang="en-US" dirty="0" err="1" smtClean="0">
                <a:solidFill>
                  <a:srgbClr val="FF0000"/>
                </a:solidFill>
              </a:rPr>
              <a:t>SKp</a:t>
            </a:r>
            <a:r>
              <a:rPr lang="en-US" dirty="0" smtClean="0">
                <a:solidFill>
                  <a:srgbClr val="FF0000"/>
                </a:solidFill>
              </a:rPr>
              <a:t>.,MM.,</a:t>
            </a:r>
            <a:r>
              <a:rPr lang="en-US" dirty="0" err="1" smtClean="0">
                <a:solidFill>
                  <a:srgbClr val="FF0000"/>
                </a:solidFill>
              </a:rPr>
              <a:t>M.Kep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i="1" dirty="0"/>
              <a:t>Triage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a. </a:t>
            </a:r>
            <a:r>
              <a:rPr lang="en-US" b="1" i="1" dirty="0" err="1" smtClean="0">
                <a:solidFill>
                  <a:srgbClr val="FF0000"/>
                </a:solidFill>
              </a:rPr>
              <a:t>Exigent</a:t>
            </a:r>
            <a:r>
              <a:rPr lang="en-US" b="1" dirty="0" err="1" smtClean="0">
                <a:solidFill>
                  <a:srgbClr val="FF0000"/>
                </a:solidFill>
              </a:rPr>
              <a:t>,</a:t>
            </a:r>
            <a:r>
              <a:rPr lang="en-US" dirty="0" err="1" smtClean="0">
                <a:solidFill>
                  <a:srgbClr val="FF0000"/>
                </a:solidFill>
              </a:rPr>
              <a:t>pasien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yang </a:t>
            </a:r>
            <a:r>
              <a:rPr lang="en-US" dirty="0" err="1">
                <a:solidFill>
                  <a:srgbClr val="FF0000"/>
                </a:solidFill>
              </a:rPr>
              <a:t>tergolong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keadaan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gawat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darurat</a:t>
            </a:r>
            <a:r>
              <a:rPr lang="en-US" dirty="0">
                <a:solidFill>
                  <a:srgbClr val="FF0000"/>
                </a:solidFill>
              </a:rPr>
              <a:t> 1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memerlukan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pertolongan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segera</a:t>
            </a:r>
            <a:r>
              <a:rPr lang="en-US" dirty="0">
                <a:solidFill>
                  <a:srgbClr val="FF0000"/>
                </a:solidFill>
              </a:rPr>
              <a:t>. Yang </a:t>
            </a:r>
            <a:r>
              <a:rPr lang="en-US" dirty="0" err="1">
                <a:solidFill>
                  <a:srgbClr val="FF0000"/>
                </a:solidFill>
              </a:rPr>
              <a:t>termasuk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kelompok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pasien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obstruksi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jalan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nafas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fibrilasi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ventrikel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ventrikel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takikardi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cardiac </a:t>
            </a:r>
            <a:r>
              <a:rPr lang="en-US" i="1" dirty="0" err="1">
                <a:solidFill>
                  <a:srgbClr val="FF0000"/>
                </a:solidFill>
              </a:rPr>
              <a:t>arest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b.    </a:t>
            </a:r>
            <a:r>
              <a:rPr lang="en-US" b="1" i="1" dirty="0" err="1">
                <a:solidFill>
                  <a:srgbClr val="FF0000"/>
                </a:solidFill>
              </a:rPr>
              <a:t>Emergent</a:t>
            </a:r>
            <a:r>
              <a:rPr lang="en-US" b="1" dirty="0" err="1">
                <a:solidFill>
                  <a:srgbClr val="FF0000"/>
                </a:solidFill>
              </a:rPr>
              <a:t>,</a:t>
            </a:r>
            <a:r>
              <a:rPr lang="en-US" dirty="0" err="1">
                <a:solidFill>
                  <a:srgbClr val="FF0000"/>
                </a:solidFill>
              </a:rPr>
              <a:t>yang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disebut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juga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gawat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darurat</a:t>
            </a:r>
            <a:r>
              <a:rPr lang="en-US" dirty="0">
                <a:solidFill>
                  <a:srgbClr val="FF0000"/>
                </a:solidFill>
              </a:rPr>
              <a:t> 2 yang </a:t>
            </a:r>
            <a:r>
              <a:rPr lang="en-US" dirty="0" err="1">
                <a:solidFill>
                  <a:srgbClr val="FF0000"/>
                </a:solidFill>
              </a:rPr>
              <a:t>memerlukan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pertolongan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secepat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mungkin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beberapa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menit</a:t>
            </a:r>
            <a:r>
              <a:rPr lang="en-US" dirty="0">
                <a:solidFill>
                  <a:srgbClr val="FF0000"/>
                </a:solidFill>
              </a:rPr>
              <a:t>. Yang </a:t>
            </a:r>
            <a:r>
              <a:rPr lang="en-US" dirty="0" err="1">
                <a:solidFill>
                  <a:srgbClr val="FF0000"/>
                </a:solidFill>
              </a:rPr>
              <a:t>termasuk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kelompok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miocard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infark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aritmia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stabil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pneumothoraks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c.    </a:t>
            </a:r>
            <a:r>
              <a:rPr lang="en-US" b="1" i="1" dirty="0" err="1">
                <a:solidFill>
                  <a:srgbClr val="FF0000"/>
                </a:solidFill>
              </a:rPr>
              <a:t>Urgent</a:t>
            </a:r>
            <a:r>
              <a:rPr lang="en-US" b="1" dirty="0" err="1">
                <a:solidFill>
                  <a:srgbClr val="FF0000"/>
                </a:solidFill>
              </a:rPr>
              <a:t>,</a:t>
            </a:r>
            <a:r>
              <a:rPr lang="en-US" dirty="0" err="1">
                <a:solidFill>
                  <a:srgbClr val="FF0000"/>
                </a:solidFill>
              </a:rPr>
              <a:t>yang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termasuk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gawat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darurat</a:t>
            </a:r>
            <a:r>
              <a:rPr lang="en-US" dirty="0">
                <a:solidFill>
                  <a:srgbClr val="FF0000"/>
                </a:solidFill>
              </a:rPr>
              <a:t> 3. </a:t>
            </a:r>
            <a:r>
              <a:rPr lang="en-US" dirty="0" err="1">
                <a:solidFill>
                  <a:srgbClr val="FF0000"/>
                </a:solidFill>
              </a:rPr>
              <a:t>Dimana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waktu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pertolongan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dilakukan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lebih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panjang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gawat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darurat</a:t>
            </a:r>
            <a:r>
              <a:rPr lang="en-US" dirty="0">
                <a:solidFill>
                  <a:srgbClr val="FF0000"/>
                </a:solidFill>
              </a:rPr>
              <a:t> 2 </a:t>
            </a:r>
            <a:r>
              <a:rPr lang="en-US" dirty="0" err="1">
                <a:solidFill>
                  <a:srgbClr val="FF0000"/>
                </a:solidFill>
              </a:rPr>
              <a:t>akantetapi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tetap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memerlukan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pertolongan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cepat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oleh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karena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mengancam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kehidupan</a:t>
            </a:r>
            <a:r>
              <a:rPr lang="en-US" dirty="0">
                <a:solidFill>
                  <a:srgbClr val="FF0000"/>
                </a:solidFill>
              </a:rPr>
              <a:t>, yang </a:t>
            </a:r>
            <a:r>
              <a:rPr lang="en-US" dirty="0" err="1">
                <a:solidFill>
                  <a:srgbClr val="FF0000"/>
                </a:solidFill>
              </a:rPr>
              <a:t>termasuk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kelompok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ekstraserbasi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asma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perdarahan</a:t>
            </a:r>
            <a:r>
              <a:rPr lang="en-US" dirty="0">
                <a:solidFill>
                  <a:srgbClr val="FF0000"/>
                </a:solidFill>
              </a:rPr>
              <a:t> gastrointestinal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keracunan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d.    </a:t>
            </a:r>
            <a:r>
              <a:rPr lang="en-US" b="1" i="1" dirty="0" smtClean="0">
                <a:solidFill>
                  <a:srgbClr val="FF0000"/>
                </a:solidFill>
              </a:rPr>
              <a:t>Minor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non urgent</a:t>
            </a:r>
            <a:r>
              <a:rPr lang="en-US" dirty="0">
                <a:solidFill>
                  <a:srgbClr val="FF0000"/>
                </a:solidFill>
              </a:rPr>
              <a:t>, yang </a:t>
            </a:r>
            <a:r>
              <a:rPr lang="en-US" dirty="0" err="1">
                <a:solidFill>
                  <a:srgbClr val="FF0000"/>
                </a:solidFill>
              </a:rPr>
              <a:t>termasuk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gawat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darurat</a:t>
            </a:r>
            <a:r>
              <a:rPr lang="en-US" dirty="0">
                <a:solidFill>
                  <a:srgbClr val="FF0000"/>
                </a:solidFill>
              </a:rPr>
              <a:t> 4, </a:t>
            </a:r>
            <a:r>
              <a:rPr lang="en-US" dirty="0" err="1">
                <a:solidFill>
                  <a:srgbClr val="FF0000"/>
                </a:solidFill>
              </a:rPr>
              <a:t>semua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penyakit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tergolong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kedalam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mengancam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kehidupan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70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Respon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individu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keluarga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terhadap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err="1" smtClean="0"/>
              <a:t>pengalaman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keperawatan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kritis</a:t>
            </a:r>
            <a:endParaRPr lang="en-US" sz="28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Penyakit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kritis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kejadian</a:t>
            </a:r>
            <a:r>
              <a:rPr lang="en-US" sz="2000" dirty="0">
                <a:solidFill>
                  <a:srgbClr val="FF0000"/>
                </a:solidFill>
              </a:rPr>
              <a:t> dramatis </a:t>
            </a:r>
            <a:r>
              <a:rPr lang="en-US" sz="2000" dirty="0" err="1">
                <a:solidFill>
                  <a:srgbClr val="FF0000"/>
                </a:solidFill>
              </a:rPr>
              <a:t>emosional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dialami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pasien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keluarganya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beberapa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situasi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tertentu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persiapan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segi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psikologis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perlu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dilakukan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Perawat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kritis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berada</a:t>
            </a:r>
            <a:r>
              <a:rPr lang="en-US" sz="2000" dirty="0">
                <a:solidFill>
                  <a:srgbClr val="FF0000"/>
                </a:solidFill>
              </a:rPr>
              <a:t> di </a:t>
            </a:r>
            <a:r>
              <a:rPr lang="en-US" sz="2000" dirty="0" err="1">
                <a:solidFill>
                  <a:srgbClr val="FF0000"/>
                </a:solidFill>
              </a:rPr>
              <a:t>posisi</a:t>
            </a:r>
            <a:r>
              <a:rPr lang="en-US" sz="2000" dirty="0">
                <a:solidFill>
                  <a:srgbClr val="FF0000"/>
                </a:solidFill>
              </a:rPr>
              <a:t> yang paling </a:t>
            </a:r>
            <a:r>
              <a:rPr lang="en-US" sz="2000" dirty="0" err="1">
                <a:solidFill>
                  <a:srgbClr val="FF0000"/>
                </a:solidFill>
              </a:rPr>
              <a:t>tepat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memahami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kondisi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dialami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pasien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keluarganya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membantu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mereka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beradaptasi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situasi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ada</a:t>
            </a:r>
            <a:r>
              <a:rPr lang="en-US" sz="2000" dirty="0">
                <a:solidFill>
                  <a:srgbClr val="FF0000"/>
                </a:solidFill>
              </a:rPr>
              <a:t>. 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Gejala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fisik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penyakit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kritis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mengancam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jiwa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seperti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nyeri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tingkat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akhir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atau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perdarahan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biasanya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disertai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respon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psikologis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pasien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keluarganya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seperti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endParaRPr lang="en-US" sz="2000" dirty="0" smtClean="0">
              <a:solidFill>
                <a:srgbClr val="FF0000"/>
              </a:solidFill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Cemas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effectLst/>
              </a:rPr>
              <a:t>Takut</a:t>
            </a:r>
            <a:endParaRPr lang="en-US" sz="2000" dirty="0" smtClean="0">
              <a:solidFill>
                <a:srgbClr val="FF0000"/>
              </a:solidFill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Panik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effectLst/>
              </a:rPr>
              <a:t>Marah</a:t>
            </a:r>
            <a:endParaRPr lang="en-US" sz="2000" dirty="0" smtClean="0">
              <a:solidFill>
                <a:srgbClr val="FF0000"/>
              </a:solidFill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Perasaan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Bersalah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effectLst/>
              </a:rPr>
              <a:t>Distres</a:t>
            </a:r>
            <a:r>
              <a:rPr lang="en-US" sz="2000" dirty="0" smtClean="0">
                <a:solidFill>
                  <a:srgbClr val="FF0000"/>
                </a:solidFill>
                <a:effectLst/>
              </a:rPr>
              <a:t> Spiritual</a:t>
            </a:r>
          </a:p>
          <a:p>
            <a:pPr marL="0" lv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43979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Keperawatan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merupakan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spesialisasi</a:t>
            </a:r>
            <a:r>
              <a:rPr lang="en-US" sz="2400" dirty="0" smtClean="0">
                <a:solidFill>
                  <a:srgbClr val="FF0000"/>
                </a:solidFill>
              </a:rPr>
              <a:t> di </a:t>
            </a:r>
            <a:r>
              <a:rPr lang="en-US" sz="2400" dirty="0" err="1" smtClean="0">
                <a:solidFill>
                  <a:srgbClr val="FF0000"/>
                </a:solidFill>
              </a:rPr>
              <a:t>bidang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keperawatan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secara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khusus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menangani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respon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manusia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terhadap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masalah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mengancam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kehidupan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Secara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keilmuan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perawatan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fokus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pada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penyakit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stabil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pernyataan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penting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harus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dipahami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perawat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ialah</a:t>
            </a:r>
            <a:r>
              <a:rPr lang="en-US" sz="2400" dirty="0" smtClean="0">
                <a:solidFill>
                  <a:srgbClr val="FF0000"/>
                </a:solidFill>
              </a:rPr>
              <a:t> “</a:t>
            </a:r>
            <a:r>
              <a:rPr lang="en-US" sz="2400" dirty="0" err="1" smtClean="0">
                <a:solidFill>
                  <a:srgbClr val="FF0000"/>
                </a:solidFill>
              </a:rPr>
              <a:t>waktu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vital”. 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Sedangkan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Istilah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memiliki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arti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luas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penilaian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evaluasi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secara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cermat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hati-hati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terhadap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suatu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kondisi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krusial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dalam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rangka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mencari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penyelesaian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jalan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keluar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6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American Association of Critical-Care Nurses (AACN)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Keperawatan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keahlian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khusus</a:t>
            </a:r>
            <a:r>
              <a:rPr lang="en-US" sz="2400" dirty="0" smtClean="0">
                <a:solidFill>
                  <a:srgbClr val="FF0000"/>
                </a:solidFill>
              </a:rPr>
              <a:t> di </a:t>
            </a:r>
            <a:r>
              <a:rPr lang="en-US" sz="2400" dirty="0" err="1" smtClean="0">
                <a:solidFill>
                  <a:srgbClr val="FF0000"/>
                </a:solidFill>
              </a:rPr>
              <a:t>dalam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ilmu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perawatan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dihadapkan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secara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rinci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manusia</a:t>
            </a:r>
            <a:r>
              <a:rPr lang="en-US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bertanggung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jawab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masalah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mengancam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jiwa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Perawat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perawat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profesional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resmi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bertanggung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jawab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memastikan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sakit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keluarga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mendapatkan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kepedulian</a:t>
            </a:r>
            <a:r>
              <a:rPr lang="en-US" sz="2400" dirty="0" smtClean="0">
                <a:solidFill>
                  <a:srgbClr val="FF0000"/>
                </a:solidFill>
              </a:rPr>
              <a:t> optimal (AACN, 2006)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3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American Association of Critical Care Nurses </a:t>
            </a:r>
            <a:br>
              <a:rPr lang="en-US" sz="2800" dirty="0" smtClean="0"/>
            </a:br>
            <a:r>
              <a:rPr lang="en-US" sz="2800" dirty="0" smtClean="0"/>
              <a:t>(AACN, 2012)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asuhan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keperawatan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kritis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mencakup</a:t>
            </a:r>
            <a:r>
              <a:rPr lang="en-US" sz="2800" dirty="0" smtClean="0">
                <a:solidFill>
                  <a:srgbClr val="FF0000"/>
                </a:solidFill>
              </a:rPr>
              <a:t> diagnosis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penatalaksanaan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respon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manusia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terhadap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penyakit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aktual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atau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potensial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mengancam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kehidupan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</a:rPr>
              <a:t>Lingkup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praktik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asuhan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keperawatan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kritis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didefinisikan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dengan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interaksi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perawat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kritis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pasien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dengan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penyakit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kritis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lingkungan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memberikan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sumber-sumber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adekuat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untuk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pemberian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perawatan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2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Kritis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perburukan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patofisiologi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cepat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dapat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menyebabkan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kematian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Ruangan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mengatasi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di </a:t>
            </a:r>
            <a:r>
              <a:rPr lang="en-US" sz="2400" dirty="0" err="1" smtClean="0">
                <a:solidFill>
                  <a:srgbClr val="FF0000"/>
                </a:solidFill>
              </a:rPr>
              <a:t>rumah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sakit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terdiri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dari</a:t>
            </a:r>
            <a:r>
              <a:rPr lang="en-US" sz="2400" dirty="0" smtClean="0">
                <a:solidFill>
                  <a:srgbClr val="FF0000"/>
                </a:solidFill>
              </a:rPr>
              <a:t>: Unit </a:t>
            </a:r>
            <a:r>
              <a:rPr lang="en-US" sz="2400" dirty="0" err="1" smtClean="0">
                <a:solidFill>
                  <a:srgbClr val="FF0000"/>
                </a:solidFill>
              </a:rPr>
              <a:t>Gawat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Darurat</a:t>
            </a:r>
            <a:r>
              <a:rPr lang="en-US" sz="2400" dirty="0" smtClean="0">
                <a:solidFill>
                  <a:srgbClr val="FF0000"/>
                </a:solidFill>
              </a:rPr>
              <a:t> (UGD) </a:t>
            </a:r>
            <a:r>
              <a:rPr lang="en-US" sz="2400" dirty="0" err="1" smtClean="0">
                <a:solidFill>
                  <a:srgbClr val="FF0000"/>
                </a:solidFill>
              </a:rPr>
              <a:t>dimana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diatasi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pertama</a:t>
            </a:r>
            <a:r>
              <a:rPr lang="en-US" sz="2400" dirty="0" smtClean="0">
                <a:solidFill>
                  <a:srgbClr val="FF0000"/>
                </a:solidFill>
              </a:rPr>
              <a:t> kali, unit </a:t>
            </a:r>
            <a:r>
              <a:rPr lang="en-US" sz="2400" dirty="0" err="1" smtClean="0">
                <a:solidFill>
                  <a:srgbClr val="FF0000"/>
                </a:solidFill>
              </a:rPr>
              <a:t>perawatan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intensif</a:t>
            </a:r>
            <a:r>
              <a:rPr lang="en-US" sz="2400" dirty="0" smtClean="0">
                <a:solidFill>
                  <a:srgbClr val="FF0000"/>
                </a:solidFill>
              </a:rPr>
              <a:t> (ICU)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bagian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mengatasi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sedangkan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bagian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lebih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memusatkan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perhatian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pada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penyumbatan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penyempitan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pembuluh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darah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koroner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disebut</a:t>
            </a:r>
            <a:r>
              <a:rPr lang="en-US" sz="2400" dirty="0" smtClean="0">
                <a:solidFill>
                  <a:srgbClr val="FF0000"/>
                </a:solidFill>
              </a:rPr>
              <a:t> unit </a:t>
            </a:r>
            <a:r>
              <a:rPr lang="en-US" sz="2400" dirty="0" err="1" smtClean="0">
                <a:solidFill>
                  <a:srgbClr val="FF0000"/>
                </a:solidFill>
              </a:rPr>
              <a:t>perawatan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intensif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koroner</a:t>
            </a:r>
            <a:r>
              <a:rPr lang="en-US" sz="2400" dirty="0" smtClean="0">
                <a:solidFill>
                  <a:srgbClr val="FF0000"/>
                </a:solidFill>
              </a:rPr>
              <a:t> Intensive Care Coronary Unit (ICCU).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UGD, ICU, </a:t>
            </a:r>
            <a:r>
              <a:rPr lang="en-US" sz="2400" dirty="0" err="1" smtClean="0">
                <a:solidFill>
                  <a:srgbClr val="FF0000"/>
                </a:solidFill>
              </a:rPr>
              <a:t>maupun</a:t>
            </a:r>
            <a:r>
              <a:rPr lang="en-US" sz="2400" dirty="0" smtClean="0">
                <a:solidFill>
                  <a:srgbClr val="FF0000"/>
                </a:solidFill>
              </a:rPr>
              <a:t> ICCU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unit </a:t>
            </a:r>
            <a:r>
              <a:rPr lang="en-US" sz="2400" dirty="0" err="1" smtClean="0">
                <a:solidFill>
                  <a:srgbClr val="FF0000"/>
                </a:solidFill>
              </a:rPr>
              <a:t>perawatan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kritis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dimana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perburukan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patofisiologi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dapat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terjadi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secara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cepat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dapat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berakhir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kematian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5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Keperawatan</a:t>
            </a:r>
            <a:r>
              <a:rPr lang="en-US" sz="3200" dirty="0" smtClean="0"/>
              <a:t> </a:t>
            </a:r>
            <a:r>
              <a:rPr lang="en-US" sz="3200" dirty="0" err="1" smtClean="0"/>
              <a:t>Kritis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11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</a:rPr>
              <a:t>Mengenali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ciri-ciri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cepat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penatalaksanaan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dini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sesuai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pada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pasien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beresiko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kritis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pasien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berada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keadaan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kritis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dapat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membantu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mencegah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perburukan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lebih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lanjut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memaksimalkan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peluang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untuk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sembuh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Gwinnutt</a:t>
            </a:r>
            <a:r>
              <a:rPr lang="en-US" sz="2400" dirty="0">
                <a:solidFill>
                  <a:srgbClr val="FF0000"/>
                </a:solidFill>
              </a:rPr>
              <a:t>, 2006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Jevon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Ewens</a:t>
            </a:r>
            <a:r>
              <a:rPr lang="en-US" sz="2400" dirty="0">
                <a:solidFill>
                  <a:srgbClr val="FF0000"/>
                </a:solidFill>
              </a:rPr>
              <a:t>, 2009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2. Comprehensive </a:t>
            </a:r>
            <a:r>
              <a:rPr lang="en-US" sz="2400" i="1" dirty="0">
                <a:solidFill>
                  <a:srgbClr val="FF0000"/>
                </a:solidFill>
              </a:rPr>
              <a:t>Critical Care Department of Health</a:t>
            </a:r>
            <a:r>
              <a:rPr lang="en-US" sz="2400" dirty="0">
                <a:solidFill>
                  <a:srgbClr val="FF0000"/>
                </a:solidFill>
              </a:rPr>
              <a:t>-</a:t>
            </a:r>
            <a:r>
              <a:rPr lang="en-US" sz="2400" dirty="0" err="1">
                <a:solidFill>
                  <a:srgbClr val="FF0000"/>
                </a:solidFill>
              </a:rPr>
              <a:t>Inggris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merekomendasikan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untuk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memberikan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perawatan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kritis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sesuai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filosofi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perawatan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kritis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tanpa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batas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i="1" dirty="0">
                <a:solidFill>
                  <a:srgbClr val="FF0000"/>
                </a:solidFill>
              </a:rPr>
              <a:t>critical care without wall</a:t>
            </a:r>
            <a:r>
              <a:rPr lang="en-US" sz="2400" dirty="0">
                <a:solidFill>
                  <a:srgbClr val="FF0000"/>
                </a:solidFill>
              </a:rPr>
              <a:t>), </a:t>
            </a:r>
            <a:r>
              <a:rPr lang="en-US" sz="2400" dirty="0" err="1">
                <a:solidFill>
                  <a:srgbClr val="FF0000"/>
                </a:solidFill>
              </a:rPr>
              <a:t>yaitu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kebutuhan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pasien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kritis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harus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dipenuhi</a:t>
            </a:r>
            <a:r>
              <a:rPr lang="en-US" sz="2400" dirty="0">
                <a:solidFill>
                  <a:srgbClr val="FF0000"/>
                </a:solidFill>
              </a:rPr>
              <a:t> di </a:t>
            </a:r>
            <a:r>
              <a:rPr lang="en-US" sz="2400" dirty="0" err="1">
                <a:solidFill>
                  <a:srgbClr val="FF0000"/>
                </a:solidFill>
              </a:rPr>
              <a:t>manapun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pasien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tersebut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secara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fisik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berada</a:t>
            </a:r>
            <a:r>
              <a:rPr lang="en-US" sz="2400" dirty="0">
                <a:solidFill>
                  <a:srgbClr val="FF0000"/>
                </a:solidFill>
              </a:rPr>
              <a:t> di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rumah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sakit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Jevon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Ewens</a:t>
            </a:r>
            <a:r>
              <a:rPr lang="en-US" sz="2400" dirty="0">
                <a:solidFill>
                  <a:srgbClr val="FF0000"/>
                </a:solidFill>
              </a:rPr>
              <a:t>, 2009</a:t>
            </a:r>
            <a:r>
              <a:rPr lang="en-US" sz="2400" dirty="0" smtClean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3. </a:t>
            </a:r>
            <a:r>
              <a:rPr lang="en-US" sz="2400" dirty="0" err="1" smtClean="0">
                <a:solidFill>
                  <a:srgbClr val="FF0000"/>
                </a:solidFill>
              </a:rPr>
              <a:t>Pasien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kritis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memerlukan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pencatatan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medis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berkesinambungan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monitoring </a:t>
            </a:r>
            <a:r>
              <a:rPr lang="en-US" sz="2400" dirty="0" err="1">
                <a:solidFill>
                  <a:srgbClr val="FF0000"/>
                </a:solidFill>
              </a:rPr>
              <a:t>penilaian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setiap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tindakan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dilakukan.Dengan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pasien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kritis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erat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kaitannya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perawatan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intensif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oleh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karena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cepat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dapat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dipantau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perubahan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fisiologis</a:t>
            </a:r>
            <a:r>
              <a:rPr lang="en-US" sz="2400" dirty="0">
                <a:solidFill>
                  <a:srgbClr val="FF0000"/>
                </a:solidFill>
              </a:rPr>
              <a:t> yang </a:t>
            </a:r>
            <a:r>
              <a:rPr lang="en-US" sz="2400" dirty="0" err="1">
                <a:solidFill>
                  <a:srgbClr val="FF0000"/>
                </a:solidFill>
              </a:rPr>
              <a:t>terjadi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terjadinya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penurunan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fungsi</a:t>
            </a:r>
            <a:r>
              <a:rPr lang="en-US" sz="2400" dirty="0">
                <a:solidFill>
                  <a:srgbClr val="FF0000"/>
                </a:solidFill>
              </a:rPr>
              <a:t> organ-organ </a:t>
            </a:r>
            <a:r>
              <a:rPr lang="en-US" sz="2400" dirty="0" err="1">
                <a:solidFill>
                  <a:srgbClr val="FF0000"/>
                </a:solidFill>
              </a:rPr>
              <a:t>tubuh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lainnya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Rab</a:t>
            </a:r>
            <a:r>
              <a:rPr lang="en-US" sz="2400" dirty="0">
                <a:solidFill>
                  <a:srgbClr val="FF0000"/>
                </a:solidFill>
              </a:rPr>
              <a:t>, 2007).</a:t>
            </a:r>
          </a:p>
        </p:txBody>
      </p:sp>
    </p:spTree>
    <p:extLst>
      <p:ext uri="{BB962C8B-B14F-4D97-AF65-F5344CB8AC3E}">
        <p14:creationId xmlns:p14="http://schemas.microsoft.com/office/powerpoint/2010/main" val="140166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Sebenarnya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tindakan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pelayanan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kritis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telah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dimulai</a:t>
            </a:r>
            <a:r>
              <a:rPr lang="en-US" sz="2000" dirty="0" smtClean="0">
                <a:solidFill>
                  <a:srgbClr val="FF0000"/>
                </a:solidFill>
              </a:rPr>
              <a:t> di </a:t>
            </a:r>
            <a:r>
              <a:rPr lang="en-US" sz="2000" dirty="0" err="1" smtClean="0">
                <a:solidFill>
                  <a:srgbClr val="FF0000"/>
                </a:solidFill>
              </a:rPr>
              <a:t>tempat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kejadian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maupun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dalam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waktu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transportasi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pasien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Rumah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Sakit</a:t>
            </a:r>
            <a:r>
              <a:rPr lang="en-US" sz="2000" dirty="0" smtClean="0">
                <a:solidFill>
                  <a:srgbClr val="FF0000"/>
                </a:solidFill>
              </a:rPr>
              <a:t> yang </a:t>
            </a:r>
            <a:r>
              <a:rPr lang="en-US" sz="2000" dirty="0" err="1" smtClean="0">
                <a:solidFill>
                  <a:srgbClr val="FF0000"/>
                </a:solidFill>
              </a:rPr>
              <a:t>disebut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dengan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fase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prehospital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  <a:r>
              <a:rPr lang="en-US" sz="2000" dirty="0" err="1" smtClean="0">
                <a:solidFill>
                  <a:srgbClr val="FF0000"/>
                </a:solidFill>
              </a:rPr>
              <a:t>Tindakan</a:t>
            </a:r>
            <a:r>
              <a:rPr lang="en-US" sz="2000" dirty="0" smtClean="0">
                <a:solidFill>
                  <a:srgbClr val="FF0000"/>
                </a:solidFill>
              </a:rPr>
              <a:t> yang </a:t>
            </a:r>
            <a:r>
              <a:rPr lang="en-US" sz="2000" dirty="0" err="1" smtClean="0">
                <a:solidFill>
                  <a:srgbClr val="FF0000"/>
                </a:solidFill>
              </a:rPr>
              <a:t>dilakukan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adalah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resusitasi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stabilisasi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sambil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memantau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setiap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perubahan</a:t>
            </a:r>
            <a:r>
              <a:rPr lang="en-US" sz="2000" dirty="0" smtClean="0">
                <a:solidFill>
                  <a:srgbClr val="FF0000"/>
                </a:solidFill>
              </a:rPr>
              <a:t> yang </a:t>
            </a:r>
            <a:r>
              <a:rPr lang="en-US" sz="2000" dirty="0" err="1" smtClean="0">
                <a:solidFill>
                  <a:srgbClr val="FF0000"/>
                </a:solidFill>
              </a:rPr>
              <a:t>mungkin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terjadi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tindakan</a:t>
            </a:r>
            <a:r>
              <a:rPr lang="en-US" sz="2000" dirty="0" smtClean="0">
                <a:solidFill>
                  <a:srgbClr val="FF0000"/>
                </a:solidFill>
              </a:rPr>
              <a:t> yang </a:t>
            </a:r>
            <a:r>
              <a:rPr lang="en-US" sz="2000" dirty="0" err="1" smtClean="0">
                <a:solidFill>
                  <a:srgbClr val="FF0000"/>
                </a:solidFill>
              </a:rPr>
              <a:t>diperlukan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000" dirty="0"/>
              <a:t>  </a:t>
            </a:r>
            <a:r>
              <a:rPr lang="en-US" sz="2000" i="1" dirty="0">
                <a:solidFill>
                  <a:srgbClr val="FF0000"/>
                </a:solidFill>
              </a:rPr>
              <a:t>Triage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yakni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tindakan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pertolongan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 smtClean="0">
                <a:solidFill>
                  <a:srgbClr val="FF0000"/>
                </a:solidFill>
              </a:rPr>
              <a:t>dilakukan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untuk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melakukan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pemilahan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korban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dalam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keadaan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kritis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kedaruratan</a:t>
            </a:r>
            <a:r>
              <a:rPr lang="en-US" sz="2000" dirty="0" smtClean="0">
                <a:solidFill>
                  <a:srgbClr val="FF0000"/>
                </a:solidFill>
              </a:rPr>
              <a:t>. </a:t>
            </a:r>
            <a:r>
              <a:rPr lang="en-US" sz="2000" dirty="0" err="1" smtClean="0">
                <a:solidFill>
                  <a:srgbClr val="FF0000"/>
                </a:solidFill>
              </a:rPr>
              <a:t>Pasien-pasien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yang </a:t>
            </a:r>
            <a:r>
              <a:rPr lang="en-US" sz="2000" dirty="0" err="1" smtClean="0">
                <a:solidFill>
                  <a:srgbClr val="FF0000"/>
                </a:solidFill>
              </a:rPr>
              <a:t>terancam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hidupnya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harus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diberi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prioritas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utama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Pada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bencana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alam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dimana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terjadi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sejumlah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kasus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gawat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darurat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maka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skenario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pengelolaan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>
                <a:solidFill>
                  <a:srgbClr val="FF0000"/>
                </a:solidFill>
              </a:rPr>
              <a:t>keadaan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kritis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harus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dirancang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sedemikian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rupa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sehingga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pertolongan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memberikan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hasil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secara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maksimal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dengan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memprioritaskan</a:t>
            </a:r>
            <a:r>
              <a:rPr lang="en-US" sz="2000" dirty="0">
                <a:solidFill>
                  <a:srgbClr val="FF0000"/>
                </a:solidFill>
              </a:rPr>
              <a:t> yang paling </a:t>
            </a:r>
            <a:r>
              <a:rPr lang="en-US" sz="2000" dirty="0" err="1">
                <a:solidFill>
                  <a:srgbClr val="FF0000"/>
                </a:solidFill>
              </a:rPr>
              <a:t>gawat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harapan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hidup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tinggi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204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Peran</a:t>
            </a:r>
            <a:r>
              <a:rPr lang="en-US" sz="2800" dirty="0" smtClean="0"/>
              <a:t> 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kritis</a:t>
            </a:r>
            <a:r>
              <a:rPr lang="en-US" sz="2800" dirty="0" smtClean="0"/>
              <a:t>: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 marL="568325" indent="-568325">
              <a:buNone/>
            </a:pPr>
            <a:r>
              <a:rPr lang="en-US" dirty="0" smtClean="0"/>
              <a:t>1</a:t>
            </a:r>
            <a:r>
              <a:rPr lang="en-US" dirty="0"/>
              <a:t>.    </a:t>
            </a:r>
            <a:r>
              <a:rPr lang="en-US" sz="2900" dirty="0" err="1">
                <a:solidFill>
                  <a:srgbClr val="FF0000"/>
                </a:solidFill>
              </a:rPr>
              <a:t>Menghormati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mendukung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hak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pasien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atau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pengganti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pasien</a:t>
            </a:r>
            <a:r>
              <a:rPr lang="en-US" sz="2900" dirty="0" smtClean="0">
                <a:solidFill>
                  <a:srgbClr val="FF0000"/>
                </a:solidFill>
              </a:rPr>
              <a:t> yang </a:t>
            </a:r>
            <a:r>
              <a:rPr lang="en-US" sz="2900" dirty="0" err="1">
                <a:solidFill>
                  <a:srgbClr val="FF0000"/>
                </a:solidFill>
              </a:rPr>
              <a:t>ditunjuk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untuk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pengambilan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keputusan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otonom</a:t>
            </a:r>
            <a:r>
              <a:rPr lang="en-US" sz="2900" dirty="0">
                <a:solidFill>
                  <a:srgbClr val="FF0000"/>
                </a:solidFill>
              </a:rPr>
              <a:t>. </a:t>
            </a:r>
            <a:endParaRPr lang="en-US" sz="2900" dirty="0" smtClean="0">
              <a:solidFill>
                <a:srgbClr val="FF0000"/>
              </a:solidFill>
              <a:effectLst/>
            </a:endParaRPr>
          </a:p>
          <a:p>
            <a:pPr marL="461963" indent="-461963">
              <a:buNone/>
            </a:pPr>
            <a:r>
              <a:rPr lang="en-US" sz="2900" dirty="0">
                <a:solidFill>
                  <a:srgbClr val="FF0000"/>
                </a:solidFill>
              </a:rPr>
              <a:t>2.    </a:t>
            </a:r>
            <a:r>
              <a:rPr lang="en-US" sz="2900" dirty="0" err="1" smtClean="0">
                <a:solidFill>
                  <a:srgbClr val="FF0000"/>
                </a:solidFill>
              </a:rPr>
              <a:t>Ikut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membantu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pasien</a:t>
            </a:r>
            <a:r>
              <a:rPr lang="en-US" sz="2900" dirty="0" smtClean="0">
                <a:solidFill>
                  <a:srgbClr val="FF0000"/>
                </a:solidFill>
              </a:rPr>
              <a:t>/ </a:t>
            </a:r>
            <a:r>
              <a:rPr lang="en-US" sz="2900" dirty="0" err="1" smtClean="0">
                <a:solidFill>
                  <a:srgbClr val="FF0000"/>
                </a:solidFill>
              </a:rPr>
              <a:t>keluarga</a:t>
            </a:r>
            <a:r>
              <a:rPr lang="en-US" sz="2900" dirty="0" smtClean="0">
                <a:solidFill>
                  <a:srgbClr val="FF0000"/>
                </a:solidFill>
              </a:rPr>
              <a:t>  </a:t>
            </a:r>
            <a:r>
              <a:rPr lang="en-US" sz="2900" dirty="0" err="1" smtClean="0">
                <a:solidFill>
                  <a:srgbClr val="FF0000"/>
                </a:solidFill>
              </a:rPr>
              <a:t>ketika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dibutuhkan</a:t>
            </a:r>
            <a:r>
              <a:rPr lang="en-US" sz="2900" dirty="0" smtClean="0">
                <a:solidFill>
                  <a:srgbClr val="FF0000"/>
                </a:solidFill>
              </a:rPr>
              <a:t> demi </a:t>
            </a:r>
            <a:r>
              <a:rPr lang="en-US" sz="2900" dirty="0" err="1" smtClean="0">
                <a:solidFill>
                  <a:srgbClr val="FF0000"/>
                </a:solidFill>
              </a:rPr>
              <a:t>kepentingan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pasien</a:t>
            </a:r>
            <a:r>
              <a:rPr lang="en-US" sz="2900" dirty="0" smtClean="0">
                <a:solidFill>
                  <a:srgbClr val="FF0000"/>
                </a:solidFill>
              </a:rPr>
              <a:t>. </a:t>
            </a:r>
            <a:endParaRPr lang="en-US" sz="2900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3.    </a:t>
            </a:r>
            <a:r>
              <a:rPr lang="en-US" sz="2900" dirty="0" err="1">
                <a:solidFill>
                  <a:srgbClr val="FF0000"/>
                </a:solidFill>
              </a:rPr>
              <a:t>Membantu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pasien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mendapatkan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perawatan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>
                <a:solidFill>
                  <a:srgbClr val="FF0000"/>
                </a:solidFill>
              </a:rPr>
              <a:t>yang </a:t>
            </a:r>
            <a:r>
              <a:rPr lang="en-US" sz="2900" dirty="0" err="1">
                <a:solidFill>
                  <a:srgbClr val="FF0000"/>
                </a:solidFill>
              </a:rPr>
              <a:t>diperlukan</a:t>
            </a:r>
            <a:r>
              <a:rPr lang="en-US" sz="2900" dirty="0">
                <a:solidFill>
                  <a:srgbClr val="FF0000"/>
                </a:solidFill>
              </a:rPr>
              <a:t>.</a:t>
            </a:r>
            <a:endParaRPr lang="en-US" sz="2900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4.    </a:t>
            </a:r>
            <a:r>
              <a:rPr lang="en-US" sz="2900" dirty="0" err="1">
                <a:solidFill>
                  <a:srgbClr val="FF0000"/>
                </a:solidFill>
              </a:rPr>
              <a:t>Menghormati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nilai-nilai</a:t>
            </a:r>
            <a:r>
              <a:rPr lang="en-US" sz="2900" dirty="0">
                <a:solidFill>
                  <a:srgbClr val="FF0000"/>
                </a:solidFill>
              </a:rPr>
              <a:t>, </a:t>
            </a:r>
            <a:r>
              <a:rPr lang="en-US" sz="2900" dirty="0" err="1">
                <a:solidFill>
                  <a:srgbClr val="FF0000"/>
                </a:solidFill>
              </a:rPr>
              <a:t>keyakinan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hak-hak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pasien</a:t>
            </a:r>
            <a:r>
              <a:rPr lang="en-US" sz="2900" dirty="0">
                <a:solidFill>
                  <a:srgbClr val="FF0000"/>
                </a:solidFill>
              </a:rPr>
              <a:t>.</a:t>
            </a:r>
            <a:endParaRPr lang="en-US" sz="2900" dirty="0" smtClean="0">
              <a:solidFill>
                <a:srgbClr val="FF0000"/>
              </a:solidFill>
              <a:effectLst/>
            </a:endParaRPr>
          </a:p>
          <a:p>
            <a:pPr marL="461963" indent="-461963">
              <a:buNone/>
            </a:pPr>
            <a:r>
              <a:rPr lang="en-US" sz="2900" dirty="0">
                <a:solidFill>
                  <a:srgbClr val="FF0000"/>
                </a:solidFill>
              </a:rPr>
              <a:t>5.    </a:t>
            </a:r>
            <a:r>
              <a:rPr lang="en-US" sz="2900" dirty="0" err="1">
                <a:solidFill>
                  <a:srgbClr val="FF0000"/>
                </a:solidFill>
              </a:rPr>
              <a:t>Menyediakan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pendidikan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dan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dukungan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untuk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membantu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pasien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atau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keluarga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dalam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membuat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keputusan</a:t>
            </a:r>
            <a:r>
              <a:rPr lang="en-US" sz="2900" dirty="0">
                <a:solidFill>
                  <a:srgbClr val="FF0000"/>
                </a:solidFill>
              </a:rPr>
              <a:t>. </a:t>
            </a:r>
            <a:endParaRPr lang="en-US" sz="2900" dirty="0" smtClean="0">
              <a:solidFill>
                <a:srgbClr val="FF0000"/>
              </a:solidFill>
              <a:effectLst/>
            </a:endParaRPr>
          </a:p>
          <a:p>
            <a:pPr marL="514350" indent="-514350">
              <a:buNone/>
            </a:pPr>
            <a:r>
              <a:rPr lang="en-US" sz="2900" dirty="0">
                <a:solidFill>
                  <a:srgbClr val="FF0000"/>
                </a:solidFill>
              </a:rPr>
              <a:t>6.   </a:t>
            </a:r>
            <a:r>
              <a:rPr lang="en-US" sz="2900" dirty="0" err="1" smtClean="0">
                <a:solidFill>
                  <a:srgbClr val="FF0000"/>
                </a:solidFill>
              </a:rPr>
              <a:t>Mendukung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keputusan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dari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pasien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atau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keluarga</a:t>
            </a:r>
            <a:r>
              <a:rPr lang="en-US" sz="2900" dirty="0" smtClean="0">
                <a:solidFill>
                  <a:srgbClr val="FF0000"/>
                </a:solidFill>
              </a:rPr>
              <a:t> yang </a:t>
            </a:r>
            <a:r>
              <a:rPr lang="en-US" sz="2900" dirty="0" err="1" smtClean="0">
                <a:solidFill>
                  <a:srgbClr val="FF0000"/>
                </a:solidFill>
              </a:rPr>
              <a:t>tentang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pelayanan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keperawatan</a:t>
            </a:r>
            <a:r>
              <a:rPr lang="en-US" sz="2900" dirty="0" smtClean="0">
                <a:solidFill>
                  <a:srgbClr val="FF0000"/>
                </a:solidFill>
              </a:rPr>
              <a:t> yang </a:t>
            </a:r>
            <a:r>
              <a:rPr lang="en-US" sz="2900" dirty="0" err="1" smtClean="0">
                <a:solidFill>
                  <a:srgbClr val="FF0000"/>
                </a:solidFill>
              </a:rPr>
              <a:t>akan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diberikan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ataupun</a:t>
            </a:r>
            <a:r>
              <a:rPr lang="en-US" sz="2900" dirty="0" smtClean="0">
                <a:solidFill>
                  <a:srgbClr val="FF0000"/>
                </a:solidFill>
              </a:rPr>
              <a:t> proses </a:t>
            </a:r>
            <a:r>
              <a:rPr lang="en-US" sz="2900" dirty="0" err="1" smtClean="0">
                <a:solidFill>
                  <a:srgbClr val="FF0000"/>
                </a:solidFill>
              </a:rPr>
              <a:t>perpindahan</a:t>
            </a:r>
            <a:r>
              <a:rPr lang="en-US" sz="2900" dirty="0" smtClean="0">
                <a:solidFill>
                  <a:srgbClr val="FF0000"/>
                </a:solidFill>
              </a:rPr>
              <a:t> transfer </a:t>
            </a:r>
            <a:r>
              <a:rPr lang="en-US" sz="2900" dirty="0" err="1" smtClean="0">
                <a:solidFill>
                  <a:srgbClr val="FF0000"/>
                </a:solidFill>
              </a:rPr>
              <a:t>ke</a:t>
            </a:r>
            <a:r>
              <a:rPr lang="en-US" sz="2900" dirty="0" smtClean="0">
                <a:solidFill>
                  <a:srgbClr val="FF0000"/>
                </a:solidFill>
              </a:rPr>
              <a:t> RS lain yang </a:t>
            </a:r>
            <a:r>
              <a:rPr lang="en-US" sz="2900" dirty="0" err="1" smtClean="0">
                <a:solidFill>
                  <a:srgbClr val="FF0000"/>
                </a:solidFill>
              </a:rPr>
              <a:t>memiliki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kualitas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smtClean="0">
                <a:solidFill>
                  <a:srgbClr val="FF0000"/>
                </a:solidFill>
              </a:rPr>
              <a:t>yang </a:t>
            </a:r>
            <a:r>
              <a:rPr lang="en-US" sz="2900" dirty="0" err="1" smtClean="0">
                <a:solidFill>
                  <a:srgbClr val="FF0000"/>
                </a:solidFill>
              </a:rPr>
              <a:t>sama</a:t>
            </a:r>
            <a:r>
              <a:rPr lang="en-US" sz="2900" dirty="0" smtClean="0">
                <a:solidFill>
                  <a:srgbClr val="FF0000"/>
                </a:solidFill>
              </a:rPr>
              <a:t>.</a:t>
            </a:r>
          </a:p>
          <a:p>
            <a:pPr marL="346075" indent="-346075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7. </a:t>
            </a:r>
            <a:r>
              <a:rPr lang="en-US" sz="2900" dirty="0" err="1" smtClean="0">
                <a:solidFill>
                  <a:srgbClr val="FF0000"/>
                </a:solidFill>
              </a:rPr>
              <a:t>Melakukan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bimbingan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spriritual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untuk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keluarga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dalam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situasi</a:t>
            </a:r>
            <a:r>
              <a:rPr lang="en-US" sz="2900" dirty="0" smtClean="0">
                <a:solidFill>
                  <a:srgbClr val="FF0000"/>
                </a:solidFill>
              </a:rPr>
              <a:t> yang </a:t>
            </a:r>
            <a:r>
              <a:rPr lang="en-US" sz="2900" dirty="0" err="1" smtClean="0">
                <a:solidFill>
                  <a:srgbClr val="FF0000"/>
                </a:solidFill>
              </a:rPr>
              <a:t>memerlukan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tindakan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segera</a:t>
            </a:r>
            <a:r>
              <a:rPr lang="en-US" sz="2900" dirty="0">
                <a:solidFill>
                  <a:srgbClr val="FF0000"/>
                </a:solidFill>
              </a:rPr>
              <a:t>.</a:t>
            </a:r>
            <a:endParaRPr lang="en-US" sz="2900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8.</a:t>
            </a:r>
            <a:r>
              <a:rPr lang="en-US" sz="2900" dirty="0">
                <a:solidFill>
                  <a:srgbClr val="FF0000"/>
                </a:solidFill>
              </a:rPr>
              <a:t>    </a:t>
            </a:r>
            <a:r>
              <a:rPr lang="en-US" sz="2900" dirty="0" err="1">
                <a:solidFill>
                  <a:srgbClr val="FF0000"/>
                </a:solidFill>
              </a:rPr>
              <a:t>Memantau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danmenjaga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kualitas</a:t>
            </a:r>
            <a:r>
              <a:rPr lang="en-US" sz="2900" dirty="0" smtClean="0">
                <a:solidFill>
                  <a:srgbClr val="FF0000"/>
                </a:solidFill>
              </a:rPr>
              <a:t>  </a:t>
            </a:r>
            <a:r>
              <a:rPr lang="en-US" sz="2900" dirty="0" err="1" smtClean="0">
                <a:solidFill>
                  <a:srgbClr val="FF0000"/>
                </a:solidFill>
              </a:rPr>
              <a:t>perawatan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pasien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</a:p>
          <a:p>
            <a:pPr marL="461963" indent="-461963">
              <a:buNone/>
            </a:pPr>
            <a:r>
              <a:rPr lang="en-US" sz="2900" dirty="0">
                <a:solidFill>
                  <a:srgbClr val="FF0000"/>
                </a:solidFill>
              </a:rPr>
              <a:t>9</a:t>
            </a:r>
            <a:r>
              <a:rPr lang="en-US" sz="2900" dirty="0" smtClean="0">
                <a:solidFill>
                  <a:srgbClr val="FF0000"/>
                </a:solidFill>
              </a:rPr>
              <a:t>.</a:t>
            </a:r>
            <a:r>
              <a:rPr lang="en-US" sz="2900" dirty="0">
                <a:solidFill>
                  <a:srgbClr val="FF0000"/>
                </a:solidFill>
              </a:rPr>
              <a:t>  </a:t>
            </a:r>
            <a:r>
              <a:rPr lang="en-US" sz="2900" dirty="0" err="1">
                <a:solidFill>
                  <a:srgbClr val="FF0000"/>
                </a:solidFill>
              </a:rPr>
              <a:t>Bertindak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sebagai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penghubung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antara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pasien</a:t>
            </a:r>
            <a:r>
              <a:rPr lang="en-US" sz="2900" dirty="0">
                <a:solidFill>
                  <a:srgbClr val="FF0000"/>
                </a:solidFill>
              </a:rPr>
              <a:t>, </a:t>
            </a:r>
            <a:r>
              <a:rPr lang="en-US" sz="2900" dirty="0" err="1">
                <a:solidFill>
                  <a:srgbClr val="FF0000"/>
                </a:solidFill>
              </a:rPr>
              <a:t>keluarga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pasien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dan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profesional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kesehatan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lainnya</a:t>
            </a:r>
            <a:r>
              <a:rPr lang="en-US" sz="2900" dirty="0">
                <a:solidFill>
                  <a:srgbClr val="FF0000"/>
                </a:solidFill>
              </a:rPr>
              <a:t>.</a:t>
            </a:r>
            <a:endParaRPr lang="en-US" sz="2900" dirty="0" smtClean="0">
              <a:solidFill>
                <a:srgbClr val="FF0000"/>
              </a:solidFill>
              <a:effectLst/>
            </a:endParaRPr>
          </a:p>
          <a:p>
            <a:pPr marL="514350" indent="-514350">
              <a:buNone/>
            </a:pPr>
            <a:endParaRPr lang="en-US" sz="2900" dirty="0" smtClean="0"/>
          </a:p>
          <a:p>
            <a:pPr marL="514350" indent="-514350">
              <a:buNone/>
            </a:pPr>
            <a:endParaRPr lang="en-US" sz="3100" dirty="0" smtClean="0">
              <a:effectLst/>
            </a:endParaRPr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81746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Peran</a:t>
            </a:r>
            <a:r>
              <a:rPr lang="en-US" sz="2800" dirty="0" smtClean="0"/>
              <a:t> 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kritis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Manager </a:t>
            </a:r>
            <a:r>
              <a:rPr lang="en-US" dirty="0" err="1" smtClean="0"/>
              <a:t>Kasus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Advokat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Rehabilitator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Kenyamanan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7.Pemberi </a:t>
            </a:r>
            <a:r>
              <a:rPr lang="en-US" dirty="0" err="1" smtClean="0"/>
              <a:t>keyakinan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Edukator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Kolaborator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Konsultan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11.Pembaharu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0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631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KEPERAWATAN KRITIS  (CRITICAL CARE) </vt:lpstr>
      <vt:lpstr>Konsep Keperawatan Kritis</vt:lpstr>
      <vt:lpstr>American Association of Critical-Care Nurses (AACN)</vt:lpstr>
      <vt:lpstr>American Association of Critical Care Nurses  (AACN, 2012) </vt:lpstr>
      <vt:lpstr>Prinsip Keperawatan Kritis</vt:lpstr>
      <vt:lpstr>Prinsip Keperawatan Kritis</vt:lpstr>
      <vt:lpstr>Prinsip Keperawatan Kritis</vt:lpstr>
      <vt:lpstr>Peran  perawat perawatan kritis: </vt:lpstr>
      <vt:lpstr>Peran  perawat perawatan kritis</vt:lpstr>
      <vt:lpstr>Triage</vt:lpstr>
      <vt:lpstr>Respon individu dan keluarga terhadap  pengalaman keperawatan kritis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KEPERAWATAN KRITIS (CRITICAL CARE)</dc:title>
  <dc:creator>BPISTI2008</dc:creator>
  <cp:lastModifiedBy>BPISTI2008</cp:lastModifiedBy>
  <cp:revision>10</cp:revision>
  <dcterms:created xsi:type="dcterms:W3CDTF">2017-09-27T09:11:32Z</dcterms:created>
  <dcterms:modified xsi:type="dcterms:W3CDTF">2017-10-09T04:12:39Z</dcterms:modified>
</cp:coreProperties>
</file>