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Default Extension="wmf" ContentType="image/x-wmf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notesMasterIdLst>
    <p:notesMasterId r:id="rId45"/>
  </p:notesMasterIdLst>
  <p:handoutMasterIdLst>
    <p:handoutMasterId r:id="rId46"/>
  </p:handoutMasterIdLst>
  <p:sldIdLst>
    <p:sldId id="256" r:id="rId2"/>
    <p:sldId id="257" r:id="rId3"/>
    <p:sldId id="316" r:id="rId4"/>
    <p:sldId id="268" r:id="rId5"/>
    <p:sldId id="283" r:id="rId6"/>
    <p:sldId id="286" r:id="rId7"/>
    <p:sldId id="296" r:id="rId8"/>
    <p:sldId id="287" r:id="rId9"/>
    <p:sldId id="288" r:id="rId10"/>
    <p:sldId id="289" r:id="rId11"/>
    <p:sldId id="290" r:id="rId12"/>
    <p:sldId id="293" r:id="rId13"/>
    <p:sldId id="295" r:id="rId14"/>
    <p:sldId id="304" r:id="rId15"/>
    <p:sldId id="298" r:id="rId16"/>
    <p:sldId id="299" r:id="rId17"/>
    <p:sldId id="300" r:id="rId18"/>
    <p:sldId id="317" r:id="rId19"/>
    <p:sldId id="318" r:id="rId20"/>
    <p:sldId id="319" r:id="rId21"/>
    <p:sldId id="320" r:id="rId22"/>
    <p:sldId id="321" r:id="rId23"/>
    <p:sldId id="322" r:id="rId24"/>
    <p:sldId id="323" r:id="rId25"/>
    <p:sldId id="324" r:id="rId26"/>
    <p:sldId id="325" r:id="rId27"/>
    <p:sldId id="301" r:id="rId28"/>
    <p:sldId id="337" r:id="rId29"/>
    <p:sldId id="331" r:id="rId30"/>
    <p:sldId id="332" r:id="rId31"/>
    <p:sldId id="333" r:id="rId32"/>
    <p:sldId id="334" r:id="rId33"/>
    <p:sldId id="335" r:id="rId34"/>
    <p:sldId id="336" r:id="rId35"/>
    <p:sldId id="302" r:id="rId36"/>
    <p:sldId id="326" r:id="rId37"/>
    <p:sldId id="327" r:id="rId38"/>
    <p:sldId id="328" r:id="rId39"/>
    <p:sldId id="329" r:id="rId40"/>
    <p:sldId id="330" r:id="rId41"/>
    <p:sldId id="297" r:id="rId42"/>
    <p:sldId id="292" r:id="rId43"/>
    <p:sldId id="267" r:id="rId44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66"/>
    <a:srgbClr val="0000CC"/>
    <a:srgbClr val="FF0000"/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9" d="100"/>
          <a:sy n="89" d="100"/>
        </p:scale>
        <p:origin x="-1404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3CEA76C-FCF3-4638-AEA5-899B247B6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5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5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04DAC1E8-61D7-423F-904C-44FE80DC1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3EDC59D-2AB3-445E-B24A-5441EB645DBD}" type="slidenum">
              <a:rPr lang="en-US" smtClean="0">
                <a:latin typeface="Arial" charset="0"/>
              </a:rPr>
              <a:pPr/>
              <a:t>15</a:t>
            </a:fld>
            <a:endParaRPr lang="en-US" smtClean="0">
              <a:latin typeface="Arial" charset="0"/>
            </a:endParaRPr>
          </a:p>
        </p:txBody>
      </p:sp>
      <p:sp>
        <p:nvSpPr>
          <p:cNvPr id="368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charset="0"/>
              </a:rPr>
              <a:t>RAPID HEALTH ASSESMENT</a:t>
            </a:r>
          </a:p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Pusrengun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4B8E4F-5734-4DE5-8DB9-8FBC91F5F2A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Pusrengun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4DEDEEC-0C37-452A-B1C5-2DA0D38DAD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Pusrengun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8EF9ADB1-F59C-4A0E-91D0-2950E205442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00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71650"/>
            <a:ext cx="7772400" cy="4114800"/>
          </a:xfrm>
        </p:spPr>
        <p:txBody>
          <a:bodyPr/>
          <a:lstStyle/>
          <a:p>
            <a:pPr lvl="0"/>
            <a:endParaRPr lang="id-ID" noProof="0" smtClean="0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Pusrengun</a:t>
            </a:r>
          </a:p>
        </p:txBody>
      </p:sp>
      <p:sp>
        <p:nvSpPr>
          <p:cNvPr id="5" name="Rectangle 22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EEBEC-E968-43A7-B10E-47A132395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23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000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716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165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Pusrengun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6B2DEDB-C11F-4F27-AA4B-F4E7C62560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Pusrengun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44C68A-24DE-4BDE-8D77-86B42C42627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Pusrengun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A49EA6C-CFA9-45F5-9B51-507AAD3EBFB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Pusrengun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ADA0AA-881C-4C29-A6CC-97C29820D2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Pusrengun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4FC8D1-751E-463E-A9E8-079DFA627B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Pusrengun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AEDAA47-A839-4D0D-8F7A-2E7B640A74F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Pusrengun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8FF5D49-C09E-4A8F-8005-920434AFE7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Pusrengun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9ECD6B7-8C06-4AE9-876F-0D7F13ED68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Pusrengun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992C1B4A-FDA5-4C3A-9E80-078DFCF8BCC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r>
              <a:rPr lang="en-US" smtClean="0"/>
              <a:t>Pusrengun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18CEBE7-AF9C-4889-BD34-F1E7ED3127F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7" r:id="rId1"/>
    <p:sldLayoutId id="2147483748" r:id="rId2"/>
    <p:sldLayoutId id="2147483749" r:id="rId3"/>
    <p:sldLayoutId id="2147483750" r:id="rId4"/>
    <p:sldLayoutId id="2147483751" r:id="rId5"/>
    <p:sldLayoutId id="2147483752" r:id="rId6"/>
    <p:sldLayoutId id="2147483753" r:id="rId7"/>
    <p:sldLayoutId id="2147483754" r:id="rId8"/>
    <p:sldLayoutId id="2147483755" r:id="rId9"/>
    <p:sldLayoutId id="2147483756" r:id="rId10"/>
    <p:sldLayoutId id="2147483757" r:id="rId11"/>
    <p:sldLayoutId id="2147483758" r:id="rId12"/>
    <p:sldLayoutId id="2147483759" r:id="rId13"/>
  </p:sldLayoutIdLst>
  <p:transition spd="med">
    <p:fade thruBlk="1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1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Pusrengun</a:t>
            </a:r>
          </a:p>
        </p:txBody>
      </p:sp>
      <p:sp>
        <p:nvSpPr>
          <p:cNvPr id="11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C4370D-27B6-446C-8976-D8893B1FE7D0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4538" y="1125538"/>
            <a:ext cx="8075612" cy="2590800"/>
          </a:xfrm>
        </p:spPr>
        <p:txBody>
          <a:bodyPr/>
          <a:lstStyle/>
          <a:p>
            <a:pPr>
              <a:defRPr/>
            </a:pPr>
            <a:r>
              <a:rPr lang="en-US" sz="4000" dirty="0" smtClean="0">
                <a:latin typeface="Trebuchet MS" pitchFamily="34" charset="0"/>
              </a:rPr>
              <a:t>MANAJEMEN SDM KESEHATAN DALAM </a:t>
            </a:r>
            <a:r>
              <a:rPr lang="en-US" sz="4000" dirty="0" smtClean="0">
                <a:latin typeface="Trebuchet MS" pitchFamily="34" charset="0"/>
              </a:rPr>
              <a:t>BENCANA</a:t>
            </a:r>
            <a:endParaRPr lang="en-US" sz="4000" dirty="0" smtClean="0">
              <a:latin typeface="Trebuchet MS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16463" y="5589588"/>
            <a:ext cx="3887787" cy="6477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en-US" sz="2400" b="1" smtClean="0">
              <a:latin typeface="Trebuchet MS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400" b="1" smtClean="0">
              <a:latin typeface="Trebuchet MS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US" sz="2400" b="1" smtClean="0">
              <a:latin typeface="Trebuchet MS" pitchFamily="34" charset="0"/>
            </a:endParaRPr>
          </a:p>
        </p:txBody>
      </p:sp>
      <p:pic>
        <p:nvPicPr>
          <p:cNvPr id="3078" name="Picture 5" descr="NY_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89438"/>
            <a:ext cx="2268538" cy="2468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6" descr="today_05042005_nias_img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68538" y="4714875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7" descr="operating-room-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6825" y="5143500"/>
            <a:ext cx="22860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8" descr="aceh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80288" y="5314950"/>
            <a:ext cx="1763712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3" name="WordArt 11"/>
          <p:cNvSpPr>
            <a:spLocks noChangeArrowheads="1" noChangeShapeType="1" noTextEdit="1"/>
          </p:cNvSpPr>
          <p:nvPr/>
        </p:nvSpPr>
        <p:spPr bwMode="auto">
          <a:xfrm>
            <a:off x="3203575" y="3933825"/>
            <a:ext cx="5256213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 dirty="0" smtClean="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Ns Chandra </a:t>
            </a:r>
            <a:endParaRPr lang="en-AU" sz="3600" kern="10" dirty="0">
              <a:ln w="9525">
                <a:noFill/>
                <a:round/>
                <a:headEnd/>
                <a:tailEnd/>
              </a:ln>
              <a:gradFill rotWithShape="0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l="50000" t="50000" r="50000" b="50000"/>
                </a:path>
              </a:gra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rebuchet MS" pitchFamily="34" charset="0"/>
              </a:rPr>
              <a:t>UPAYA PENANGGULANGAN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1650"/>
            <a:ext cx="8424862" cy="4114800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en-US" b="1" smtClean="0"/>
              <a:t>3. </a:t>
            </a:r>
            <a:r>
              <a:rPr lang="id-ID" b="1" smtClean="0">
                <a:latin typeface="Trebuchet MS" pitchFamily="34" charset="0"/>
              </a:rPr>
              <a:t>Pasca Bencana </a:t>
            </a:r>
            <a:endParaRPr lang="en-US" b="1" smtClean="0">
              <a:latin typeface="Trebuchet MS" pitchFamily="34" charset="0"/>
            </a:endParaRPr>
          </a:p>
          <a:p>
            <a:pPr>
              <a:buFontTx/>
              <a:buNone/>
              <a:defRPr/>
            </a:pPr>
            <a:r>
              <a:rPr lang="en-US" b="1" smtClean="0">
                <a:latin typeface="Trebuchet MS" pitchFamily="34" charset="0"/>
              </a:rPr>
              <a:t>   </a:t>
            </a:r>
            <a:r>
              <a:rPr lang="id-ID" b="1" smtClean="0">
                <a:latin typeface="Trebuchet MS" pitchFamily="34" charset="0"/>
              </a:rPr>
              <a:t>(Pemulihan/Rehabilitasi </a:t>
            </a:r>
            <a:r>
              <a:rPr lang="en-US" b="1" smtClean="0">
                <a:latin typeface="Trebuchet MS" pitchFamily="34" charset="0"/>
              </a:rPr>
              <a:t> &amp; </a:t>
            </a:r>
            <a:r>
              <a:rPr lang="id-ID" b="1" smtClean="0">
                <a:latin typeface="Trebuchet MS" pitchFamily="34" charset="0"/>
              </a:rPr>
              <a:t>Rekonstruksi)</a:t>
            </a:r>
            <a:endParaRPr lang="en-US" smtClean="0">
              <a:latin typeface="Trebuchet MS" pitchFamily="34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id-ID" b="1" smtClean="0">
                <a:latin typeface="Trebuchet MS" pitchFamily="34" charset="0"/>
              </a:rPr>
              <a:t>Upaya pemulihan </a:t>
            </a:r>
            <a:r>
              <a:rPr lang="en-US" b="1" smtClean="0">
                <a:latin typeface="Trebuchet MS" pitchFamily="34" charset="0"/>
              </a:rPr>
              <a:t>SDM</a:t>
            </a:r>
            <a:r>
              <a:rPr lang="id-ID" b="1" smtClean="0">
                <a:latin typeface="Trebuchet MS" pitchFamily="34" charset="0"/>
              </a:rPr>
              <a:t> </a:t>
            </a:r>
            <a:r>
              <a:rPr lang="en-US" b="1" smtClean="0">
                <a:latin typeface="Trebuchet MS" pitchFamily="34" charset="0"/>
              </a:rPr>
              <a:t>K</a:t>
            </a:r>
            <a:r>
              <a:rPr lang="id-ID" b="1" smtClean="0">
                <a:latin typeface="Trebuchet MS" pitchFamily="34" charset="0"/>
              </a:rPr>
              <a:t>esehatan </a:t>
            </a:r>
            <a:r>
              <a:rPr lang="en-US" b="1" smtClean="0">
                <a:latin typeface="Trebuchet MS" pitchFamily="34" charset="0"/>
              </a:rPr>
              <a:t>melalui pendampingan pelayanan kesehatan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id-ID" b="1" smtClean="0">
                <a:latin typeface="Trebuchet MS" pitchFamily="34" charset="0"/>
              </a:rPr>
              <a:t>Rekruitmen </a:t>
            </a:r>
            <a:r>
              <a:rPr lang="en-US" b="1" smtClean="0">
                <a:latin typeface="Trebuchet MS" pitchFamily="34" charset="0"/>
              </a:rPr>
              <a:t>SDM</a:t>
            </a:r>
            <a:r>
              <a:rPr lang="id-ID" b="1" smtClean="0">
                <a:latin typeface="Trebuchet MS" pitchFamily="34" charset="0"/>
              </a:rPr>
              <a:t> </a:t>
            </a:r>
            <a:r>
              <a:rPr lang="en-US" b="1" smtClean="0">
                <a:latin typeface="Trebuchet MS" pitchFamily="34" charset="0"/>
              </a:rPr>
              <a:t>K</a:t>
            </a:r>
            <a:r>
              <a:rPr lang="id-ID" b="1" smtClean="0">
                <a:latin typeface="Trebuchet MS" pitchFamily="34" charset="0"/>
              </a:rPr>
              <a:t>esehatan untuk peningkatan upaya penanggulangan masalah kesehatan akibat bencana pada masa yang akan datang.</a:t>
            </a:r>
            <a:endParaRPr lang="en-US" b="1" smtClean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7A7F56-44AF-4F0B-BD4D-A5BB7FC89052}" type="slidenum">
              <a:rPr lang="en-US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0050"/>
            <a:ext cx="8062912" cy="1143000"/>
          </a:xfrm>
        </p:spPr>
        <p:txBody>
          <a:bodyPr/>
          <a:lstStyle/>
          <a:p>
            <a:pPr>
              <a:defRPr/>
            </a:pPr>
            <a:r>
              <a:rPr lang="id-ID" smtClean="0">
                <a:latin typeface="Trebuchet MS" pitchFamily="34" charset="0"/>
              </a:rPr>
              <a:t>MANAJEMEN SDM KESEHATAN</a:t>
            </a:r>
            <a:endParaRPr lang="en-US" smtClean="0">
              <a:latin typeface="Trebuchet MS" pitchFamily="34" charset="0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09600" indent="-609600">
              <a:buFontTx/>
              <a:buNone/>
            </a:pPr>
            <a:r>
              <a:rPr lang="en-US" sz="2800" b="1" smtClean="0">
                <a:latin typeface="Trebuchet MS" pitchFamily="34" charset="0"/>
              </a:rPr>
              <a:t>MELIPUTI :</a:t>
            </a:r>
          </a:p>
          <a:p>
            <a:pPr marL="609600" indent="-609600">
              <a:buFontTx/>
              <a:buAutoNum type="arabicPeriod"/>
            </a:pPr>
            <a:r>
              <a:rPr lang="en-US" sz="2800" b="1" smtClean="0">
                <a:latin typeface="Trebuchet MS" pitchFamily="34" charset="0"/>
              </a:rPr>
              <a:t>PERENCANAAN KETENAGAAN BAIK PADA TAHAP PRA BENCANA, SAAT BENCANA DAN PASCA BENCANA.</a:t>
            </a:r>
          </a:p>
          <a:p>
            <a:pPr marL="609600" indent="-609600">
              <a:buFontTx/>
              <a:buAutoNum type="arabicPeriod"/>
            </a:pPr>
            <a:r>
              <a:rPr lang="en-US" sz="2800" b="1" smtClean="0">
                <a:latin typeface="Trebuchet MS" pitchFamily="34" charset="0"/>
              </a:rPr>
              <a:t>KOORDINASI MOBILISASI TENAGA PADA SAAT BENCANA (DALAM ATAU LUAR NEGERI)</a:t>
            </a:r>
          </a:p>
          <a:p>
            <a:pPr marL="609600" indent="-609600">
              <a:buFontTx/>
              <a:buAutoNum type="arabicPeriod"/>
            </a:pPr>
            <a:r>
              <a:rPr lang="en-US" sz="2800" b="1" smtClean="0">
                <a:latin typeface="Trebuchet MS" pitchFamily="34" charset="0"/>
              </a:rPr>
              <a:t>INVENTARISASI KEBUTUHAN SDM KESEHATAN</a:t>
            </a:r>
          </a:p>
          <a:p>
            <a:pPr marL="609600" indent="-609600">
              <a:buFontTx/>
              <a:buAutoNum type="arabicPeriod"/>
            </a:pPr>
            <a:r>
              <a:rPr lang="en-US" sz="2800" b="1" smtClean="0">
                <a:latin typeface="Trebuchet MS" pitchFamily="34" charset="0"/>
              </a:rPr>
              <a:t>PENGEMBANGAN DAN PELATIHAN TENAGA PENANGGULANGAN BENCANA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3E6E89-42CD-4343-8FE5-2809A8761E97}" type="slidenum">
              <a:rPr lang="en-US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Rockwell Extra Bold" pitchFamily="18" charset="0"/>
              </a:rPr>
              <a:t>PERENCANAAN SDM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28775"/>
            <a:ext cx="8748712" cy="49688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smtClean="0">
                <a:latin typeface="Trebuchet MS" pitchFamily="34" charset="0"/>
              </a:rPr>
              <a:t>KEBUTUHAN TENAGA UNTUK TIM GERAK CEPAT</a:t>
            </a:r>
          </a:p>
          <a:p>
            <a:pPr>
              <a:lnSpc>
                <a:spcPct val="90000"/>
              </a:lnSpc>
            </a:pPr>
            <a:r>
              <a:rPr lang="en-US" b="1" smtClean="0">
                <a:latin typeface="Trebuchet MS" pitchFamily="34" charset="0"/>
              </a:rPr>
              <a:t>KEBUTUHAN TENAGA UNTUK TIM BANTUAN KESEHATAN (MENENTUKAN JUMLAH, JENIS DAN KUALIFIKASI) </a:t>
            </a:r>
          </a:p>
          <a:p>
            <a:pPr>
              <a:lnSpc>
                <a:spcPct val="90000"/>
              </a:lnSpc>
            </a:pPr>
            <a:r>
              <a:rPr lang="en-US" b="1" smtClean="0">
                <a:latin typeface="Trebuchet MS" pitchFamily="34" charset="0"/>
              </a:rPr>
              <a:t>MEMPERKUAT SDM PADA SAAT PERSIAPAN DAN MITIGASI</a:t>
            </a:r>
          </a:p>
          <a:p>
            <a:pPr>
              <a:lnSpc>
                <a:spcPct val="90000"/>
              </a:lnSpc>
            </a:pPr>
            <a:r>
              <a:rPr lang="en-US" b="1" smtClean="0">
                <a:latin typeface="Trebuchet MS" pitchFamily="34" charset="0"/>
              </a:rPr>
              <a:t>PERENCANAAN MOBILISASI TENAGA KESEHATAN</a:t>
            </a:r>
          </a:p>
          <a:p>
            <a:pPr>
              <a:lnSpc>
                <a:spcPct val="90000"/>
              </a:lnSpc>
            </a:pPr>
            <a:r>
              <a:rPr lang="en-US" b="1" smtClean="0">
                <a:latin typeface="Trebuchet MS" pitchFamily="34" charset="0"/>
              </a:rPr>
              <a:t>PERENCANAAN PEMBIAYAAN</a:t>
            </a:r>
          </a:p>
          <a:p>
            <a:pPr>
              <a:buFontTx/>
              <a:buNone/>
            </a:pPr>
            <a:endParaRPr lang="en-US" b="1" smtClean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98D35-F660-484A-A914-848854C70A2F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rebuchet MS" pitchFamily="34" charset="0"/>
              </a:rPr>
              <a:t>INVENTARISASI KEBUTUHAN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71650"/>
            <a:ext cx="8748712" cy="4321175"/>
          </a:xfrm>
        </p:spPr>
        <p:txBody>
          <a:bodyPr/>
          <a:lstStyle/>
          <a:p>
            <a:r>
              <a:rPr lang="en-US" smtClean="0">
                <a:latin typeface="Trebuchet MS" pitchFamily="34" charset="0"/>
              </a:rPr>
              <a:t>MERUPAKAN UPAYA MENENTUKAN KEBUTUHAN TENAGA PASCA BENCANA.</a:t>
            </a:r>
          </a:p>
          <a:p>
            <a:r>
              <a:rPr lang="en-US" smtClean="0">
                <a:latin typeface="Trebuchet MS" pitchFamily="34" charset="0"/>
              </a:rPr>
              <a:t>BERBENTUK SUATU RENCANA YANG BERTAHAP SESUAI KEADAAN</a:t>
            </a:r>
          </a:p>
          <a:p>
            <a:r>
              <a:rPr lang="en-US" smtClean="0">
                <a:latin typeface="Trebuchet MS" pitchFamily="34" charset="0"/>
              </a:rPr>
              <a:t>MENJAMIN TERPENUHINYA KEBUTUHAN SDM.</a:t>
            </a:r>
          </a:p>
          <a:p>
            <a:r>
              <a:rPr lang="en-US" smtClean="0">
                <a:latin typeface="Trebuchet MS" pitchFamily="34" charset="0"/>
              </a:rPr>
              <a:t>DAPAT DIMANFAATKAN SEBAGAI DASAR DALAM PERENCANAAN.</a:t>
            </a:r>
          </a:p>
          <a:p>
            <a:pPr>
              <a:buFontTx/>
              <a:buNone/>
            </a:pPr>
            <a:endParaRPr lang="en-US" smtClean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3F06B4-1FFB-4AA1-A863-69185CAC8646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3225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sz="4000" smtClean="0"/>
              <a:t>TIM GERAK CEPAT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7E493D0-2E81-4D2C-8AEA-437DC8BBD633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135171" name="Rectangle 3"/>
          <p:cNvSpPr>
            <a:spLocks noChangeArrowheads="1"/>
          </p:cNvSpPr>
          <p:nvPr/>
        </p:nvSpPr>
        <p:spPr bwMode="auto">
          <a:xfrm>
            <a:off x="468313" y="3476625"/>
            <a:ext cx="4535487" cy="3387725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285750" indent="-285750" algn="ctr">
              <a:defRPr/>
            </a:pPr>
            <a:r>
              <a:rPr lang="en-US" sz="2400" b="1" u="sng">
                <a:solidFill>
                  <a:schemeClr val="bg1"/>
                </a:solidFill>
                <a:latin typeface="Arial" pitchFamily="34" charset="0"/>
              </a:rPr>
              <a:t>PELAYANAN MEDIK:</a:t>
            </a:r>
            <a:endParaRPr lang="en-US" sz="2400" b="1">
              <a:solidFill>
                <a:schemeClr val="bg1"/>
              </a:solidFill>
              <a:latin typeface="Arial" pitchFamily="34" charset="0"/>
            </a:endParaRPr>
          </a:p>
          <a:p>
            <a:pPr marL="285750" indent="-285750">
              <a:buFontTx/>
              <a:buChar char="•"/>
              <a:defRPr/>
            </a:pPr>
            <a:r>
              <a:rPr lang="en-US" sz="2400">
                <a:solidFill>
                  <a:schemeClr val="bg2"/>
                </a:solidFill>
                <a:latin typeface="Tahoma" pitchFamily="34" charset="0"/>
              </a:rPr>
              <a:t>Dokter Umum/BSB</a:t>
            </a:r>
          </a:p>
          <a:p>
            <a:pPr marL="285750" indent="-285750">
              <a:buFontTx/>
              <a:buChar char="•"/>
              <a:defRPr/>
            </a:pPr>
            <a:r>
              <a:rPr lang="en-US" sz="2400">
                <a:solidFill>
                  <a:schemeClr val="bg2"/>
                </a:solidFill>
                <a:latin typeface="Tahoma" pitchFamily="34" charset="0"/>
              </a:rPr>
              <a:t>Dokter Spesialis Bedah</a:t>
            </a:r>
          </a:p>
          <a:p>
            <a:pPr marL="285750" indent="-285750">
              <a:buFontTx/>
              <a:buChar char="•"/>
              <a:defRPr/>
            </a:pPr>
            <a:r>
              <a:rPr lang="en-US" sz="2400">
                <a:solidFill>
                  <a:schemeClr val="bg2"/>
                </a:solidFill>
                <a:latin typeface="Tahoma" pitchFamily="34" charset="0"/>
              </a:rPr>
              <a:t>Dokter Spesialis Anastesi</a:t>
            </a:r>
          </a:p>
          <a:p>
            <a:pPr marL="285750" indent="-285750">
              <a:buFontTx/>
              <a:buChar char="•"/>
              <a:defRPr/>
            </a:pPr>
            <a:r>
              <a:rPr lang="en-US" sz="2400">
                <a:solidFill>
                  <a:schemeClr val="bg2"/>
                </a:solidFill>
                <a:latin typeface="Tahoma" pitchFamily="34" charset="0"/>
              </a:rPr>
              <a:t>Perawat Mahir (Bedah/Gawat Darurat)</a:t>
            </a:r>
          </a:p>
          <a:p>
            <a:pPr marL="285750" indent="-285750">
              <a:buFontTx/>
              <a:buChar char="•"/>
              <a:defRPr/>
            </a:pPr>
            <a:r>
              <a:rPr lang="en-US" sz="2400">
                <a:solidFill>
                  <a:schemeClr val="bg2"/>
                </a:solidFill>
                <a:latin typeface="Tahoma" pitchFamily="34" charset="0"/>
              </a:rPr>
              <a:t>Tenaga D III/IV</a:t>
            </a:r>
          </a:p>
          <a:p>
            <a:pPr marL="285750" indent="-285750">
              <a:buFontTx/>
              <a:buChar char="•"/>
              <a:defRPr/>
            </a:pPr>
            <a:r>
              <a:rPr lang="en-US" sz="2400">
                <a:solidFill>
                  <a:schemeClr val="bg2"/>
                </a:solidFill>
                <a:latin typeface="Tahoma" pitchFamily="34" charset="0"/>
              </a:rPr>
              <a:t>Apoteker / Ass. Apoteker</a:t>
            </a:r>
          </a:p>
          <a:p>
            <a:pPr marL="285750" indent="-285750">
              <a:buFontTx/>
              <a:buChar char="•"/>
              <a:defRPr/>
            </a:pPr>
            <a:r>
              <a:rPr lang="en-US" sz="2400">
                <a:solidFill>
                  <a:schemeClr val="bg2"/>
                </a:solidFill>
                <a:latin typeface="Tahoma" pitchFamily="34" charset="0"/>
              </a:rPr>
              <a:t>Sopir Ambulans</a:t>
            </a:r>
          </a:p>
        </p:txBody>
      </p:sp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5435600" y="3787775"/>
            <a:ext cx="3240088" cy="8651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 u="sng">
                <a:latin typeface="Arial" pitchFamily="34" charset="0"/>
              </a:rPr>
              <a:t>SURVEILANS</a:t>
            </a:r>
          </a:p>
          <a:p>
            <a:pPr algn="ctr">
              <a:defRPr/>
            </a:pPr>
            <a:r>
              <a:rPr lang="en-US" sz="2000" b="1">
                <a:latin typeface="Tahoma" pitchFamily="34" charset="0"/>
              </a:rPr>
              <a:t>Epidemiolog/Sanitarian</a:t>
            </a:r>
          </a:p>
        </p:txBody>
      </p:sp>
      <p:sp>
        <p:nvSpPr>
          <p:cNvPr id="135173" name="Rectangle 5"/>
          <p:cNvSpPr>
            <a:spLocks noChangeArrowheads="1"/>
          </p:cNvSpPr>
          <p:nvPr/>
        </p:nvSpPr>
        <p:spPr bwMode="auto">
          <a:xfrm>
            <a:off x="5435600" y="5157788"/>
            <a:ext cx="3240088" cy="83185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sz="2400" b="1" u="sng">
                <a:latin typeface="Arial" pitchFamily="34" charset="0"/>
              </a:rPr>
              <a:t>PETUGAS KOMUNIKASI</a:t>
            </a:r>
            <a:endParaRPr lang="en-US" sz="2000">
              <a:latin typeface="Tahoma" pitchFamily="34" charset="0"/>
            </a:endParaRPr>
          </a:p>
        </p:txBody>
      </p:sp>
      <p:sp>
        <p:nvSpPr>
          <p:cNvPr id="19464" name="Text Box 6"/>
          <p:cNvSpPr txBox="1">
            <a:spLocks noChangeArrowheads="1"/>
          </p:cNvSpPr>
          <p:nvPr/>
        </p:nvSpPr>
        <p:spPr bwMode="auto">
          <a:xfrm>
            <a:off x="395288" y="2276475"/>
            <a:ext cx="84248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tx2"/>
                </a:solidFill>
                <a:latin typeface="Arial" charset="0"/>
              </a:rPr>
              <a:t>TIM YANG DIHARAPKAN DAPAT SEGERA BERGERAK DALAM WAKTU 0-24 JAM SETELAH ADA INFORMASI KEJADIAN BENCANA</a:t>
            </a:r>
          </a:p>
        </p:txBody>
      </p:sp>
      <p:pic>
        <p:nvPicPr>
          <p:cNvPr id="19465" name="Picture 7" descr="bd05805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0"/>
            <a:ext cx="1676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6" name="Picture 8" descr="bd20110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2209800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6000" smtClean="0"/>
              <a:t>TIM RHA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B40DDF-D0E1-4D6A-8767-577AE324C33F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20485" name="Text Box 3"/>
          <p:cNvSpPr txBox="1">
            <a:spLocks noChangeArrowheads="1"/>
          </p:cNvSpPr>
          <p:nvPr/>
        </p:nvSpPr>
        <p:spPr bwMode="auto">
          <a:xfrm>
            <a:off x="539750" y="1905000"/>
            <a:ext cx="86042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tx2"/>
                </a:solidFill>
                <a:latin typeface="Arial" charset="0"/>
              </a:rPr>
              <a:t>TIM YANG BISA DIBERANGKATKAN BERSAMAAN DENGAN TIM GERAK CEPAT</a:t>
            </a:r>
          </a:p>
        </p:txBody>
      </p:sp>
      <p:sp>
        <p:nvSpPr>
          <p:cNvPr id="129028" name="Rectangle 4"/>
          <p:cNvSpPr>
            <a:spLocks noChangeArrowheads="1"/>
          </p:cNvSpPr>
          <p:nvPr/>
        </p:nvSpPr>
        <p:spPr bwMode="auto">
          <a:xfrm>
            <a:off x="827088" y="3810000"/>
            <a:ext cx="5802312" cy="1563688"/>
          </a:xfrm>
          <a:prstGeom prst="rect">
            <a:avLst/>
          </a:prstGeom>
          <a:solidFill>
            <a:schemeClr val="bg2"/>
          </a:solidFill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sz="3200" b="1">
                <a:latin typeface="Tahoma" pitchFamily="34" charset="0"/>
              </a:rPr>
              <a:t>DOKTER UMUM</a:t>
            </a:r>
          </a:p>
          <a:p>
            <a:pPr marL="285750" indent="-285750">
              <a:buFontTx/>
              <a:buChar char="•"/>
            </a:pPr>
            <a:r>
              <a:rPr lang="en-US" sz="3200" b="1">
                <a:latin typeface="Tahoma" pitchFamily="34" charset="0"/>
              </a:rPr>
              <a:t>EPIDEMIOLOG</a:t>
            </a:r>
          </a:p>
          <a:p>
            <a:pPr marL="285750" indent="-285750">
              <a:buFontTx/>
              <a:buChar char="•"/>
            </a:pPr>
            <a:r>
              <a:rPr lang="en-US" sz="3200" b="1">
                <a:latin typeface="Tahoma" pitchFamily="34" charset="0"/>
              </a:rPr>
              <a:t>SANITARIAN</a:t>
            </a:r>
          </a:p>
        </p:txBody>
      </p:sp>
      <p:pic>
        <p:nvPicPr>
          <p:cNvPr id="20487" name="Picture 5" descr="pe01027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3429000"/>
            <a:ext cx="1981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5400" smtClean="0">
                <a:solidFill>
                  <a:schemeClr val="accent2"/>
                </a:solidFill>
              </a:rPr>
              <a:t>TIM BANTUAN KESEHATAN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Pusrengun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030DC7-4A06-4EEA-AEDD-DCBF1519AC29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21509" name="Text Box 3"/>
          <p:cNvSpPr txBox="1">
            <a:spLocks noChangeArrowheads="1"/>
          </p:cNvSpPr>
          <p:nvPr/>
        </p:nvSpPr>
        <p:spPr bwMode="auto">
          <a:xfrm>
            <a:off x="0" y="1905000"/>
            <a:ext cx="860425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tx2"/>
                </a:solidFill>
                <a:latin typeface="Arial" charset="0"/>
              </a:rPr>
              <a:t>TIM YANG DIBERANGKATKAN BERDASARKAN KEBUTUHAN SETELAH TIM GERAK CEPAT DAN TIM RHA KEMBALI DENGAN LAPORAN HASIL KEGIATAN MEREKA DI LAPANGAN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395288" y="3608388"/>
            <a:ext cx="8215312" cy="314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marL="285750" indent="-285750">
              <a:buFontTx/>
              <a:buChar char="•"/>
            </a:pPr>
            <a:r>
              <a:rPr lang="en-US" sz="2000" b="1">
                <a:latin typeface="Tahoma" pitchFamily="34" charset="0"/>
              </a:rPr>
              <a:t>DOKTER SPESIALIS</a:t>
            </a:r>
          </a:p>
          <a:p>
            <a:pPr marL="285750" indent="-285750">
              <a:buFontTx/>
              <a:buChar char="•"/>
            </a:pPr>
            <a:r>
              <a:rPr lang="en-US" sz="2000" b="1">
                <a:latin typeface="Tahoma" pitchFamily="34" charset="0"/>
              </a:rPr>
              <a:t>DOKTER UMUM</a:t>
            </a:r>
          </a:p>
          <a:p>
            <a:pPr marL="285750" indent="-285750">
              <a:buFontTx/>
              <a:buChar char="•"/>
            </a:pPr>
            <a:r>
              <a:rPr lang="en-US" sz="2000" b="1">
                <a:latin typeface="Tahoma" pitchFamily="34" charset="0"/>
              </a:rPr>
              <a:t>APOTEKER  &amp; ASISTEN APOTEKER</a:t>
            </a:r>
          </a:p>
          <a:p>
            <a:pPr marL="285750" indent="-285750">
              <a:buFontTx/>
              <a:buChar char="•"/>
            </a:pPr>
            <a:r>
              <a:rPr lang="en-US" sz="2000" b="1">
                <a:latin typeface="Tahoma" pitchFamily="34" charset="0"/>
              </a:rPr>
              <a:t>PERAWAT MAHIR</a:t>
            </a:r>
          </a:p>
          <a:p>
            <a:pPr marL="285750" indent="-285750">
              <a:buFontTx/>
              <a:buChar char="•"/>
            </a:pPr>
            <a:r>
              <a:rPr lang="en-US" sz="2000" b="1">
                <a:latin typeface="Tahoma" pitchFamily="34" charset="0"/>
              </a:rPr>
              <a:t>BIDAN (D3 KEBIDANAN)</a:t>
            </a:r>
          </a:p>
          <a:p>
            <a:pPr marL="285750" indent="-285750">
              <a:buFontTx/>
              <a:buChar char="•"/>
            </a:pPr>
            <a:r>
              <a:rPr lang="en-US" sz="2000" b="1">
                <a:latin typeface="Tahoma" pitchFamily="34" charset="0"/>
              </a:rPr>
              <a:t>SANITARIAN (SKM/D3 KESLING)</a:t>
            </a:r>
          </a:p>
          <a:p>
            <a:pPr marL="285750" indent="-285750">
              <a:buFontTx/>
              <a:buChar char="•"/>
            </a:pPr>
            <a:r>
              <a:rPr lang="en-US" sz="2000" b="1">
                <a:latin typeface="Tahoma" pitchFamily="34" charset="0"/>
              </a:rPr>
              <a:t>AHLI GIZI (D3/D4 GIZI/SKM)</a:t>
            </a:r>
          </a:p>
          <a:p>
            <a:pPr marL="285750" indent="-285750">
              <a:buFontTx/>
              <a:buChar char="•"/>
            </a:pPr>
            <a:r>
              <a:rPr lang="en-US" sz="2000" b="1">
                <a:latin typeface="Tahoma" pitchFamily="34" charset="0"/>
              </a:rPr>
              <a:t>TENAGA SURVEILANS (D III/IV KESEHATAN/SKM)</a:t>
            </a:r>
          </a:p>
          <a:p>
            <a:pPr marL="285750" indent="-285750">
              <a:buFontTx/>
              <a:buChar char="•"/>
            </a:pPr>
            <a:r>
              <a:rPr lang="en-US" sz="2000" b="1">
                <a:latin typeface="Tahoma" pitchFamily="34" charset="0"/>
              </a:rPr>
              <a:t>ENTOMOLOG (D III/IV KESEHATAN/SKM/SARJANA BIOLOGI)</a:t>
            </a:r>
          </a:p>
        </p:txBody>
      </p:sp>
      <p:pic>
        <p:nvPicPr>
          <p:cNvPr id="21511" name="Picture 5" descr="bd20158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86600" y="0"/>
            <a:ext cx="20574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-171450"/>
            <a:ext cx="7772400" cy="1219200"/>
          </a:xfrm>
        </p:spPr>
        <p:txBody>
          <a:bodyPr/>
          <a:lstStyle/>
          <a:p>
            <a:pPr>
              <a:defRPr/>
            </a:pPr>
            <a:r>
              <a:rPr lang="en-US" sz="3200" smtClean="0"/>
              <a:t>CONTOH KASUS (LEDAKAN BOM/ KECELAKAAN INDUSTRI)</a:t>
            </a:r>
          </a:p>
        </p:txBody>
      </p:sp>
      <p:graphicFrame>
        <p:nvGraphicFramePr>
          <p:cNvPr id="22574" name="Group 46"/>
          <p:cNvGraphicFramePr>
            <a:graphicFrameLocks noGrp="1"/>
          </p:cNvGraphicFramePr>
          <p:nvPr>
            <p:ph type="tbl" idx="1"/>
          </p:nvPr>
        </p:nvGraphicFramePr>
        <p:xfrm>
          <a:off x="0" y="981075"/>
          <a:ext cx="9144000" cy="5897566"/>
        </p:xfrm>
        <a:graphic>
          <a:graphicData uri="http://schemas.openxmlformats.org/drawingml/2006/table">
            <a:tbl>
              <a:tblPr/>
              <a:tblGrid>
                <a:gridCol w="2030413"/>
                <a:gridCol w="5391150"/>
                <a:gridCol w="1722437"/>
              </a:tblGrid>
              <a:tr h="43656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Jenis Tenaga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Kompetensi Tenaga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Jumlah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34975">
                <a:tc rowSpan="8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Dokter Spesialis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Bedah Umum &amp; Orthopedi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11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Sesuai Kebutuhan / Rekomendasi Tim RHA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988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Penyakit Dalam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68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Anaestesi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6988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6988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Forensik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6988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Kesehatan Jiwa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6671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Bedah Plastik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36988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Dental Forensik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871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D3 Perawat Mahir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Anaestesi &amp; Keperawatan Gawat Darurat (</a:t>
                      </a:r>
                      <a:r>
                        <a:rPr kumimoji="0" lang="en-US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Emergency Nursing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) Dasar &amp; Lanjutan serta Perawat Mahir Jiwa, OK, ICU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12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Radiografer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Rontgen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6381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Sarjana Kimia/ Teknik Lingkungan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Ahli Kimia/ Toksikologi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1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F338F3D-8F32-4458-A304-07D404041A29}" type="slidenum">
              <a:rPr lang="en-US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497888" cy="1700213"/>
          </a:xfrm>
          <a:noFill/>
          <a:ln/>
        </p:spPr>
        <p:txBody>
          <a:bodyPr lIns="91440" tIns="45720" rIns="91440" bIns="45720" anchor="b"/>
          <a:lstStyle/>
          <a:p>
            <a:r>
              <a:rPr lang="en-US" sz="4700" smtClean="0">
                <a:solidFill>
                  <a:schemeClr val="accent2"/>
                </a:solidFill>
                <a:effectLst/>
                <a:latin typeface="Bauhaus 93" pitchFamily="82" charset="0"/>
              </a:rPr>
              <a:t>TIM BANTUAN KESEHATAN</a:t>
            </a:r>
            <a:r>
              <a:rPr lang="en-US" sz="4700" smtClean="0">
                <a:solidFill>
                  <a:srgbClr val="003366"/>
                </a:solidFill>
                <a:effectLst/>
                <a:latin typeface="Bauhaus 93" pitchFamily="82" charset="0"/>
              </a:rPr>
              <a:t/>
            </a:r>
            <a:br>
              <a:rPr lang="en-US" sz="4700" smtClean="0">
                <a:solidFill>
                  <a:srgbClr val="003366"/>
                </a:solidFill>
                <a:effectLst/>
                <a:latin typeface="Bauhaus 93" pitchFamily="82" charset="0"/>
              </a:rPr>
            </a:br>
            <a:r>
              <a:rPr lang="en-US" sz="3500" i="1" smtClean="0">
                <a:solidFill>
                  <a:srgbClr val="FF3300"/>
                </a:solidFill>
                <a:effectLst/>
                <a:latin typeface="Bauhaus 93" pitchFamily="82" charset="0"/>
              </a:rPr>
              <a:t>(diberangkatkan sesuai kebutuhan setelah ada lap. Dari Tim pendahulu)</a:t>
            </a:r>
          </a:p>
        </p:txBody>
      </p:sp>
      <p:graphicFrame>
        <p:nvGraphicFramePr>
          <p:cNvPr id="87043" name="Group 3"/>
          <p:cNvGraphicFramePr>
            <a:graphicFrameLocks noGrp="1"/>
          </p:cNvGraphicFramePr>
          <p:nvPr>
            <p:ph sz="half" idx="2"/>
          </p:nvPr>
        </p:nvGraphicFramePr>
        <p:xfrm>
          <a:off x="250825" y="1916113"/>
          <a:ext cx="8534400" cy="4941891"/>
        </p:xfrm>
        <a:graphic>
          <a:graphicData uri="http://schemas.openxmlformats.org/drawingml/2006/table">
            <a:tbl>
              <a:tblPr/>
              <a:tblGrid>
                <a:gridCol w="696913"/>
                <a:gridCol w="4281487"/>
                <a:gridCol w="3556000"/>
              </a:tblGrid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Jenis Tenaga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Kompetensi Tenaga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Dokter Umum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PPGD/ GELS/ATLS/ACLS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Apoteker dan Asisten Apoteker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Pengelolaan obat dan alkes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Perawat (D III/Sarjana Keperawatan)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Emergencynursing</a:t>
                      </a: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/PPGD/BTLS/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PONED/ PONEK/ICU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Perawat Mahir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Anestesi/</a:t>
                      </a:r>
                      <a:r>
                        <a:rPr kumimoji="0" lang="id-ID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Emergency nursing</a:t>
                      </a:r>
                      <a:endParaRPr kumimoji="0" lang="id-ID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730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Bidan (D3 Kebidanan)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APN dan PONED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Sanitarian (D3 Kesling/Sarjana Kesmas)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Penanganan kualitas air bersih dan kesling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Ahli Gizi (D3/D4 Gizi/Sarjana Kesmas)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Penanganan Gizi Darurat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6113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Tenaga Surveilens (D3/D4Kesehatan/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Sarjana Kesmas)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Surveilens Penyakit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44525">
                <a:tc>
                  <a:txBody>
                    <a:bodyPr/>
                    <a:lstStyle/>
                    <a:p>
                      <a:pPr marL="342900" marR="0" lvl="0" indent="-34290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Entomolog (D3/D4 Kesehatan/ </a:t>
                      </a: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Sarjana Kesmas/Sarjana Biologi)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id-ID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Pengendalian Vektor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52400"/>
            <a:ext cx="8713787" cy="990600"/>
          </a:xfrm>
          <a:noFill/>
          <a:ln/>
        </p:spPr>
        <p:txBody>
          <a:bodyPr lIns="91440" tIns="45720" rIns="91440" bIns="45720" anchor="b"/>
          <a:lstStyle/>
          <a:p>
            <a:r>
              <a:rPr lang="en-US" sz="2800" smtClean="0">
                <a:solidFill>
                  <a:schemeClr val="tx1"/>
                </a:solidFill>
                <a:effectLst/>
                <a:latin typeface="Arial" charset="0"/>
              </a:rPr>
              <a:t>TAMBAHAN TENAGA BANTUAN KESEHATAN </a:t>
            </a:r>
            <a:br>
              <a:rPr lang="en-US" sz="2800" smtClean="0">
                <a:solidFill>
                  <a:schemeClr val="tx1"/>
                </a:solidFill>
                <a:effectLst/>
                <a:latin typeface="Arial" charset="0"/>
              </a:rPr>
            </a:br>
            <a:r>
              <a:rPr lang="en-US" sz="2800" smtClean="0">
                <a:solidFill>
                  <a:schemeClr val="tx1"/>
                </a:solidFill>
                <a:effectLst/>
                <a:latin typeface="Arial" charset="0"/>
              </a:rPr>
              <a:t>MENURUT JENIS BENCANA</a:t>
            </a:r>
            <a:endParaRPr lang="en-US" sz="2800" i="1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89131" name="Group 43"/>
          <p:cNvGraphicFramePr>
            <a:graphicFrameLocks noGrp="1"/>
          </p:cNvGraphicFramePr>
          <p:nvPr>
            <p:ph type="tbl" idx="1"/>
          </p:nvPr>
        </p:nvGraphicFramePr>
        <p:xfrm>
          <a:off x="250825" y="1268413"/>
          <a:ext cx="8713788" cy="5669280"/>
        </p:xfrm>
        <a:graphic>
          <a:graphicData uri="http://schemas.openxmlformats.org/drawingml/2006/table">
            <a:tbl>
              <a:tblPr/>
              <a:tblGrid>
                <a:gridCol w="3736975"/>
                <a:gridCol w="4976813"/>
              </a:tblGrid>
              <a:tr h="255588">
                <a:tc rowSpan="10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Dokter Spesialis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Bedah umum &amp; orthopedi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Penyakit dalam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Obsgyn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Bedah plastik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Anaestesi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Forensik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Dental Forensik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Kesehatan Jiwa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D3 Perawat Mahir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Anaestesi dan perawat mahir gawat darurat (</a:t>
                      </a:r>
                      <a:r>
                        <a:rPr kumimoji="0" lang="id-ID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emergency nursing</a:t>
                      </a: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dasar dan lanjutan serta perawat mahir jiwa, OK, ICU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Radiografer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Rontgen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9127" name="Text Box 39"/>
          <p:cNvSpPr txBox="1">
            <a:spLocks noChangeArrowheads="1"/>
          </p:cNvSpPr>
          <p:nvPr/>
        </p:nvSpPr>
        <p:spPr bwMode="auto">
          <a:xfrm>
            <a:off x="12795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89128" name="Rectangle 40"/>
          <p:cNvSpPr>
            <a:spLocks noChangeArrowheads="1"/>
          </p:cNvSpPr>
          <p:nvPr/>
        </p:nvSpPr>
        <p:spPr bwMode="auto">
          <a:xfrm>
            <a:off x="7051675" y="692150"/>
            <a:ext cx="2057400" cy="381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rgbClr val="FF3300"/>
                </a:solidFill>
                <a:latin typeface="Arial" charset="0"/>
              </a:rPr>
              <a:t>Gempa Bumi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-315913"/>
            <a:ext cx="7924800" cy="1143001"/>
          </a:xfrm>
        </p:spPr>
        <p:txBody>
          <a:bodyPr/>
          <a:lstStyle/>
          <a:p>
            <a:r>
              <a:rPr lang="en-US" sz="4000" smtClean="0">
                <a:latin typeface="Trebuchet MS" pitchFamily="34" charset="0"/>
              </a:rPr>
              <a:t/>
            </a:r>
            <a:br>
              <a:rPr lang="en-US" sz="4000" smtClean="0">
                <a:latin typeface="Trebuchet MS" pitchFamily="34" charset="0"/>
              </a:rPr>
            </a:br>
            <a:r>
              <a:rPr lang="en-US" smtClean="0">
                <a:solidFill>
                  <a:schemeClr val="accent2"/>
                </a:solidFill>
                <a:latin typeface="Trebuchet MS" pitchFamily="34" charset="0"/>
              </a:rPr>
              <a:t>LATAR BELAKANG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052513"/>
            <a:ext cx="8964612" cy="5472112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id-ID" sz="2800" b="1" smtClean="0">
                <a:latin typeface="Trebuchet MS" pitchFamily="34" charset="0"/>
                <a:sym typeface="Wingdings" pitchFamily="2" charset="2"/>
              </a:rPr>
              <a:t>MENGINGAT BERAGAMNYA BENCANA YANG TERJADI DAN </a:t>
            </a:r>
            <a:r>
              <a:rPr lang="en-US" sz="2800" b="1" smtClean="0">
                <a:latin typeface="Trebuchet MS" pitchFamily="34" charset="0"/>
                <a:sym typeface="Wingdings" pitchFamily="2" charset="2"/>
              </a:rPr>
              <a:t>SEMAKIN KOMPLEKSNYA PERMASALAHAN DITAMBAH KETERSEDIAAN SDM KESEHATAN </a:t>
            </a:r>
            <a:r>
              <a:rPr lang="id-ID" sz="2800" b="1" smtClean="0">
                <a:latin typeface="Trebuchet MS" pitchFamily="34" charset="0"/>
                <a:sym typeface="Wingdings" pitchFamily="2" charset="2"/>
              </a:rPr>
              <a:t>YANG </a:t>
            </a:r>
            <a:r>
              <a:rPr lang="en-US" sz="2800" b="1" smtClean="0">
                <a:latin typeface="Trebuchet MS" pitchFamily="34" charset="0"/>
                <a:sym typeface="Wingdings" pitchFamily="2" charset="2"/>
              </a:rPr>
              <a:t>TIDAK MERATA, </a:t>
            </a:r>
            <a:r>
              <a:rPr lang="id-ID" sz="2800" b="1" smtClean="0">
                <a:latin typeface="Trebuchet MS" pitchFamily="34" charset="0"/>
                <a:sym typeface="Wingdings" pitchFamily="2" charset="2"/>
              </a:rPr>
              <a:t>MAKA PERLU DISUSUN </a:t>
            </a:r>
            <a:r>
              <a:rPr lang="id-ID" sz="2800" b="1" smtClean="0">
                <a:solidFill>
                  <a:srgbClr val="FFFF00"/>
                </a:solidFill>
                <a:latin typeface="Trebuchet MS" pitchFamily="34" charset="0"/>
                <a:sym typeface="Wingdings" pitchFamily="2" charset="2"/>
              </a:rPr>
              <a:t>MANAJEMEN SDM KESEHATAN </a:t>
            </a:r>
            <a:r>
              <a:rPr lang="en-US" sz="2800" b="1" smtClean="0">
                <a:solidFill>
                  <a:srgbClr val="FFFF00"/>
                </a:solidFill>
                <a:latin typeface="Trebuchet MS" pitchFamily="34" charset="0"/>
                <a:sym typeface="Wingdings" pitchFamily="2" charset="2"/>
              </a:rPr>
              <a:t>D</a:t>
            </a:r>
            <a:r>
              <a:rPr lang="id-ID" sz="2800" b="1" smtClean="0">
                <a:solidFill>
                  <a:srgbClr val="FFFF00"/>
                </a:solidFill>
                <a:latin typeface="Trebuchet MS" pitchFamily="34" charset="0"/>
                <a:sym typeface="Wingdings" pitchFamily="2" charset="2"/>
              </a:rPr>
              <a:t>ALAM PENANGGULANGAN MASALAH KESEHATAN </a:t>
            </a:r>
            <a:r>
              <a:rPr lang="en-US" sz="2800" b="1" smtClean="0">
                <a:solidFill>
                  <a:srgbClr val="FFFF00"/>
                </a:solidFill>
                <a:latin typeface="Trebuchet MS" pitchFamily="34" charset="0"/>
                <a:sym typeface="Wingdings" pitchFamily="2" charset="2"/>
              </a:rPr>
              <a:t>A</a:t>
            </a:r>
            <a:r>
              <a:rPr lang="id-ID" sz="2800" b="1" smtClean="0">
                <a:solidFill>
                  <a:srgbClr val="FFFF00"/>
                </a:solidFill>
                <a:latin typeface="Trebuchet MS" pitchFamily="34" charset="0"/>
                <a:sym typeface="Wingdings" pitchFamily="2" charset="2"/>
              </a:rPr>
              <a:t>KIBAT BENCANA</a:t>
            </a:r>
            <a:r>
              <a:rPr lang="en-US" sz="2800" b="1" smtClean="0">
                <a:solidFill>
                  <a:srgbClr val="FFFF00"/>
                </a:solidFill>
                <a:latin typeface="Trebuchet MS" pitchFamily="34" charset="0"/>
                <a:sym typeface="Wingdings" pitchFamily="2" charset="2"/>
              </a:rPr>
              <a:t>.</a:t>
            </a:r>
          </a:p>
          <a:p>
            <a:pPr algn="just">
              <a:lnSpc>
                <a:spcPct val="90000"/>
              </a:lnSpc>
            </a:pPr>
            <a:r>
              <a:rPr lang="en-US" sz="2800" b="1" smtClean="0">
                <a:latin typeface="Trebuchet MS" pitchFamily="34" charset="0"/>
                <a:sym typeface="Wingdings" pitchFamily="2" charset="2"/>
              </a:rPr>
              <a:t>SDM KESEHATAN SEBAGAI </a:t>
            </a:r>
            <a:r>
              <a:rPr lang="en-US" sz="2800" b="1" smtClean="0">
                <a:solidFill>
                  <a:schemeClr val="accent2"/>
                </a:solidFill>
                <a:latin typeface="Trebuchet MS" pitchFamily="34" charset="0"/>
                <a:sym typeface="Wingdings" pitchFamily="2" charset="2"/>
              </a:rPr>
              <a:t>UNSUR PENTING</a:t>
            </a:r>
            <a:r>
              <a:rPr lang="en-US" sz="2800" b="1" smtClean="0">
                <a:latin typeface="Trebuchet MS" pitchFamily="34" charset="0"/>
                <a:sym typeface="Wingdings" pitchFamily="2" charset="2"/>
              </a:rPr>
              <a:t> DALAM PENANGGULANGAN BENCANA, SERING DIABAIKAN. MOBILISASI TENAGA TERLAMBAT, TENAGA TIDAK SIAP, PEMANFAATAN YANG TIDAK EFISIEN, PELAKSANAAN PELATIHAN TIDAK KONTINU, KOORDINASI TIDAK ADA. </a:t>
            </a:r>
            <a:endParaRPr lang="en-US" sz="2800" smtClean="0">
              <a:latin typeface="Trebuchet MS" pitchFamily="34" charset="0"/>
              <a:sym typeface="Wingdings" pitchFamily="2" charset="2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5F9B8A-EB2A-4591-A7AF-1724B619A269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1178" name="Group 42"/>
          <p:cNvGraphicFramePr>
            <a:graphicFrameLocks noGrp="1"/>
          </p:cNvGraphicFramePr>
          <p:nvPr>
            <p:ph type="tbl" idx="1"/>
          </p:nvPr>
        </p:nvGraphicFramePr>
        <p:xfrm>
          <a:off x="250825" y="1125538"/>
          <a:ext cx="8512175" cy="6300153"/>
        </p:xfrm>
        <a:graphic>
          <a:graphicData uri="http://schemas.openxmlformats.org/drawingml/2006/table">
            <a:tbl>
              <a:tblPr/>
              <a:tblGrid>
                <a:gridCol w="3241675"/>
                <a:gridCol w="5270500"/>
              </a:tblGrid>
              <a:tr h="255588">
                <a:tc rowSpan="10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Dokter Spesialis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Bedah umum &amp; orthopedi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Penyakit dalam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Anak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Bedah plastik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Anaestesi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Pulmonologi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Forensik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Dental Forensik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Kesehatan Jiwa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D3 Perawat Mahir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Anaestesi dan perawat mahir gawat darurat (</a:t>
                      </a:r>
                      <a:r>
                        <a:rPr kumimoji="0" lang="id-ID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emergency nursing</a:t>
                      </a: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 dasar dan lanjutan serta perawat mahir jiwa, OK, ICU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3191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Radiografer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Rontgen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1171" name="Text Box 35"/>
          <p:cNvSpPr txBox="1">
            <a:spLocks noChangeArrowheads="1"/>
          </p:cNvSpPr>
          <p:nvPr/>
        </p:nvSpPr>
        <p:spPr bwMode="auto">
          <a:xfrm>
            <a:off x="12795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91172" name="Rectangle 36"/>
          <p:cNvSpPr>
            <a:spLocks noChangeArrowheads="1"/>
          </p:cNvSpPr>
          <p:nvPr/>
        </p:nvSpPr>
        <p:spPr bwMode="auto">
          <a:xfrm>
            <a:off x="2555875" y="115888"/>
            <a:ext cx="2952750" cy="64928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1600" b="1">
                <a:solidFill>
                  <a:srgbClr val="FF3300"/>
                </a:solidFill>
                <a:latin typeface="Arial" charset="0"/>
              </a:rPr>
              <a:t> </a:t>
            </a:r>
            <a:r>
              <a:rPr lang="en-US" sz="3600" b="1">
                <a:solidFill>
                  <a:srgbClr val="FF3300"/>
                </a:solidFill>
                <a:latin typeface="Arial" charset="0"/>
              </a:rPr>
              <a:t>TSUNAMI</a:t>
            </a:r>
            <a:endParaRPr lang="en-US" sz="1600" b="1">
              <a:solidFill>
                <a:srgbClr val="FF3300"/>
              </a:solidFill>
              <a:latin typeface="Arial" charset="0"/>
            </a:endParaRPr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3226" name="Group 42"/>
          <p:cNvGraphicFramePr>
            <a:graphicFrameLocks noGrp="1"/>
          </p:cNvGraphicFramePr>
          <p:nvPr>
            <p:ph type="tbl" idx="1"/>
          </p:nvPr>
        </p:nvGraphicFramePr>
        <p:xfrm>
          <a:off x="250825" y="1136650"/>
          <a:ext cx="8512175" cy="5760720"/>
        </p:xfrm>
        <a:graphic>
          <a:graphicData uri="http://schemas.openxmlformats.org/drawingml/2006/table">
            <a:tbl>
              <a:tblPr/>
              <a:tblGrid>
                <a:gridCol w="3241675"/>
                <a:gridCol w="5270500"/>
              </a:tblGrid>
              <a:tr h="255588">
                <a:tc rowSpan="11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Dokter Spesialis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Bedah umum &amp; orthopedi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Penyakit dalam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Obsgyn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Bedah plastik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Anaestesi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971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Pulmonologi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Forensik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Dental Forensik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Kesehatan Jiwa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D3 Perawat Mahir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Anaestesi dan perawat mahir gawat darurat (</a:t>
                      </a:r>
                      <a:r>
                        <a:rPr kumimoji="0" lang="id-ID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emergency nursing</a:t>
                      </a: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dasar dan lanjutan serta perawat mahir jiwa, OK, ICU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Radiografer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Rontgen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3221" name="Text Box 37"/>
          <p:cNvSpPr txBox="1">
            <a:spLocks noChangeArrowheads="1"/>
          </p:cNvSpPr>
          <p:nvPr/>
        </p:nvSpPr>
        <p:spPr bwMode="auto">
          <a:xfrm>
            <a:off x="12795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93222" name="Rectangle 38"/>
          <p:cNvSpPr>
            <a:spLocks noChangeArrowheads="1"/>
          </p:cNvSpPr>
          <p:nvPr/>
        </p:nvSpPr>
        <p:spPr bwMode="auto">
          <a:xfrm>
            <a:off x="900113" y="115888"/>
            <a:ext cx="7488237" cy="935037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3200" b="1">
                <a:solidFill>
                  <a:srgbClr val="FF3300"/>
                </a:solidFill>
                <a:latin typeface="Arial" charset="0"/>
              </a:rPr>
              <a:t>BANJIR BANDANG/TANAH LONGSOR</a:t>
            </a:r>
          </a:p>
        </p:txBody>
      </p:sp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5267" name="Group 35"/>
          <p:cNvGraphicFramePr>
            <a:graphicFrameLocks noGrp="1"/>
          </p:cNvGraphicFramePr>
          <p:nvPr>
            <p:ph type="tbl" idx="1"/>
          </p:nvPr>
        </p:nvGraphicFramePr>
        <p:xfrm>
          <a:off x="323850" y="1341438"/>
          <a:ext cx="8439150" cy="5212080"/>
        </p:xfrm>
        <a:graphic>
          <a:graphicData uri="http://schemas.openxmlformats.org/drawingml/2006/table">
            <a:tbl>
              <a:tblPr/>
              <a:tblGrid>
                <a:gridCol w="2952750"/>
                <a:gridCol w="5486400"/>
              </a:tblGrid>
              <a:tr h="255588">
                <a:tc rowSpan="7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Dokter Spesialis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Bedah umum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Penyakit dalam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</a:t>
                      </a: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estesi dan ahli intensive care</a:t>
                      </a:r>
                      <a:endParaRPr kumimoji="0" lang="id-ID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5763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Bedah plastik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Forensik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Dental Forensik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Kesehatan Jiwa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D3 Perawat Mahir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Anaestesi dan perawat mahir gawat darurat (</a:t>
                      </a:r>
                      <a:r>
                        <a:rPr kumimoji="0" lang="id-ID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emergency nursing</a:t>
                      </a: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dasar dan lanjutan serta perawat mahir jiwa, OK, ICU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Radiografer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Rontgen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5261" name="Text Box 29"/>
          <p:cNvSpPr txBox="1">
            <a:spLocks noChangeArrowheads="1"/>
          </p:cNvSpPr>
          <p:nvPr/>
        </p:nvSpPr>
        <p:spPr bwMode="auto">
          <a:xfrm>
            <a:off x="12795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95262" name="Rectangle 30"/>
          <p:cNvSpPr>
            <a:spLocks noChangeArrowheads="1"/>
          </p:cNvSpPr>
          <p:nvPr/>
        </p:nvSpPr>
        <p:spPr bwMode="auto">
          <a:xfrm>
            <a:off x="2843213" y="260350"/>
            <a:ext cx="4608512" cy="7207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FF3300"/>
                </a:solidFill>
                <a:latin typeface="Arial" charset="0"/>
              </a:rPr>
              <a:t>GUNUNG MELETUS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7319" name="Group 39"/>
          <p:cNvGraphicFramePr>
            <a:graphicFrameLocks noGrp="1"/>
          </p:cNvGraphicFramePr>
          <p:nvPr>
            <p:ph type="tbl" idx="1"/>
          </p:nvPr>
        </p:nvGraphicFramePr>
        <p:xfrm>
          <a:off x="323850" y="1341438"/>
          <a:ext cx="8439150" cy="5577840"/>
        </p:xfrm>
        <a:graphic>
          <a:graphicData uri="http://schemas.openxmlformats.org/drawingml/2006/table">
            <a:tbl>
              <a:tblPr/>
              <a:tblGrid>
                <a:gridCol w="3240088"/>
                <a:gridCol w="5199062"/>
              </a:tblGrid>
              <a:tr h="255588">
                <a:tc rowSpan="8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Dokter Spesialis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Bedah umum &amp; orthopedi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Penyakit dalam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Bedah plastik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Anaestesi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Forensik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Dental Forensik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Kesehatan Jiwa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D3 Perawat Mahir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Anaestesi dan perawat mahir gawat darurat (</a:t>
                      </a:r>
                      <a:r>
                        <a:rPr kumimoji="0" lang="id-ID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emergency nursing</a:t>
                      </a: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dasar dan lanjutan serta perawat mahir jiwa, OK, ICU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Radiografer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Rontgen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Sarjana Kimia/Teknik Lingkungan</a:t>
                      </a:r>
                      <a:endParaRPr kumimoji="0" lang="id-ID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Ahli kimia/Toksikologi</a:t>
                      </a:r>
                      <a:endParaRPr kumimoji="0" lang="id-ID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7314" name="Text Box 34"/>
          <p:cNvSpPr txBox="1">
            <a:spLocks noChangeArrowheads="1"/>
          </p:cNvSpPr>
          <p:nvPr/>
        </p:nvSpPr>
        <p:spPr bwMode="auto">
          <a:xfrm>
            <a:off x="12795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97315" name="Rectangle 35"/>
          <p:cNvSpPr>
            <a:spLocks noChangeArrowheads="1"/>
          </p:cNvSpPr>
          <p:nvPr/>
        </p:nvSpPr>
        <p:spPr bwMode="auto">
          <a:xfrm>
            <a:off x="827088" y="404813"/>
            <a:ext cx="6481762" cy="7921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rgbClr val="FF3300"/>
                </a:solidFill>
                <a:latin typeface="Arial" charset="0"/>
              </a:rPr>
              <a:t>LEDAKAN BOM/KECELAKAAN INDUSTRI</a:t>
            </a: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9360" name="Group 32"/>
          <p:cNvGraphicFramePr>
            <a:graphicFrameLocks noGrp="1"/>
          </p:cNvGraphicFramePr>
          <p:nvPr>
            <p:ph type="tbl" idx="1"/>
          </p:nvPr>
        </p:nvGraphicFramePr>
        <p:xfrm>
          <a:off x="0" y="1752600"/>
          <a:ext cx="8763000" cy="4754880"/>
        </p:xfrm>
        <a:graphic>
          <a:graphicData uri="http://schemas.openxmlformats.org/drawingml/2006/table">
            <a:tbl>
              <a:tblPr/>
              <a:tblGrid>
                <a:gridCol w="3203575"/>
                <a:gridCol w="5559425"/>
              </a:tblGrid>
              <a:tr h="255588">
                <a:tc rowSpan="6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Dokter Spesialis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Bedah umum &amp; orthopedi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Penyakit dalam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Anaestesi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Forensik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Kesehatan Jiwa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D3 Perawat Mahir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Anaestesi dan perawat mahir gawat darurat (</a:t>
                      </a:r>
                      <a:r>
                        <a:rPr kumimoji="0" lang="id-ID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emergency nursing</a:t>
                      </a: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dasar dan lanjutan serta perawat mahir jiwa, OK, ICU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Radiografer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Rontgen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9355" name="Text Box 27"/>
          <p:cNvSpPr txBox="1">
            <a:spLocks noChangeArrowheads="1"/>
          </p:cNvSpPr>
          <p:nvPr/>
        </p:nvSpPr>
        <p:spPr bwMode="auto">
          <a:xfrm>
            <a:off x="12795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99356" name="Rectangle 28"/>
          <p:cNvSpPr>
            <a:spLocks noChangeArrowheads="1"/>
          </p:cNvSpPr>
          <p:nvPr/>
        </p:nvSpPr>
        <p:spPr bwMode="auto">
          <a:xfrm>
            <a:off x="2411413" y="404813"/>
            <a:ext cx="5113337" cy="792162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rgbClr val="FF3300"/>
                </a:solidFill>
                <a:latin typeface="Arial" charset="0"/>
              </a:rPr>
              <a:t>KERUSUHAN MASSAL</a:t>
            </a:r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1410" name="Group 34"/>
          <p:cNvGraphicFramePr>
            <a:graphicFrameLocks noGrp="1"/>
          </p:cNvGraphicFramePr>
          <p:nvPr>
            <p:ph type="tbl" idx="1"/>
          </p:nvPr>
        </p:nvGraphicFramePr>
        <p:xfrm>
          <a:off x="250825" y="1752600"/>
          <a:ext cx="8512175" cy="4175760"/>
        </p:xfrm>
        <a:graphic>
          <a:graphicData uri="http://schemas.openxmlformats.org/drawingml/2006/table">
            <a:tbl>
              <a:tblPr/>
              <a:tblGrid>
                <a:gridCol w="3241675"/>
                <a:gridCol w="5270500"/>
              </a:tblGrid>
              <a:tr h="255588">
                <a:tc rowSpan="7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Dokter Spesialis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Bedah umum &amp; orthopedi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Penyakit dalam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7975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Bedah plastik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Anaestesi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DVI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1300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Forensik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58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Dental Forensik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D3 Perawat Mahir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Anaestesi dan perawat mahir gawat darurat (</a:t>
                      </a:r>
                      <a:r>
                        <a:rPr kumimoji="0" lang="id-ID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emergency nursing</a:t>
                      </a: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) dasar dan lanjutan serta perawat mahir jiwa, OK, ICU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Radiografer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Rontgen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1405" name="Text Box 29"/>
          <p:cNvSpPr txBox="1">
            <a:spLocks noChangeArrowheads="1"/>
          </p:cNvSpPr>
          <p:nvPr/>
        </p:nvSpPr>
        <p:spPr bwMode="auto">
          <a:xfrm>
            <a:off x="12795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1406" name="Rectangle 30"/>
          <p:cNvSpPr>
            <a:spLocks noChangeArrowheads="1"/>
          </p:cNvSpPr>
          <p:nvPr/>
        </p:nvSpPr>
        <p:spPr bwMode="auto">
          <a:xfrm>
            <a:off x="2484438" y="333375"/>
            <a:ext cx="4895850" cy="71913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400" b="1">
                <a:solidFill>
                  <a:srgbClr val="FF3300"/>
                </a:solidFill>
                <a:latin typeface="Arial" charset="0"/>
              </a:rPr>
              <a:t>KECELAKAAN TRANSPORTASI</a:t>
            </a: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3443" name="Group 19"/>
          <p:cNvGraphicFramePr>
            <a:graphicFrameLocks noGrp="1"/>
          </p:cNvGraphicFramePr>
          <p:nvPr>
            <p:ph type="tbl" idx="1"/>
          </p:nvPr>
        </p:nvGraphicFramePr>
        <p:xfrm>
          <a:off x="533400" y="1752600"/>
          <a:ext cx="8229600" cy="1188720"/>
        </p:xfrm>
        <a:graphic>
          <a:graphicData uri="http://schemas.openxmlformats.org/drawingml/2006/table">
            <a:tbl>
              <a:tblPr/>
              <a:tblGrid>
                <a:gridCol w="3797300"/>
                <a:gridCol w="4432300"/>
              </a:tblGrid>
              <a:tr h="255588">
                <a:tc rowSpan="2"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Dokter Spesialis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Pulmonologi</a:t>
                      </a:r>
                      <a:endParaRPr kumimoji="0" lang="id-ID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6388">
                <a:tc v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Penyakit dalam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913"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Radiografer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 typeface="Times New Roman" pitchFamily="18" charset="0"/>
                        <a:buNone/>
                        <a:tabLst/>
                      </a:pPr>
                      <a:r>
                        <a:rPr kumimoji="0" lang="id-ID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Rontgen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440" name="Text Box 16"/>
          <p:cNvSpPr txBox="1">
            <a:spLocks noChangeArrowheads="1"/>
          </p:cNvSpPr>
          <p:nvPr/>
        </p:nvSpPr>
        <p:spPr bwMode="auto">
          <a:xfrm>
            <a:off x="1279525" y="1179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103441" name="Rectangle 17"/>
          <p:cNvSpPr>
            <a:spLocks noChangeArrowheads="1"/>
          </p:cNvSpPr>
          <p:nvPr/>
        </p:nvSpPr>
        <p:spPr bwMode="auto">
          <a:xfrm>
            <a:off x="2268538" y="620713"/>
            <a:ext cx="4679950" cy="8636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r>
              <a:rPr lang="en-US" sz="2800" b="1">
                <a:solidFill>
                  <a:srgbClr val="FF3300"/>
                </a:solidFill>
                <a:latin typeface="Arial" charset="0"/>
              </a:rPr>
              <a:t>KEBAKARAN HUTAN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0"/>
            <a:ext cx="7924800" cy="1600200"/>
          </a:xfrm>
        </p:spPr>
        <p:txBody>
          <a:bodyPr/>
          <a:lstStyle/>
          <a:p>
            <a:pPr>
              <a:defRPr/>
            </a:pPr>
            <a:r>
              <a:rPr lang="en-US" sz="3200" smtClean="0"/>
              <a:t>JUMLAH KEBUTUHAN SDM KES DI LAPANGAN UTK </a:t>
            </a:r>
            <a:r>
              <a:rPr lang="en-US" sz="3200" smtClean="0">
                <a:solidFill>
                  <a:schemeClr val="accent1"/>
                </a:solidFill>
              </a:rPr>
              <a:t>JML PENDUDUK/ PENGUNGSI</a:t>
            </a:r>
            <a:r>
              <a:rPr lang="en-US" sz="3200" smtClean="0"/>
              <a:t> 10.000 – 20.000 ORANG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179388" y="1844675"/>
            <a:ext cx="7772400" cy="5943600"/>
          </a:xfrm>
        </p:spPr>
        <p:txBody>
          <a:bodyPr/>
          <a:lstStyle/>
          <a:p>
            <a:pPr>
              <a:defRPr/>
            </a:pPr>
            <a:r>
              <a:rPr lang="en-US" sz="2800" b="1" smtClean="0">
                <a:solidFill>
                  <a:schemeClr val="tx2"/>
                </a:solidFill>
                <a:latin typeface="Tahoma" pitchFamily="34" charset="0"/>
              </a:rPr>
              <a:t>Dokter Umum </a:t>
            </a:r>
            <a:r>
              <a:rPr lang="en-US" sz="2800" b="1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 4 orang</a:t>
            </a:r>
          </a:p>
          <a:p>
            <a:pPr>
              <a:defRPr/>
            </a:pPr>
            <a:r>
              <a:rPr lang="en-US" sz="2800" b="1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Perawat  10 - 20 orang</a:t>
            </a:r>
          </a:p>
          <a:p>
            <a:pPr>
              <a:defRPr/>
            </a:pPr>
            <a:r>
              <a:rPr lang="en-US" sz="2800" b="1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Bidan  8 – 16 orang</a:t>
            </a:r>
          </a:p>
          <a:p>
            <a:pPr>
              <a:defRPr/>
            </a:pPr>
            <a:r>
              <a:rPr lang="en-US" sz="2800" b="1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Apoteker  2 orang</a:t>
            </a:r>
          </a:p>
          <a:p>
            <a:pPr>
              <a:defRPr/>
            </a:pPr>
            <a:r>
              <a:rPr lang="en-US" sz="2800" b="1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Asisten Apoteker  4 orang</a:t>
            </a:r>
          </a:p>
          <a:p>
            <a:pPr>
              <a:defRPr/>
            </a:pPr>
            <a:r>
              <a:rPr lang="en-US" sz="2800" b="1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Pranata Laboratorium  2 orang</a:t>
            </a:r>
          </a:p>
          <a:p>
            <a:pPr>
              <a:defRPr/>
            </a:pPr>
            <a:r>
              <a:rPr lang="en-US" sz="2800" b="1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Epidemiolog  2 orang</a:t>
            </a:r>
          </a:p>
          <a:p>
            <a:pPr>
              <a:defRPr/>
            </a:pPr>
            <a:r>
              <a:rPr lang="en-US" sz="2800" b="1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Entomolog  2 orang</a:t>
            </a:r>
          </a:p>
          <a:p>
            <a:pPr>
              <a:defRPr/>
            </a:pPr>
            <a:r>
              <a:rPr lang="en-US" sz="2800" b="1" smtClean="0">
                <a:solidFill>
                  <a:schemeClr val="tx2"/>
                </a:solidFill>
                <a:latin typeface="Tahoma" pitchFamily="34" charset="0"/>
                <a:sym typeface="Wingdings" pitchFamily="2" charset="2"/>
              </a:rPr>
              <a:t>Sanitarian  4 – 8 orang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160A6B-E17C-4329-A4D1-F49122928807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4" name="Group 4"/>
          <p:cNvGrpSpPr>
            <a:grpSpLocks/>
          </p:cNvGrpSpPr>
          <p:nvPr/>
        </p:nvGrpSpPr>
        <p:grpSpPr bwMode="auto">
          <a:xfrm>
            <a:off x="250825" y="1773238"/>
            <a:ext cx="8893175" cy="4319587"/>
            <a:chOff x="354" y="8334"/>
            <a:chExt cx="7800" cy="3094"/>
          </a:xfrm>
        </p:grpSpPr>
        <p:sp>
          <p:nvSpPr>
            <p:cNvPr id="128005" name="Rectangle 5"/>
            <p:cNvSpPr>
              <a:spLocks noChangeArrowheads="1"/>
            </p:cNvSpPr>
            <p:nvPr/>
          </p:nvSpPr>
          <p:spPr bwMode="auto">
            <a:xfrm>
              <a:off x="3204" y="8421"/>
              <a:ext cx="2940" cy="1204"/>
            </a:xfrm>
            <a:prstGeom prst="rect">
              <a:avLst/>
            </a:prstGeom>
            <a:solidFill>
              <a:srgbClr val="008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  <a:p>
              <a:pPr algn="ctr"/>
              <a:r>
                <a:rPr lang="en-US" sz="1100"/>
                <a:t>Hijau</a:t>
              </a:r>
              <a:endParaRPr lang="en-US"/>
            </a:p>
          </p:txBody>
        </p:sp>
        <p:sp>
          <p:nvSpPr>
            <p:cNvPr id="128006" name="Rectangle 6"/>
            <p:cNvSpPr>
              <a:spLocks noChangeArrowheads="1"/>
            </p:cNvSpPr>
            <p:nvPr/>
          </p:nvSpPr>
          <p:spPr bwMode="auto">
            <a:xfrm>
              <a:off x="2724" y="10224"/>
              <a:ext cx="3420" cy="120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200"/>
            </a:p>
            <a:p>
              <a:pPr algn="ctr"/>
              <a:r>
                <a:rPr lang="en-US" sz="1100"/>
                <a:t>Kuning</a:t>
              </a:r>
              <a:endParaRPr lang="en-US"/>
            </a:p>
          </p:txBody>
        </p:sp>
        <p:sp>
          <p:nvSpPr>
            <p:cNvPr id="128007" name="Rectangle 7"/>
            <p:cNvSpPr>
              <a:spLocks noChangeArrowheads="1"/>
            </p:cNvSpPr>
            <p:nvPr/>
          </p:nvSpPr>
          <p:spPr bwMode="auto">
            <a:xfrm>
              <a:off x="414" y="9141"/>
              <a:ext cx="1080" cy="1533"/>
            </a:xfrm>
            <a:prstGeom prst="rect">
              <a:avLst/>
            </a:prstGeom>
            <a:solidFill>
              <a:srgbClr val="CC99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2000" b="1">
                  <a:solidFill>
                    <a:srgbClr val="FF0000"/>
                  </a:solidFill>
                  <a:latin typeface="Times New Roman" pitchFamily="18" charset="0"/>
                </a:rPr>
                <a:t>AREA</a:t>
              </a:r>
            </a:p>
            <a:p>
              <a:pPr algn="ctr"/>
              <a:endParaRPr lang="en-US" sz="2000" b="1">
                <a:solidFill>
                  <a:srgbClr val="FF0000"/>
                </a:solidFill>
                <a:latin typeface="Times New Roman" pitchFamily="18" charset="0"/>
              </a:endParaRPr>
            </a:p>
            <a:p>
              <a:pPr algn="ctr"/>
              <a:endParaRPr lang="en-US" sz="2000" b="1">
                <a:solidFill>
                  <a:srgbClr val="FF0000"/>
                </a:solidFill>
                <a:latin typeface="Times New Roman" pitchFamily="18" charset="0"/>
              </a:endParaRPr>
            </a:p>
            <a:p>
              <a:pPr algn="ctr"/>
              <a:endParaRPr lang="en-US" sz="2000" b="1">
                <a:solidFill>
                  <a:srgbClr val="FF0000"/>
                </a:solidFill>
                <a:latin typeface="Times New Roman" pitchFamily="18" charset="0"/>
              </a:endParaRPr>
            </a:p>
            <a:p>
              <a:pPr algn="ctr"/>
              <a:r>
                <a:rPr lang="en-US" sz="2000" b="1">
                  <a:solidFill>
                    <a:srgbClr val="FF0000"/>
                  </a:solidFill>
                  <a:latin typeface="Times New Roman" pitchFamily="18" charset="0"/>
                </a:rPr>
                <a:t>TRIASE</a:t>
              </a:r>
            </a:p>
          </p:txBody>
        </p:sp>
        <p:sp>
          <p:nvSpPr>
            <p:cNvPr id="128008" name="Rectangle 8"/>
            <p:cNvSpPr>
              <a:spLocks noChangeArrowheads="1"/>
            </p:cNvSpPr>
            <p:nvPr/>
          </p:nvSpPr>
          <p:spPr bwMode="auto">
            <a:xfrm>
              <a:off x="1524" y="8421"/>
              <a:ext cx="1680" cy="1204"/>
            </a:xfrm>
            <a:prstGeom prst="rect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sz="1200"/>
            </a:p>
            <a:p>
              <a:pPr algn="ctr"/>
              <a:r>
                <a:rPr lang="en-US" sz="1100">
                  <a:solidFill>
                    <a:srgbClr val="FFFFFF"/>
                  </a:solidFill>
                </a:rPr>
                <a:t>Hitam</a:t>
              </a:r>
              <a:endParaRPr lang="en-US"/>
            </a:p>
          </p:txBody>
        </p:sp>
        <p:sp>
          <p:nvSpPr>
            <p:cNvPr id="128009" name="Rectangle 9"/>
            <p:cNvSpPr>
              <a:spLocks noChangeArrowheads="1"/>
            </p:cNvSpPr>
            <p:nvPr/>
          </p:nvSpPr>
          <p:spPr bwMode="auto">
            <a:xfrm>
              <a:off x="1524" y="10221"/>
              <a:ext cx="1920" cy="1204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en-US" sz="1200"/>
            </a:p>
            <a:p>
              <a:pPr algn="ctr"/>
              <a:r>
                <a:rPr lang="en-US" sz="1100"/>
                <a:t>Merah</a:t>
              </a:r>
              <a:endParaRPr lang="en-US"/>
            </a:p>
          </p:txBody>
        </p:sp>
        <p:sp>
          <p:nvSpPr>
            <p:cNvPr id="128010" name="AutoShape 10"/>
            <p:cNvSpPr>
              <a:spLocks noChangeArrowheads="1"/>
            </p:cNvSpPr>
            <p:nvPr/>
          </p:nvSpPr>
          <p:spPr bwMode="auto">
            <a:xfrm>
              <a:off x="1014" y="9682"/>
              <a:ext cx="600" cy="36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28011" name="AutoShape 11"/>
            <p:cNvSpPr>
              <a:spLocks noChangeArrowheads="1"/>
            </p:cNvSpPr>
            <p:nvPr/>
          </p:nvSpPr>
          <p:spPr bwMode="auto">
            <a:xfrm>
              <a:off x="354" y="9682"/>
              <a:ext cx="600" cy="36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28012" name="AutoShape 12"/>
            <p:cNvSpPr>
              <a:spLocks noChangeArrowheads="1"/>
            </p:cNvSpPr>
            <p:nvPr/>
          </p:nvSpPr>
          <p:spPr bwMode="auto">
            <a:xfrm>
              <a:off x="1644" y="9682"/>
              <a:ext cx="600" cy="36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28013" name="AutoShape 13"/>
            <p:cNvSpPr>
              <a:spLocks noChangeArrowheads="1"/>
            </p:cNvSpPr>
            <p:nvPr/>
          </p:nvSpPr>
          <p:spPr bwMode="auto">
            <a:xfrm>
              <a:off x="2364" y="9682"/>
              <a:ext cx="600" cy="36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28014" name="AutoShape 14"/>
            <p:cNvSpPr>
              <a:spLocks noChangeArrowheads="1"/>
            </p:cNvSpPr>
            <p:nvPr/>
          </p:nvSpPr>
          <p:spPr bwMode="auto">
            <a:xfrm>
              <a:off x="3084" y="9682"/>
              <a:ext cx="600" cy="36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28015" name="AutoShape 15"/>
            <p:cNvSpPr>
              <a:spLocks noChangeArrowheads="1"/>
            </p:cNvSpPr>
            <p:nvPr/>
          </p:nvSpPr>
          <p:spPr bwMode="auto">
            <a:xfrm>
              <a:off x="3804" y="9682"/>
              <a:ext cx="600" cy="36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28016" name="AutoShape 16"/>
            <p:cNvSpPr>
              <a:spLocks noChangeArrowheads="1"/>
            </p:cNvSpPr>
            <p:nvPr/>
          </p:nvSpPr>
          <p:spPr bwMode="auto">
            <a:xfrm>
              <a:off x="4524" y="9682"/>
              <a:ext cx="600" cy="36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28017" name="AutoShape 17"/>
            <p:cNvSpPr>
              <a:spLocks noChangeArrowheads="1"/>
            </p:cNvSpPr>
            <p:nvPr/>
          </p:nvSpPr>
          <p:spPr bwMode="auto">
            <a:xfrm>
              <a:off x="5124" y="9682"/>
              <a:ext cx="600" cy="36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28018" name="AutoShape 18"/>
            <p:cNvSpPr>
              <a:spLocks noChangeArrowheads="1"/>
            </p:cNvSpPr>
            <p:nvPr/>
          </p:nvSpPr>
          <p:spPr bwMode="auto">
            <a:xfrm>
              <a:off x="5724" y="9682"/>
              <a:ext cx="600" cy="360"/>
            </a:xfrm>
            <a:prstGeom prst="rightArrow">
              <a:avLst>
                <a:gd name="adj1" fmla="val 50000"/>
                <a:gd name="adj2" fmla="val 41667"/>
              </a:avLst>
            </a:pr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28019" name="AutoShape 19"/>
            <p:cNvSpPr>
              <a:spLocks noChangeArrowheads="1"/>
            </p:cNvSpPr>
            <p:nvPr/>
          </p:nvSpPr>
          <p:spPr bwMode="auto">
            <a:xfrm>
              <a:off x="2244" y="9141"/>
              <a:ext cx="360" cy="54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28020" name="AutoShape 20"/>
            <p:cNvSpPr>
              <a:spLocks noChangeArrowheads="1"/>
            </p:cNvSpPr>
            <p:nvPr/>
          </p:nvSpPr>
          <p:spPr bwMode="auto">
            <a:xfrm>
              <a:off x="4404" y="9141"/>
              <a:ext cx="360" cy="54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28021" name="AutoShape 21"/>
            <p:cNvSpPr>
              <a:spLocks noChangeArrowheads="1"/>
            </p:cNvSpPr>
            <p:nvPr/>
          </p:nvSpPr>
          <p:spPr bwMode="auto">
            <a:xfrm>
              <a:off x="5604" y="9969"/>
              <a:ext cx="360" cy="54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28022" name="AutoShape 22"/>
            <p:cNvSpPr>
              <a:spLocks noChangeArrowheads="1"/>
            </p:cNvSpPr>
            <p:nvPr/>
          </p:nvSpPr>
          <p:spPr bwMode="auto">
            <a:xfrm>
              <a:off x="2844" y="10041"/>
              <a:ext cx="360" cy="54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28023" name="AutoShape 23"/>
            <p:cNvSpPr>
              <a:spLocks noChangeArrowheads="1"/>
            </p:cNvSpPr>
            <p:nvPr/>
          </p:nvSpPr>
          <p:spPr bwMode="auto">
            <a:xfrm rot="10800000" flipH="1">
              <a:off x="2244" y="10041"/>
              <a:ext cx="360" cy="54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28024" name="AutoShape 24"/>
            <p:cNvSpPr>
              <a:spLocks noChangeArrowheads="1"/>
            </p:cNvSpPr>
            <p:nvPr/>
          </p:nvSpPr>
          <p:spPr bwMode="auto">
            <a:xfrm rot="10800000" flipH="1">
              <a:off x="4404" y="10041"/>
              <a:ext cx="360" cy="54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sp>
          <p:nvSpPr>
            <p:cNvPr id="128025" name="AutoShape 25"/>
            <p:cNvSpPr>
              <a:spLocks noChangeArrowheads="1"/>
            </p:cNvSpPr>
            <p:nvPr/>
          </p:nvSpPr>
          <p:spPr bwMode="auto">
            <a:xfrm rot="10800000" flipH="1">
              <a:off x="5604" y="9249"/>
              <a:ext cx="360" cy="540"/>
            </a:xfrm>
            <a:custGeom>
              <a:avLst/>
              <a:gdLst>
                <a:gd name="G0" fmla="+- 15126 0 0"/>
                <a:gd name="G1" fmla="+- 2912 0 0"/>
                <a:gd name="G2" fmla="+- 12158 0 2912"/>
                <a:gd name="G3" fmla="+- G2 0 2912"/>
                <a:gd name="G4" fmla="*/ G3 32768 32059"/>
                <a:gd name="G5" fmla="*/ G4 1 2"/>
                <a:gd name="G6" fmla="+- 21600 0 15126"/>
                <a:gd name="G7" fmla="*/ G6 2912 6079"/>
                <a:gd name="G8" fmla="+- G7 15126 0"/>
                <a:gd name="T0" fmla="*/ 15126 w 21600"/>
                <a:gd name="T1" fmla="*/ 0 h 21600"/>
                <a:gd name="T2" fmla="*/ 15126 w 21600"/>
                <a:gd name="T3" fmla="*/ 12158 h 21600"/>
                <a:gd name="T4" fmla="*/ 3237 w 21600"/>
                <a:gd name="T5" fmla="*/ 21600 h 21600"/>
                <a:gd name="T6" fmla="*/ 21600 w 21600"/>
                <a:gd name="T7" fmla="*/ 6079 h 21600"/>
                <a:gd name="T8" fmla="*/ 17694720 60000 65536"/>
                <a:gd name="T9" fmla="*/ 5898240 60000 65536"/>
                <a:gd name="T10" fmla="*/ 5898240 60000 65536"/>
                <a:gd name="T11" fmla="*/ 0 60000 65536"/>
                <a:gd name="T12" fmla="*/ 12427 w 21600"/>
                <a:gd name="T13" fmla="*/ G1 h 21600"/>
                <a:gd name="T14" fmla="*/ G8 w 21600"/>
                <a:gd name="T15" fmla="*/ G2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21600" y="6079"/>
                  </a:moveTo>
                  <a:lnTo>
                    <a:pt x="15126" y="0"/>
                  </a:lnTo>
                  <a:lnTo>
                    <a:pt x="15126" y="2912"/>
                  </a:lnTo>
                  <a:lnTo>
                    <a:pt x="12427" y="2912"/>
                  </a:lnTo>
                  <a:cubicBezTo>
                    <a:pt x="5564" y="2912"/>
                    <a:pt x="0" y="7052"/>
                    <a:pt x="0" y="12158"/>
                  </a:cubicBezTo>
                  <a:lnTo>
                    <a:pt x="0" y="21600"/>
                  </a:lnTo>
                  <a:lnTo>
                    <a:pt x="6474" y="21600"/>
                  </a:lnTo>
                  <a:lnTo>
                    <a:pt x="6474" y="12158"/>
                  </a:lnTo>
                  <a:cubicBezTo>
                    <a:pt x="6474" y="10550"/>
                    <a:pt x="9139" y="9246"/>
                    <a:pt x="12427" y="9246"/>
                  </a:cubicBezTo>
                  <a:lnTo>
                    <a:pt x="15126" y="9246"/>
                  </a:lnTo>
                  <a:lnTo>
                    <a:pt x="15126" y="12158"/>
                  </a:lnTo>
                  <a:close/>
                </a:path>
              </a:pathLst>
            </a:custGeom>
            <a:solidFill>
              <a:srgbClr val="33CCCC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AU"/>
            </a:p>
          </p:txBody>
        </p:sp>
        <p:grpSp>
          <p:nvGrpSpPr>
            <p:cNvPr id="128026" name="Group 26"/>
            <p:cNvGrpSpPr>
              <a:grpSpLocks/>
            </p:cNvGrpSpPr>
            <p:nvPr/>
          </p:nvGrpSpPr>
          <p:grpSpPr bwMode="auto">
            <a:xfrm>
              <a:off x="6354" y="8334"/>
              <a:ext cx="1800" cy="3060"/>
              <a:chOff x="8280" y="3420"/>
              <a:chExt cx="1800" cy="3060"/>
            </a:xfrm>
          </p:grpSpPr>
          <p:sp>
            <p:nvSpPr>
              <p:cNvPr id="128027" name="Oval 27"/>
              <p:cNvSpPr>
                <a:spLocks noChangeArrowheads="1"/>
              </p:cNvSpPr>
              <p:nvPr/>
            </p:nvSpPr>
            <p:spPr bwMode="auto">
              <a:xfrm>
                <a:off x="8280" y="3420"/>
                <a:ext cx="1800" cy="3060"/>
              </a:xfrm>
              <a:prstGeom prst="ellipse">
                <a:avLst/>
              </a:prstGeom>
              <a:solidFill>
                <a:srgbClr val="0000FF"/>
              </a:solidFill>
              <a:ln w="952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 sz="1200"/>
              </a:p>
              <a:p>
                <a:endParaRPr lang="en-US" sz="1200"/>
              </a:p>
              <a:p>
                <a:endParaRPr lang="en-US"/>
              </a:p>
            </p:txBody>
          </p:sp>
          <p:sp>
            <p:nvSpPr>
              <p:cNvPr id="128028" name="Text Box 28"/>
              <p:cNvSpPr txBox="1">
                <a:spLocks noChangeArrowheads="1"/>
              </p:cNvSpPr>
              <p:nvPr/>
            </p:nvSpPr>
            <p:spPr bwMode="auto">
              <a:xfrm>
                <a:off x="8280" y="4755"/>
                <a:ext cx="180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000" b="1">
                    <a:solidFill>
                      <a:srgbClr val="FFFFFF"/>
                    </a:solidFill>
                  </a:rPr>
                  <a:t>EVAKUASI</a:t>
                </a:r>
                <a:endParaRPr lang="en-US"/>
              </a:p>
            </p:txBody>
          </p:sp>
        </p:grpSp>
      </p:grpSp>
      <p:sp>
        <p:nvSpPr>
          <p:cNvPr id="128029" name="Text Box 29"/>
          <p:cNvSpPr txBox="1">
            <a:spLocks noChangeArrowheads="1"/>
          </p:cNvSpPr>
          <p:nvPr/>
        </p:nvSpPr>
        <p:spPr bwMode="auto">
          <a:xfrm>
            <a:off x="2700338" y="333375"/>
            <a:ext cx="34559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>
                <a:solidFill>
                  <a:srgbClr val="FF0000"/>
                </a:solidFill>
              </a:rPr>
              <a:t>TRIASE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>
          <a:xfrm>
            <a:off x="0" y="765175"/>
            <a:ext cx="9144000" cy="6308725"/>
          </a:xfrm>
          <a:noFill/>
          <a:ln/>
        </p:spPr>
        <p:txBody>
          <a:bodyPr/>
          <a:lstStyle/>
          <a:p>
            <a:r>
              <a:rPr lang="id-ID" b="1" i="1" smtClean="0">
                <a:solidFill>
                  <a:schemeClr val="accent2"/>
                </a:solidFill>
                <a:effectLst/>
              </a:rPr>
              <a:t>TRIASE GAWAT DARURAT</a:t>
            </a:r>
            <a:endParaRPr lang="id-ID" smtClean="0">
              <a:solidFill>
                <a:schemeClr val="accent2"/>
              </a:solidFill>
              <a:effectLst/>
            </a:endParaRPr>
          </a:p>
          <a:p>
            <a:pPr lvl="1"/>
            <a:r>
              <a:rPr lang="id-ID" sz="3200" smtClean="0">
                <a:effectLst/>
              </a:rPr>
              <a:t>SEORANG DOKTER YANG TELAH BERPENGALAMAN (DIANJURKAN DOKTER YANG BEKERJA DI UNIT GAWAT DARURAT RUMAH SAKIT, AHLI ANESTESI ATAU AHLI BEDAH). </a:t>
            </a:r>
          </a:p>
          <a:p>
            <a:pPr lvl="1"/>
            <a:r>
              <a:rPr lang="id-ID" sz="3200" smtClean="0">
                <a:effectLst/>
              </a:rPr>
              <a:t>PERAWAT, TENAGA MEDIS GAWAT DARURAT, ATAU TENAGA PERTOLONGAN PERTAMA.</a:t>
            </a:r>
          </a:p>
          <a:p>
            <a:pPr lvl="1"/>
            <a:r>
              <a:rPr lang="id-ID" sz="3200" smtClean="0">
                <a:effectLst/>
              </a:rPr>
              <a:t>PETUGAS ADMINISTRASI YANG BERTUGAS UNTUK MEREGISTRASI KORBAN.</a:t>
            </a:r>
            <a:endParaRPr lang="en-US" sz="3200" smtClean="0">
              <a:effectLst/>
            </a:endParaRPr>
          </a:p>
        </p:txBody>
      </p:sp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755650" y="0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600" b="1">
                <a:solidFill>
                  <a:schemeClr val="tx2"/>
                </a:solidFill>
                <a:latin typeface="Times New Roman" pitchFamily="18" charset="0"/>
              </a:rPr>
              <a:t>POS MEDIS LANJUTAN STANDAR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71450"/>
            <a:ext cx="7772400" cy="1143000"/>
          </a:xfrm>
          <a:noFill/>
          <a:ln/>
        </p:spPr>
        <p:txBody>
          <a:bodyPr lIns="91440" tIns="45720" rIns="91440" bIns="45720" anchor="b"/>
          <a:lstStyle/>
          <a:p>
            <a:r>
              <a:rPr lang="en-US" sz="7800" smtClean="0">
                <a:solidFill>
                  <a:schemeClr val="accent2"/>
                </a:solidFill>
                <a:effectLst/>
                <a:latin typeface="Mistral" pitchFamily="66" charset="0"/>
              </a:rPr>
              <a:t>Pengertian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0" y="908050"/>
            <a:ext cx="8964613" cy="5759450"/>
          </a:xfrm>
          <a:noFill/>
          <a:ln/>
        </p:spPr>
        <p:txBody>
          <a:bodyPr/>
          <a:lstStyle/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en-US" i="1" smtClean="0">
                <a:solidFill>
                  <a:srgbClr val="FF3300"/>
                </a:solidFill>
                <a:effectLst/>
                <a:latin typeface="Times New Roman" pitchFamily="18" charset="0"/>
              </a:rPr>
              <a:t>SDM KESEHATAN</a:t>
            </a:r>
            <a:r>
              <a:rPr lang="en-US" smtClean="0">
                <a:effectLst/>
                <a:latin typeface="Times New Roman" pitchFamily="18" charset="0"/>
              </a:rPr>
              <a:t> : SESEORANG YG BEKERJA SECARA AKTIF DI BIDANG KESEHATAN BAIK YG MEMILIKI PENDIDIKAN FORMAL KESEHATAN MAUPUN TDK YG UTK JENIS TERTENTU MEMERLUKAN KEWENANGAN DLM MELAKUKAN UPAYA KESEHATAN</a:t>
            </a:r>
          </a:p>
          <a:p>
            <a:pPr algn="just">
              <a:lnSpc>
                <a:spcPct val="90000"/>
              </a:lnSpc>
              <a:buFont typeface="Wingdings" pitchFamily="2" charset="2"/>
              <a:buChar char="v"/>
            </a:pPr>
            <a:r>
              <a:rPr lang="en-US" i="1" smtClean="0">
                <a:solidFill>
                  <a:srgbClr val="FF3300"/>
                </a:solidFill>
                <a:effectLst/>
                <a:latin typeface="Times New Roman" pitchFamily="18" charset="0"/>
              </a:rPr>
              <a:t>MANAJEMEN SDM KESEHATAN</a:t>
            </a:r>
            <a:r>
              <a:rPr lang="en-US" smtClean="0">
                <a:effectLst/>
                <a:latin typeface="Times New Roman" pitchFamily="18" charset="0"/>
              </a:rPr>
              <a:t> : SERANGKAIAN KEGIATAN PERENCANAAN DAN PENDAYAGUNAAN TENAGA YG BEKERJA SECARA AKTIF DI BIDANG KESEHATAN DLM MELAKUKAN UPAYA KESEHATAN</a:t>
            </a:r>
          </a:p>
        </p:txBody>
      </p:sp>
    </p:spTree>
  </p:cSld>
  <p:clrMapOvr>
    <a:masterClrMapping/>
  </p:clrMapOvr>
  <p:transition>
    <p:plus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549275"/>
            <a:ext cx="8748712" cy="5975350"/>
          </a:xfrm>
          <a:noFill/>
          <a:ln/>
        </p:spPr>
        <p:txBody>
          <a:bodyPr/>
          <a:lstStyle/>
          <a:p>
            <a:pPr>
              <a:buFontTx/>
              <a:buNone/>
            </a:pPr>
            <a:r>
              <a:rPr lang="id-ID" sz="3600" b="1" i="1" smtClean="0">
                <a:solidFill>
                  <a:schemeClr val="accent2"/>
                </a:solidFill>
                <a:effectLst/>
              </a:rPr>
              <a:t>TRIASE NON GAWAT DARURAT</a:t>
            </a:r>
            <a:endParaRPr lang="id-ID" sz="3600" smtClean="0">
              <a:solidFill>
                <a:schemeClr val="accent2"/>
              </a:solidFill>
              <a:effectLst/>
            </a:endParaRPr>
          </a:p>
          <a:p>
            <a:r>
              <a:rPr lang="id-ID" sz="3600" smtClean="0">
                <a:effectLst/>
              </a:rPr>
              <a:t>PERAWAT YANG BERPENGALAMAN, PARAMEDIS ATAU TENAGA MEDIS GAWAT DARURAT.</a:t>
            </a:r>
            <a:endParaRPr lang="es-ES" sz="3600" smtClean="0">
              <a:effectLst/>
            </a:endParaRPr>
          </a:p>
          <a:p>
            <a:r>
              <a:rPr lang="es-ES" sz="3600" smtClean="0">
                <a:effectLst/>
              </a:rPr>
              <a:t>DIBANTU TENAGA PERTOLONGAN PERTAMA.</a:t>
            </a:r>
            <a:endParaRPr lang="fr-FR" sz="3600" smtClean="0">
              <a:effectLst/>
            </a:endParaRPr>
          </a:p>
          <a:p>
            <a:r>
              <a:rPr lang="fr-FR" sz="3600" smtClean="0">
                <a:effectLst/>
              </a:rPr>
              <a:t>PETUGAS ADMINISTRASI (DIAMBIL DARI TENAGA PERTOLONGAN PERTAMA).</a:t>
            </a:r>
            <a:endParaRPr lang="en-US" sz="3600" smtClean="0">
              <a:effectLst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60350"/>
            <a:ext cx="8820150" cy="6264275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fr-FR" b="1" i="1" smtClean="0">
                <a:solidFill>
                  <a:srgbClr val="FFFF00"/>
                </a:solidFill>
                <a:effectLst/>
              </a:rPr>
              <a:t>TEMPAT PERAWATAN GAWAT DARURAT</a:t>
            </a:r>
            <a:r>
              <a:rPr lang="fr-FR" b="1" i="1" smtClean="0">
                <a:effectLst/>
              </a:rPr>
              <a:t> </a:t>
            </a:r>
            <a:endParaRPr lang="sv-SE" smtClean="0">
              <a:effectLst/>
            </a:endParaRPr>
          </a:p>
          <a:p>
            <a:pPr>
              <a:lnSpc>
                <a:spcPct val="90000"/>
              </a:lnSpc>
            </a:pPr>
            <a:r>
              <a:rPr lang="sv-SE" smtClean="0">
                <a:effectLst/>
              </a:rPr>
              <a:t>PENANGGUNG JAWAB  DOKTER SPESIALIS, KONSULTAN ATAU DOKTER TERLATIH.</a:t>
            </a:r>
          </a:p>
          <a:p>
            <a:pPr>
              <a:lnSpc>
                <a:spcPct val="90000"/>
              </a:lnSpc>
            </a:pPr>
            <a:r>
              <a:rPr lang="sv-SE" smtClean="0">
                <a:effectLst/>
              </a:rPr>
              <a:t>PENANGGUNG JAWAB  MENJAMIN SUPLAI KE POS MEDIS LANJUTAN, MELAKUKAN KOORDINASI DENGAN BAGIAN LAIN DALAM POS MEDIS LANJUTAN, MENGATUR PEMBUANGAN ALAT DAN BAHAN YANG TELAH DIPAKAI DAN KOMUNIKASI RADIO. </a:t>
            </a:r>
          </a:p>
          <a:p>
            <a:pPr>
              <a:lnSpc>
                <a:spcPct val="90000"/>
              </a:lnSpc>
            </a:pPr>
            <a:r>
              <a:rPr lang="sv-SE" smtClean="0">
                <a:effectLst/>
              </a:rPr>
              <a:t>BERFUNGSI SEBAGAI MANAJER BAGI POS MEDIS LANJUTAN TERSEBUT.</a:t>
            </a:r>
            <a:endParaRPr lang="en-US" smtClean="0">
              <a:effectLst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476250"/>
            <a:ext cx="8496300" cy="5976938"/>
          </a:xfrm>
          <a:noFill/>
          <a:ln/>
        </p:spPr>
        <p:txBody>
          <a:bodyPr/>
          <a:lstStyle/>
          <a:p>
            <a:pPr marL="609600" indent="-609600">
              <a:lnSpc>
                <a:spcPct val="90000"/>
              </a:lnSpc>
              <a:buFontTx/>
              <a:buNone/>
            </a:pPr>
            <a:r>
              <a:rPr lang="fr-FR" sz="2800" b="1" smtClean="0">
                <a:solidFill>
                  <a:srgbClr val="FFFF00"/>
                </a:solidFill>
                <a:effectLst/>
              </a:rPr>
              <a:t>TEMPAT PERAWATAN MERAH TERDIRI DARI</a:t>
            </a:r>
            <a:r>
              <a:rPr lang="fr-FR" sz="2800" b="1" smtClean="0">
                <a:effectLst/>
              </a:rPr>
              <a:t> :</a:t>
            </a:r>
          </a:p>
          <a:p>
            <a:pPr marL="609600" indent="-609600">
              <a:lnSpc>
                <a:spcPct val="90000"/>
              </a:lnSpc>
            </a:pPr>
            <a:r>
              <a:rPr lang="fr-FR" sz="2800" b="1" smtClean="0">
                <a:effectLst/>
              </a:rPr>
              <a:t>KETUA TIM, MERUPAKAN SEORANG AHLI ANESTESI, DOKTER UNIT GAWAT DARURAT ATAU SEORANG PERAWAT YANG BERPENGALAMAN.</a:t>
            </a:r>
            <a:endParaRPr lang="it-IT" sz="2800" b="1" smtClean="0">
              <a:effectLst/>
            </a:endParaRPr>
          </a:p>
          <a:p>
            <a:pPr marL="609600" indent="-609600">
              <a:lnSpc>
                <a:spcPct val="90000"/>
              </a:lnSpc>
            </a:pPr>
            <a:r>
              <a:rPr lang="it-IT" sz="2800" b="1" smtClean="0">
                <a:effectLst/>
              </a:rPr>
              <a:t>PERAWAT / PENATA ANESTESI DAN / ATAU PERAWAT DARI UNIT GAWAT DARURAT.</a:t>
            </a:r>
          </a:p>
          <a:p>
            <a:pPr marL="609600" indent="-609600">
              <a:lnSpc>
                <a:spcPct val="90000"/>
              </a:lnSpc>
            </a:pPr>
            <a:r>
              <a:rPr lang="it-IT" sz="2800" b="1" smtClean="0">
                <a:effectLst/>
              </a:rPr>
              <a:t>TENAGA BANTUAN : TENAGA MEDIS GAWAT DARURAT ATAU  TENAGA PERTOLONGAN PERTAMA.</a:t>
            </a:r>
            <a:endParaRPr lang="id-ID" sz="2800" b="1" smtClean="0">
              <a:effectLst/>
            </a:endParaRPr>
          </a:p>
          <a:p>
            <a:pPr marL="609600" indent="-609600">
              <a:lnSpc>
                <a:spcPct val="90000"/>
              </a:lnSpc>
            </a:pPr>
            <a:r>
              <a:rPr lang="id-ID" sz="2800" b="1" smtClean="0">
                <a:effectLst/>
              </a:rPr>
              <a:t>TENAGA PENGANGKUT TANDU</a:t>
            </a:r>
            <a:r>
              <a:rPr lang="en-US" sz="2800" smtClean="0">
                <a:effectLst/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0" y="476250"/>
            <a:ext cx="9144000" cy="5976938"/>
          </a:xfrm>
          <a:noFill/>
          <a:ln/>
        </p:spPr>
        <p:txBody>
          <a:bodyPr/>
          <a:lstStyle/>
          <a:p>
            <a:pPr marL="609600" indent="-609600">
              <a:buFontTx/>
              <a:buNone/>
            </a:pPr>
            <a:r>
              <a:rPr lang="fr-FR" b="1" smtClean="0">
                <a:solidFill>
                  <a:srgbClr val="FFFF00"/>
                </a:solidFill>
                <a:effectLst/>
              </a:rPr>
              <a:t>TEMPAT PERAWATAN KUNING TERDIRI DARI</a:t>
            </a:r>
            <a:r>
              <a:rPr lang="fr-FR" b="1" smtClean="0">
                <a:effectLst/>
              </a:rPr>
              <a:t> :</a:t>
            </a:r>
          </a:p>
          <a:p>
            <a:pPr marL="609600" indent="-609600"/>
            <a:r>
              <a:rPr lang="fr-FR" b="1" smtClean="0">
                <a:effectLst/>
              </a:rPr>
              <a:t>KETUA TIM : PERAWAT (PENATA ANESTESI ATAU PERAWAT DARI UNIT GAWAT DARURAT) ATAU SEORANG PARAMEDIS.</a:t>
            </a:r>
          </a:p>
          <a:p>
            <a:pPr marL="609600" indent="-609600"/>
            <a:r>
              <a:rPr lang="fr-FR" b="1" smtClean="0">
                <a:effectLst/>
              </a:rPr>
              <a:t>TENAGA BANTUAN : TENAGA MEDIS GAWAT DARURAT ATAU PARA TENAGA PERTOLONGAN PERTAMA.</a:t>
            </a:r>
            <a:endParaRPr lang="id-ID" b="1" smtClean="0">
              <a:effectLst/>
            </a:endParaRPr>
          </a:p>
          <a:p>
            <a:pPr marL="609600" indent="-609600"/>
            <a:r>
              <a:rPr lang="id-ID" b="1" smtClean="0">
                <a:effectLst/>
              </a:rPr>
              <a:t>TENAGA PENGANGKUT TANDU</a:t>
            </a:r>
            <a:endParaRPr lang="en-US" b="1" smtClean="0">
              <a:effectLst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5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260350"/>
            <a:ext cx="8569325" cy="6337300"/>
          </a:xfrm>
          <a:noFill/>
          <a:ln/>
        </p:spPr>
        <p:txBody>
          <a:bodyPr/>
          <a:lstStyle/>
          <a:p>
            <a:pPr marL="609600" indent="-609600">
              <a:buFontTx/>
              <a:buNone/>
            </a:pPr>
            <a:r>
              <a:rPr lang="id-ID" sz="3600" b="1" smtClean="0">
                <a:solidFill>
                  <a:srgbClr val="FFFF00"/>
                </a:solidFill>
                <a:effectLst/>
              </a:rPr>
              <a:t>TIM PERAWATAN AREA HIJAU</a:t>
            </a:r>
          </a:p>
          <a:p>
            <a:pPr marL="609600" indent="-609600"/>
            <a:r>
              <a:rPr lang="id-ID" sz="3600" b="1" smtClean="0">
                <a:effectLst/>
              </a:rPr>
              <a:t>KETUA TIM</a:t>
            </a:r>
            <a:r>
              <a:rPr lang="en-US" sz="3600" b="1" smtClean="0">
                <a:effectLst/>
              </a:rPr>
              <a:t> : </a:t>
            </a:r>
            <a:r>
              <a:rPr lang="id-ID" sz="3600" b="1" smtClean="0">
                <a:effectLst/>
              </a:rPr>
              <a:t>TENAGA MEDIS GAWAT DARURAT YANG  BERPENGALAMAN </a:t>
            </a:r>
          </a:p>
          <a:p>
            <a:pPr marL="609600" indent="-609600"/>
            <a:r>
              <a:rPr lang="id-ID" sz="3600" b="1" smtClean="0">
                <a:effectLst/>
              </a:rPr>
              <a:t>TENAGA BANTUAN </a:t>
            </a:r>
            <a:r>
              <a:rPr lang="en-US" sz="3600" b="1" smtClean="0">
                <a:effectLst/>
              </a:rPr>
              <a:t>: </a:t>
            </a:r>
            <a:r>
              <a:rPr lang="id-ID" sz="3600" b="1" smtClean="0">
                <a:effectLst/>
              </a:rPr>
              <a:t>TENAGA MEDIS GAWAT DARURAT ATAU PARA TENAGA PERTOLONGAN PERTAMA.</a:t>
            </a:r>
          </a:p>
          <a:p>
            <a:pPr marL="609600" indent="-609600"/>
            <a:r>
              <a:rPr lang="id-ID" sz="3600" b="1" smtClean="0">
                <a:effectLst/>
              </a:rPr>
              <a:t>TENAGA PENGANGKUT TANDU</a:t>
            </a:r>
            <a:r>
              <a:rPr lang="en-US" smtClean="0">
                <a:effectLst/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435975" cy="1935162"/>
          </a:xfrm>
          <a:solidFill>
            <a:srgbClr val="0000CC"/>
          </a:solidFill>
        </p:spPr>
        <p:txBody>
          <a:bodyPr/>
          <a:lstStyle/>
          <a:p>
            <a:r>
              <a:rPr lang="en-US" sz="3200" smtClean="0"/>
              <a:t>FORMULASI UNTUK MENGHITUNG JUMLAH KEBUTUHAN SDM KES FASILITAS RUJUKAN/ RS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531C97-01DC-459D-B193-7A1F557D37E7}" type="slidenum">
              <a:rPr lang="en-US"/>
              <a:pPr>
                <a:defRPr/>
              </a:pPr>
              <a:t>35</a:t>
            </a:fld>
            <a:endParaRPr lang="en-US"/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auto">
          <a:xfrm>
            <a:off x="323850" y="2420938"/>
            <a:ext cx="8286750" cy="711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Tahoma" pitchFamily="34" charset="0"/>
              </a:rPr>
              <a:t>KEBUTUHAN DOKTER UMUM = </a:t>
            </a:r>
          </a:p>
          <a:p>
            <a:pPr algn="ctr"/>
            <a:r>
              <a:rPr lang="en-US" sz="2000" b="1">
                <a:latin typeface="Tahoma" pitchFamily="34" charset="0"/>
              </a:rPr>
              <a:t>(JML PASIEN / 40) – JML DOKTER UMUM YG ADA DI TEMPAT</a:t>
            </a:r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auto">
          <a:xfrm>
            <a:off x="323850" y="3644900"/>
            <a:ext cx="8431213" cy="1320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Tahoma" pitchFamily="34" charset="0"/>
              </a:rPr>
              <a:t>KEBUTUHAN DOKTER BEDAH = </a:t>
            </a:r>
          </a:p>
          <a:p>
            <a:pPr algn="ctr"/>
            <a:r>
              <a:rPr lang="en-US" sz="2000" b="1" u="sng">
                <a:latin typeface="Tahoma" pitchFamily="34" charset="0"/>
              </a:rPr>
              <a:t>{(JML PASIEN DOKTER BEDAH / 5)}</a:t>
            </a:r>
            <a:r>
              <a:rPr lang="en-US" sz="2000" b="1">
                <a:latin typeface="Tahoma" pitchFamily="34" charset="0"/>
              </a:rPr>
              <a:t> – JML DR BEDAH DI </a:t>
            </a:r>
          </a:p>
          <a:p>
            <a:pPr algn="ctr"/>
            <a:r>
              <a:rPr lang="en-US" sz="2000" b="1">
                <a:latin typeface="Tahoma" pitchFamily="34" charset="0"/>
              </a:rPr>
              <a:t>5                                                 TEMPAT</a:t>
            </a:r>
          </a:p>
          <a:p>
            <a:r>
              <a:rPr lang="en-US" sz="2000" b="1">
                <a:latin typeface="Tahoma" pitchFamily="34" charset="0"/>
              </a:rPr>
              <a:t>		      </a:t>
            </a:r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auto">
          <a:xfrm>
            <a:off x="395288" y="5410200"/>
            <a:ext cx="8359775" cy="13208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2000" b="1">
                <a:latin typeface="Tahoma" pitchFamily="34" charset="0"/>
              </a:rPr>
              <a:t>KEBUTUHAN DOKTER ANESTESI = </a:t>
            </a:r>
          </a:p>
          <a:p>
            <a:pPr algn="ctr"/>
            <a:r>
              <a:rPr lang="en-US" sz="2000" b="1" u="sng">
                <a:latin typeface="Tahoma" pitchFamily="34" charset="0"/>
              </a:rPr>
              <a:t>{(JML PASIEN BEDAH / 15)}</a:t>
            </a:r>
            <a:r>
              <a:rPr lang="en-US" sz="2000" b="1">
                <a:latin typeface="Tahoma" pitchFamily="34" charset="0"/>
              </a:rPr>
              <a:t> – JML DOKTER ANESTESI </a:t>
            </a:r>
          </a:p>
          <a:p>
            <a:pPr algn="ctr"/>
            <a:r>
              <a:rPr lang="en-US" sz="2000" b="1">
                <a:latin typeface="Tahoma" pitchFamily="34" charset="0"/>
              </a:rPr>
              <a:t>5                               DITEMPAT</a:t>
            </a:r>
          </a:p>
          <a:p>
            <a:r>
              <a:rPr lang="en-US" sz="2000" b="1">
                <a:latin typeface="Tahoma" pitchFamily="34" charset="0"/>
              </a:rPr>
              <a:t>	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223250" cy="1676400"/>
          </a:xfrm>
          <a:solidFill>
            <a:schemeClr val="tx2"/>
          </a:solidFill>
          <a:ln/>
        </p:spPr>
        <p:txBody>
          <a:bodyPr lIns="91440" tIns="45720" rIns="91440" bIns="45720" anchor="b"/>
          <a:lstStyle/>
          <a:p>
            <a:r>
              <a:rPr lang="en-US" sz="3600" smtClean="0">
                <a:solidFill>
                  <a:srgbClr val="003366"/>
                </a:solidFill>
                <a:effectLst/>
                <a:latin typeface="Arial" charset="0"/>
              </a:rPr>
              <a:t>UNTUK PELAYANAN KESEHATAN PENGUNGSI S.D. 5.000 ORG </a:t>
            </a:r>
            <a:r>
              <a:rPr lang="en-US" sz="3600" i="1" smtClean="0">
                <a:solidFill>
                  <a:srgbClr val="FF3300"/>
                </a:solidFill>
                <a:effectLst/>
                <a:latin typeface="Arial" charset="0"/>
              </a:rPr>
              <a:t>(DIANJURKAN)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51038"/>
            <a:ext cx="8686800" cy="4906962"/>
          </a:xfrm>
          <a:noFill/>
          <a:ln/>
        </p:spPr>
        <p:txBody>
          <a:bodyPr/>
          <a:lstStyle/>
          <a:p>
            <a:pPr marL="566738" lvl="1" indent="-327025">
              <a:lnSpc>
                <a:spcPct val="90000"/>
              </a:lnSpc>
            </a:pPr>
            <a:r>
              <a:rPr lang="id-ID" sz="2600" b="1" smtClean="0">
                <a:effectLst/>
                <a:latin typeface="Comic Sans MS" pitchFamily="66" charset="0"/>
              </a:rPr>
              <a:t>PELAYANAN 24 JAM, KEBUTUHAN  TENAGA YANG DIUSULKAN SEBAGAI BERIKUT: DOKTER 2 ORANG, PERAWAT 6 ORANG, BIDAN 2 ORANG, SANITARIAN 1 ORANG, GIZI 1 ORANG, ASISTEN APOTEKER 2 ORANG DAN ADMINISTRASI 1 ORANG.</a:t>
            </a:r>
            <a:endParaRPr lang="en-US" sz="2600" b="1" smtClean="0">
              <a:effectLst/>
              <a:latin typeface="Comic Sans MS" pitchFamily="66" charset="0"/>
            </a:endParaRPr>
          </a:p>
          <a:p>
            <a:pPr marL="566738" lvl="1" indent="-327025">
              <a:lnSpc>
                <a:spcPct val="90000"/>
              </a:lnSpc>
            </a:pPr>
            <a:endParaRPr lang="id-ID" sz="2600" b="1" smtClean="0">
              <a:effectLst/>
              <a:latin typeface="Comic Sans MS" pitchFamily="66" charset="0"/>
            </a:endParaRPr>
          </a:p>
          <a:p>
            <a:pPr marL="566738" lvl="1" indent="-327025">
              <a:lnSpc>
                <a:spcPct val="90000"/>
              </a:lnSpc>
            </a:pPr>
            <a:r>
              <a:rPr lang="id-ID" sz="2600" b="1" smtClean="0">
                <a:effectLst/>
                <a:latin typeface="Comic Sans MS" pitchFamily="66" charset="0"/>
              </a:rPr>
              <a:t>PELAYANAN 8 JAM, KEBUTUHAN TENAGA YANG DIUSULKAN SEBAGAI BERIKUT: DOKTER 1 ORANG, PERAWAT 2 ORANG, BIDAN 1 ORANG, SANITARIAN 1 ORANG, DAN GIZI 1 ORANG.</a:t>
            </a:r>
            <a:endParaRPr lang="en-US" sz="2600" b="1" smtClean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tx2"/>
          </a:solidFill>
          <a:ln/>
        </p:spPr>
        <p:txBody>
          <a:bodyPr lIns="91440" tIns="45720" rIns="91440" bIns="45720" anchor="b"/>
          <a:lstStyle/>
          <a:p>
            <a:r>
              <a:rPr lang="en-US" sz="3200" smtClean="0">
                <a:solidFill>
                  <a:srgbClr val="003366"/>
                </a:solidFill>
                <a:effectLst/>
                <a:latin typeface="Arial" charset="0"/>
              </a:rPr>
              <a:t>KEBUTUHAN MINIMAL SDM KESEHATAN DI FASILITAS RUJUKAN/RS </a:t>
            </a:r>
            <a:r>
              <a:rPr lang="en-US" sz="3200" i="1" smtClean="0">
                <a:solidFill>
                  <a:srgbClr val="FF3300"/>
                </a:solidFill>
                <a:effectLst/>
                <a:latin typeface="Arial" charset="0"/>
              </a:rPr>
              <a:t>(DOKTER UMUM)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525963"/>
          </a:xfrm>
          <a:noFill/>
          <a:ln/>
        </p:spPr>
        <p:txBody>
          <a:bodyPr/>
          <a:lstStyle/>
          <a:p>
            <a:pPr marL="609600" indent="-609600">
              <a:buFontTx/>
              <a:buNone/>
            </a:pPr>
            <a:r>
              <a:rPr lang="en-US" sz="2200" smtClean="0">
                <a:effectLst/>
                <a:latin typeface="Comic Sans MS" pitchFamily="66" charset="0"/>
              </a:rPr>
              <a:t>D</a:t>
            </a:r>
            <a:r>
              <a:rPr lang="id-ID" sz="2200" smtClean="0">
                <a:effectLst/>
                <a:latin typeface="Comic Sans MS" pitchFamily="66" charset="0"/>
              </a:rPr>
              <a:t>OKTER UMUM = (JML PASIEN/40) </a:t>
            </a:r>
            <a:r>
              <a:rPr lang="id-ID" sz="2200" smtClean="0">
                <a:effectLst/>
              </a:rPr>
              <a:t>–</a:t>
            </a:r>
            <a:r>
              <a:rPr lang="id-ID" sz="2200" smtClean="0">
                <a:effectLst/>
                <a:latin typeface="Comic Sans MS" pitchFamily="66" charset="0"/>
              </a:rPr>
              <a:t> JML </a:t>
            </a:r>
            <a:r>
              <a:rPr lang="en-US" sz="2200" smtClean="0">
                <a:effectLst/>
                <a:latin typeface="Comic Sans MS" pitchFamily="66" charset="0"/>
              </a:rPr>
              <a:t>DR UMUM</a:t>
            </a:r>
            <a:r>
              <a:rPr lang="id-ID" sz="2200" smtClean="0">
                <a:effectLst/>
                <a:latin typeface="Comic Sans MS" pitchFamily="66" charset="0"/>
              </a:rPr>
              <a:t> YG ADA DIT</a:t>
            </a:r>
            <a:r>
              <a:rPr lang="en-US" sz="2200" smtClean="0">
                <a:effectLst/>
                <a:latin typeface="Comic Sans MS" pitchFamily="66" charset="0"/>
              </a:rPr>
              <a:t>EMPAT</a:t>
            </a:r>
          </a:p>
          <a:p>
            <a:pPr marL="609600" indent="-609600">
              <a:buFontTx/>
              <a:buNone/>
            </a:pPr>
            <a:r>
              <a:rPr lang="id-ID" sz="2200" smtClean="0">
                <a:effectLst/>
                <a:latin typeface="Comic Sans MS" pitchFamily="66" charset="0"/>
              </a:rPr>
              <a:t>CONTOH PERHITUNGAN:</a:t>
            </a:r>
          </a:p>
          <a:p>
            <a:pPr marL="609600" indent="-609600">
              <a:buFont typeface="Wingdings" pitchFamily="2" charset="2"/>
              <a:buChar char="q"/>
            </a:pPr>
            <a:r>
              <a:rPr lang="id-ID" sz="2200" smtClean="0">
                <a:effectLst/>
                <a:latin typeface="Comic Sans MS" pitchFamily="66" charset="0"/>
              </a:rPr>
              <a:t>ANDAIKAN JUMLAH PASIEN YANG PERLU MENDAPATKAN PENANGANAN DOKTER</a:t>
            </a:r>
            <a:r>
              <a:rPr lang="en-US" sz="2200" smtClean="0">
                <a:effectLst/>
                <a:latin typeface="Comic Sans MS" pitchFamily="66" charset="0"/>
              </a:rPr>
              <a:t> </a:t>
            </a:r>
            <a:r>
              <a:rPr lang="id-ID" sz="2200" smtClean="0">
                <a:effectLst/>
                <a:latin typeface="Comic Sans MS" pitchFamily="66" charset="0"/>
              </a:rPr>
              <a:t>UMUM ADALAH 80 ORANG/HARI, SEMENTARA JUMLAH DOKTER UMUM YANG ADA DI RUMAH SAKIT TERSEBUT ADALAH 1 ORANG, MAKA JUMLAH DOKTER UMUM </a:t>
            </a:r>
            <a:r>
              <a:rPr lang="en-US" sz="2200" smtClean="0">
                <a:effectLst/>
                <a:latin typeface="Comic Sans MS" pitchFamily="66" charset="0"/>
              </a:rPr>
              <a:t>Y</a:t>
            </a:r>
            <a:r>
              <a:rPr lang="id-ID" sz="2200" smtClean="0">
                <a:effectLst/>
                <a:latin typeface="Comic Sans MS" pitchFamily="66" charset="0"/>
              </a:rPr>
              <a:t>ANG MASIH DIBUTUHKAN ADALAH:</a:t>
            </a:r>
          </a:p>
          <a:p>
            <a:pPr marL="609600" indent="-609600">
              <a:buFontTx/>
              <a:buNone/>
            </a:pPr>
            <a:r>
              <a:rPr lang="en-US" sz="2200" smtClean="0">
                <a:effectLst/>
                <a:latin typeface="Comic Sans MS" pitchFamily="66" charset="0"/>
              </a:rPr>
              <a:t>	</a:t>
            </a:r>
            <a:r>
              <a:rPr lang="id-ID" sz="2200" smtClean="0">
                <a:effectLst/>
                <a:latin typeface="Comic Sans MS" pitchFamily="66" charset="0"/>
              </a:rPr>
              <a:t>(80/40) </a:t>
            </a:r>
            <a:r>
              <a:rPr lang="id-ID" sz="2200" smtClean="0">
                <a:effectLst/>
              </a:rPr>
              <a:t>–</a:t>
            </a:r>
            <a:r>
              <a:rPr lang="id-ID" sz="2200" smtClean="0">
                <a:effectLst/>
                <a:latin typeface="Comic Sans MS" pitchFamily="66" charset="0"/>
              </a:rPr>
              <a:t> 1 = 2 - 1 = 1 ORANG</a:t>
            </a:r>
            <a:endParaRPr lang="en-US" sz="2200" smtClean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2"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0"/>
            <a:ext cx="8748712" cy="1557338"/>
          </a:xfrm>
          <a:solidFill>
            <a:schemeClr val="tx2"/>
          </a:solidFill>
          <a:ln/>
        </p:spPr>
        <p:txBody>
          <a:bodyPr lIns="91440" tIns="45720" rIns="91440" bIns="45720" anchor="b"/>
          <a:lstStyle/>
          <a:p>
            <a:r>
              <a:rPr lang="en-US" sz="3200" smtClean="0">
                <a:solidFill>
                  <a:srgbClr val="003366"/>
                </a:solidFill>
                <a:effectLst/>
                <a:latin typeface="Arial" charset="0"/>
              </a:rPr>
              <a:t>KEBUTUHAN MINIMAL SDM KESEHATAN DI FASILITAS RUJUKAN/RS </a:t>
            </a:r>
            <a:r>
              <a:rPr lang="en-US" sz="3200" i="1" smtClean="0">
                <a:solidFill>
                  <a:srgbClr val="FF3300"/>
                </a:solidFill>
                <a:effectLst/>
                <a:latin typeface="Arial" charset="0"/>
              </a:rPr>
              <a:t>(DR. SP. BEDAH)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8"/>
            <a:ext cx="8229600" cy="4525962"/>
          </a:xfrm>
          <a:noFill/>
          <a:ln/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200" smtClean="0">
                <a:effectLst/>
                <a:latin typeface="Comic Sans MS" pitchFamily="66" charset="0"/>
              </a:rPr>
              <a:t>D</a:t>
            </a:r>
            <a:r>
              <a:rPr lang="id-ID" sz="2200" smtClean="0">
                <a:effectLst/>
                <a:latin typeface="Comic Sans MS" pitchFamily="66" charset="0"/>
              </a:rPr>
              <a:t>OKTER BEDAH =</a:t>
            </a:r>
            <a:r>
              <a:rPr lang="en-US" sz="2200" smtClean="0">
                <a:effectLst/>
                <a:latin typeface="Comic Sans MS" pitchFamily="66" charset="0"/>
              </a:rPr>
              <a:t> </a:t>
            </a:r>
            <a:r>
              <a:rPr lang="id-ID" sz="2200" smtClean="0">
                <a:effectLst/>
                <a:latin typeface="Comic Sans MS" pitchFamily="66" charset="0"/>
              </a:rPr>
              <a:t>{</a:t>
            </a:r>
            <a:r>
              <a:rPr lang="id-ID" sz="2200" u="sng" smtClean="0">
                <a:effectLst/>
                <a:latin typeface="Comic Sans MS" pitchFamily="66" charset="0"/>
              </a:rPr>
              <a:t>(JML PSN </a:t>
            </a:r>
            <a:r>
              <a:rPr lang="en-US" sz="2200" u="sng" smtClean="0">
                <a:effectLst/>
                <a:latin typeface="Comic Sans MS" pitchFamily="66" charset="0"/>
              </a:rPr>
              <a:t>DR.SPB</a:t>
            </a:r>
            <a:r>
              <a:rPr lang="id-ID" sz="2200" u="sng" smtClean="0">
                <a:effectLst/>
                <a:latin typeface="Comic Sans MS" pitchFamily="66" charset="0"/>
              </a:rPr>
              <a:t>/5)</a:t>
            </a:r>
            <a:r>
              <a:rPr lang="id-ID" sz="2200" smtClean="0">
                <a:effectLst/>
                <a:latin typeface="Comic Sans MS" pitchFamily="66" charset="0"/>
              </a:rPr>
              <a:t>} - JML </a:t>
            </a:r>
            <a:r>
              <a:rPr lang="en-US" sz="2200" smtClean="0">
                <a:effectLst/>
                <a:latin typeface="Comic Sans MS" pitchFamily="66" charset="0"/>
              </a:rPr>
              <a:t>DR.SPB </a:t>
            </a:r>
            <a:r>
              <a:rPr lang="id-ID" sz="2200" smtClean="0">
                <a:effectLst/>
                <a:latin typeface="Comic Sans MS" pitchFamily="66" charset="0"/>
              </a:rPr>
              <a:t>YG ADA </a:t>
            </a:r>
            <a:r>
              <a:rPr lang="en-US" sz="2200" smtClean="0">
                <a:effectLst/>
                <a:latin typeface="Comic Sans MS" pitchFamily="66" charset="0"/>
              </a:rPr>
              <a:t> </a:t>
            </a:r>
            <a:endParaRPr lang="id-ID" sz="2200" smtClean="0">
              <a:effectLst/>
              <a:latin typeface="Comic Sans MS" pitchFamily="66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200" smtClean="0">
                <a:effectLst/>
                <a:latin typeface="Comic Sans MS" pitchFamily="66" charset="0"/>
              </a:rPr>
              <a:t>  </a:t>
            </a:r>
            <a:r>
              <a:rPr lang="id-ID" sz="2200" smtClean="0">
                <a:effectLst/>
                <a:latin typeface="Comic Sans MS" pitchFamily="66" charset="0"/>
              </a:rPr>
              <a:t>     	         </a:t>
            </a:r>
            <a:r>
              <a:rPr lang="en-US" sz="2200" smtClean="0">
                <a:effectLst/>
                <a:latin typeface="Comic Sans MS" pitchFamily="66" charset="0"/>
              </a:rPr>
              <a:t>    </a:t>
            </a:r>
            <a:r>
              <a:rPr lang="id-ID" sz="2200" smtClean="0">
                <a:effectLst/>
                <a:latin typeface="Comic Sans MS" pitchFamily="66" charset="0"/>
              </a:rPr>
              <a:t> </a:t>
            </a:r>
            <a:r>
              <a:rPr lang="en-US" sz="2200" smtClean="0">
                <a:effectLst/>
                <a:latin typeface="Comic Sans MS" pitchFamily="66" charset="0"/>
              </a:rPr>
              <a:t>                 </a:t>
            </a:r>
            <a:r>
              <a:rPr lang="id-ID" sz="2200" smtClean="0">
                <a:effectLst/>
                <a:latin typeface="Comic Sans MS" pitchFamily="66" charset="0"/>
              </a:rPr>
              <a:t>5</a:t>
            </a:r>
            <a:endParaRPr lang="en-US" sz="2200" smtClean="0">
              <a:effectLst/>
              <a:latin typeface="Comic Sans MS" pitchFamily="66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q"/>
            </a:pPr>
            <a:r>
              <a:rPr lang="id-ID" sz="2200" smtClean="0">
                <a:effectLst/>
                <a:latin typeface="Comic Sans MS" pitchFamily="66" charset="0"/>
              </a:rPr>
              <a:t>DIASUMSIKAN LAMA DOKTER BEDAH YANG BERTUGAS ADALAH SELAMA 5 HARI BARU BERGANTI SHIFT DENGAN PENGGANTINYA, RATA-RATA JUMLAH PASIEN BEDAH SELAMA 5 HARI ADALAH 75 PASIEN, DAN JUMLAH DOKTER BEDAH YANG BERADA DI DAERAH TERSEBUT BERJUMLAH 1 ORANG. MAKA JUMLAH DOKTER BEDAH YANG MASIH DIBUTUHKAN ADALAH :</a:t>
            </a:r>
            <a:endParaRPr lang="en-US" sz="2200" smtClean="0">
              <a:effectLst/>
              <a:latin typeface="Comic Sans MS" pitchFamily="66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q"/>
            </a:pPr>
            <a:endParaRPr lang="id-ID" sz="2200" smtClean="0">
              <a:effectLst/>
              <a:latin typeface="Comic Sans MS" pitchFamily="66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q"/>
            </a:pPr>
            <a:r>
              <a:rPr lang="id-ID" sz="2200" u="sng" smtClean="0">
                <a:effectLst/>
                <a:latin typeface="Comic Sans MS" pitchFamily="66" charset="0"/>
              </a:rPr>
              <a:t>75/5</a:t>
            </a:r>
            <a:r>
              <a:rPr lang="id-ID" sz="2200" smtClean="0">
                <a:effectLst/>
                <a:latin typeface="Comic Sans MS" pitchFamily="66" charset="0"/>
              </a:rPr>
              <a:t> -1 = 3 </a:t>
            </a:r>
            <a:r>
              <a:rPr lang="id-ID" sz="2200" smtClean="0">
                <a:effectLst/>
              </a:rPr>
              <a:t>–</a:t>
            </a:r>
            <a:r>
              <a:rPr lang="id-ID" sz="2200" smtClean="0">
                <a:effectLst/>
                <a:latin typeface="Comic Sans MS" pitchFamily="66" charset="0"/>
              </a:rPr>
              <a:t> 1 = 2 ORANG DOKTER BEDAH</a:t>
            </a:r>
            <a:endParaRPr lang="en-US" sz="2200" smtClean="0">
              <a:effectLst/>
              <a:latin typeface="Comic Sans MS" pitchFamily="66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effectLst/>
                <a:latin typeface="Comic Sans MS" pitchFamily="66" charset="0"/>
              </a:rPr>
              <a:t>            5</a:t>
            </a:r>
            <a:r>
              <a:rPr lang="id-ID" sz="2200" smtClean="0">
                <a:effectLst/>
                <a:latin typeface="Comic Sans MS" pitchFamily="66" charset="0"/>
              </a:rPr>
              <a:t>	</a:t>
            </a:r>
            <a:endParaRPr lang="en-US" sz="2200" smtClean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>
    <p:plus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8078787" cy="1111250"/>
          </a:xfrm>
          <a:solidFill>
            <a:schemeClr val="tx2"/>
          </a:solidFill>
          <a:ln/>
        </p:spPr>
        <p:txBody>
          <a:bodyPr lIns="91440" tIns="45720" rIns="91440" bIns="45720" anchor="b"/>
          <a:lstStyle/>
          <a:p>
            <a:r>
              <a:rPr lang="en-US" sz="2800" smtClean="0">
                <a:solidFill>
                  <a:srgbClr val="003366"/>
                </a:solidFill>
                <a:effectLst/>
                <a:latin typeface="Arial" charset="0"/>
              </a:rPr>
              <a:t>KEBUTUHAN MINIMAL SDM KESEHATAN DI FASILITAS RUJUKAN/RS </a:t>
            </a:r>
            <a:r>
              <a:rPr lang="en-US" sz="2800" i="1" smtClean="0">
                <a:solidFill>
                  <a:srgbClr val="FF3300"/>
                </a:solidFill>
                <a:effectLst/>
                <a:latin typeface="Arial" charset="0"/>
              </a:rPr>
              <a:t>(DR. SP. ANESTESI)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74838"/>
            <a:ext cx="8229600" cy="4525962"/>
          </a:xfrm>
          <a:noFill/>
          <a:ln/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200" smtClean="0">
                <a:effectLst/>
                <a:latin typeface="Comic Sans MS" pitchFamily="66" charset="0"/>
              </a:rPr>
              <a:t>D</a:t>
            </a:r>
            <a:r>
              <a:rPr lang="id-ID" sz="2200" smtClean="0">
                <a:effectLst/>
                <a:latin typeface="Comic Sans MS" pitchFamily="66" charset="0"/>
              </a:rPr>
              <a:t>okter </a:t>
            </a:r>
            <a:r>
              <a:rPr lang="en-US" sz="2200" smtClean="0">
                <a:effectLst/>
                <a:latin typeface="Comic Sans MS" pitchFamily="66" charset="0"/>
              </a:rPr>
              <a:t>anestesi</a:t>
            </a:r>
            <a:r>
              <a:rPr lang="id-ID" sz="2200" smtClean="0">
                <a:effectLst/>
                <a:latin typeface="Comic Sans MS" pitchFamily="66" charset="0"/>
              </a:rPr>
              <a:t> =</a:t>
            </a:r>
            <a:r>
              <a:rPr lang="en-US" sz="2200" smtClean="0">
                <a:effectLst/>
                <a:latin typeface="Comic Sans MS" pitchFamily="66" charset="0"/>
              </a:rPr>
              <a:t> </a:t>
            </a:r>
            <a:r>
              <a:rPr lang="id-ID" sz="2200" smtClean="0">
                <a:effectLst/>
                <a:latin typeface="Comic Sans MS" pitchFamily="66" charset="0"/>
              </a:rPr>
              <a:t>{</a:t>
            </a:r>
            <a:r>
              <a:rPr lang="id-ID" sz="2200" u="sng" smtClean="0">
                <a:effectLst/>
                <a:latin typeface="Comic Sans MS" pitchFamily="66" charset="0"/>
              </a:rPr>
              <a:t>(jml psn </a:t>
            </a:r>
            <a:r>
              <a:rPr lang="en-US" sz="2200" u="sng" smtClean="0">
                <a:effectLst/>
                <a:latin typeface="Comic Sans MS" pitchFamily="66" charset="0"/>
              </a:rPr>
              <a:t>Dr.SpB</a:t>
            </a:r>
            <a:r>
              <a:rPr lang="id-ID" sz="2200" u="sng" smtClean="0">
                <a:effectLst/>
                <a:latin typeface="Comic Sans MS" pitchFamily="66" charset="0"/>
              </a:rPr>
              <a:t>/</a:t>
            </a:r>
            <a:r>
              <a:rPr lang="en-US" sz="2200" u="sng" smtClean="0">
                <a:effectLst/>
                <a:latin typeface="Comic Sans MS" pitchFamily="66" charset="0"/>
              </a:rPr>
              <a:t>1</a:t>
            </a:r>
            <a:r>
              <a:rPr lang="id-ID" sz="2200" u="sng" smtClean="0">
                <a:effectLst/>
                <a:latin typeface="Comic Sans MS" pitchFamily="66" charset="0"/>
              </a:rPr>
              <a:t>5)</a:t>
            </a:r>
            <a:r>
              <a:rPr lang="id-ID" sz="2200" smtClean="0">
                <a:effectLst/>
                <a:latin typeface="Comic Sans MS" pitchFamily="66" charset="0"/>
              </a:rPr>
              <a:t>} - jml </a:t>
            </a:r>
            <a:r>
              <a:rPr lang="en-US" sz="2200" smtClean="0">
                <a:effectLst/>
                <a:latin typeface="Comic Sans MS" pitchFamily="66" charset="0"/>
              </a:rPr>
              <a:t>Dr.SpAn </a:t>
            </a:r>
            <a:r>
              <a:rPr lang="id-ID" sz="2200" smtClean="0">
                <a:effectLst/>
                <a:latin typeface="Comic Sans MS" pitchFamily="66" charset="0"/>
              </a:rPr>
              <a:t>yg ada </a:t>
            </a:r>
            <a:r>
              <a:rPr lang="en-US" sz="2200" smtClean="0">
                <a:effectLst/>
                <a:latin typeface="Comic Sans MS" pitchFamily="66" charset="0"/>
              </a:rPr>
              <a:t> </a:t>
            </a:r>
            <a:endParaRPr lang="id-ID" sz="2200" smtClean="0">
              <a:effectLst/>
              <a:latin typeface="Comic Sans MS" pitchFamily="66" charset="0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sz="2200" smtClean="0">
                <a:effectLst/>
                <a:latin typeface="Comic Sans MS" pitchFamily="66" charset="0"/>
              </a:rPr>
              <a:t>  </a:t>
            </a:r>
            <a:r>
              <a:rPr lang="id-ID" sz="2200" smtClean="0">
                <a:effectLst/>
                <a:latin typeface="Comic Sans MS" pitchFamily="66" charset="0"/>
              </a:rPr>
              <a:t>     	         </a:t>
            </a:r>
            <a:r>
              <a:rPr lang="en-US" sz="2200" smtClean="0">
                <a:effectLst/>
                <a:latin typeface="Comic Sans MS" pitchFamily="66" charset="0"/>
              </a:rPr>
              <a:t>    </a:t>
            </a:r>
            <a:r>
              <a:rPr lang="id-ID" sz="2200" smtClean="0">
                <a:effectLst/>
                <a:latin typeface="Comic Sans MS" pitchFamily="66" charset="0"/>
              </a:rPr>
              <a:t> </a:t>
            </a:r>
            <a:r>
              <a:rPr lang="en-US" sz="2200" smtClean="0">
                <a:effectLst/>
                <a:latin typeface="Comic Sans MS" pitchFamily="66" charset="0"/>
              </a:rPr>
              <a:t>                 </a:t>
            </a:r>
            <a:r>
              <a:rPr lang="id-ID" sz="2200" smtClean="0">
                <a:effectLst/>
                <a:latin typeface="Comic Sans MS" pitchFamily="66" charset="0"/>
              </a:rPr>
              <a:t>5</a:t>
            </a:r>
            <a:endParaRPr lang="en-US" sz="2200" smtClean="0">
              <a:effectLst/>
              <a:latin typeface="Comic Sans MS" pitchFamily="66" charset="0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q"/>
            </a:pPr>
            <a:r>
              <a:rPr lang="id-ID" sz="2400" smtClean="0">
                <a:effectLst/>
                <a:latin typeface="Comic Sans MS" pitchFamily="66" charset="0"/>
              </a:rPr>
              <a:t>Diasumsikan lama Dokter </a:t>
            </a:r>
            <a:r>
              <a:rPr lang="en-US" sz="2400" smtClean="0">
                <a:effectLst/>
                <a:latin typeface="Comic Sans MS" pitchFamily="66" charset="0"/>
              </a:rPr>
              <a:t>Anestesi</a:t>
            </a:r>
            <a:r>
              <a:rPr lang="id-ID" sz="2400" smtClean="0">
                <a:effectLst/>
                <a:latin typeface="Comic Sans MS" pitchFamily="66" charset="0"/>
              </a:rPr>
              <a:t> yg bertugas adalah selama 5 hari baru berganti shift dengan penggantinya, rata-rata jumlah pasien bedah selama 5 hari adalah 75 pasien, dan jumlah dokter </a:t>
            </a:r>
            <a:r>
              <a:rPr lang="en-US" sz="2400" smtClean="0">
                <a:effectLst/>
                <a:latin typeface="Comic Sans MS" pitchFamily="66" charset="0"/>
              </a:rPr>
              <a:t>anestesi</a:t>
            </a:r>
            <a:r>
              <a:rPr lang="id-ID" sz="2400" smtClean="0">
                <a:effectLst/>
                <a:latin typeface="Comic Sans MS" pitchFamily="66" charset="0"/>
              </a:rPr>
              <a:t> yang berada di daerah tersebut </a:t>
            </a:r>
            <a:r>
              <a:rPr lang="en-US" sz="2400" smtClean="0">
                <a:effectLst/>
                <a:latin typeface="Comic Sans MS" pitchFamily="66" charset="0"/>
              </a:rPr>
              <a:t>tidak ada</a:t>
            </a:r>
            <a:r>
              <a:rPr lang="id-ID" sz="2400" smtClean="0">
                <a:effectLst/>
                <a:latin typeface="Comic Sans MS" pitchFamily="66" charset="0"/>
              </a:rPr>
              <a:t>. Maka jumlah dokter </a:t>
            </a:r>
            <a:r>
              <a:rPr lang="en-US" sz="2400" smtClean="0">
                <a:effectLst/>
                <a:latin typeface="Comic Sans MS" pitchFamily="66" charset="0"/>
              </a:rPr>
              <a:t>anestesi</a:t>
            </a:r>
            <a:r>
              <a:rPr lang="id-ID" sz="2400" smtClean="0">
                <a:effectLst/>
                <a:latin typeface="Comic Sans MS" pitchFamily="66" charset="0"/>
              </a:rPr>
              <a:t> yang masih dibutuhkan adalah :</a:t>
            </a:r>
            <a:endParaRPr lang="en-US" sz="2400" smtClean="0">
              <a:effectLst/>
              <a:latin typeface="Comic Sans MS" pitchFamily="66" charset="0"/>
            </a:endParaRPr>
          </a:p>
          <a:p>
            <a:pPr marL="609600" indent="-609600" algn="just">
              <a:lnSpc>
                <a:spcPct val="80000"/>
              </a:lnSpc>
              <a:buFont typeface="Wingdings" pitchFamily="2" charset="2"/>
              <a:buChar char="q"/>
            </a:pPr>
            <a:endParaRPr lang="id-ID" sz="2400" smtClean="0">
              <a:effectLst/>
              <a:latin typeface="Comic Sans MS" pitchFamily="66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q"/>
            </a:pPr>
            <a:r>
              <a:rPr lang="id-ID" sz="2200" u="sng" smtClean="0">
                <a:effectLst/>
                <a:latin typeface="Comic Sans MS" pitchFamily="66" charset="0"/>
              </a:rPr>
              <a:t>75/</a:t>
            </a:r>
            <a:r>
              <a:rPr lang="en-US" sz="2200" u="sng" smtClean="0">
                <a:effectLst/>
                <a:latin typeface="Comic Sans MS" pitchFamily="66" charset="0"/>
              </a:rPr>
              <a:t>1</a:t>
            </a:r>
            <a:r>
              <a:rPr lang="id-ID" sz="2200" u="sng" smtClean="0">
                <a:effectLst/>
                <a:latin typeface="Comic Sans MS" pitchFamily="66" charset="0"/>
              </a:rPr>
              <a:t>5</a:t>
            </a:r>
            <a:r>
              <a:rPr lang="id-ID" sz="2200" smtClean="0">
                <a:effectLst/>
                <a:latin typeface="Comic Sans MS" pitchFamily="66" charset="0"/>
              </a:rPr>
              <a:t> -</a:t>
            </a:r>
            <a:r>
              <a:rPr lang="en-US" sz="2200" smtClean="0">
                <a:effectLst/>
                <a:latin typeface="Comic Sans MS" pitchFamily="66" charset="0"/>
              </a:rPr>
              <a:t>0</a:t>
            </a:r>
            <a:r>
              <a:rPr lang="id-ID" sz="2200" smtClean="0">
                <a:effectLst/>
                <a:latin typeface="Comic Sans MS" pitchFamily="66" charset="0"/>
              </a:rPr>
              <a:t> = 1 orang dokter </a:t>
            </a:r>
            <a:r>
              <a:rPr lang="en-US" sz="2200" smtClean="0">
                <a:effectLst/>
                <a:latin typeface="Comic Sans MS" pitchFamily="66" charset="0"/>
              </a:rPr>
              <a:t>Anestesi</a:t>
            </a:r>
          </a:p>
          <a:p>
            <a:pPr marL="609600" indent="-609600">
              <a:lnSpc>
                <a:spcPct val="80000"/>
              </a:lnSpc>
              <a:buFont typeface="Wingdings" pitchFamily="2" charset="2"/>
              <a:buNone/>
            </a:pPr>
            <a:r>
              <a:rPr lang="en-US" sz="2200" smtClean="0">
                <a:effectLst/>
                <a:latin typeface="Comic Sans MS" pitchFamily="66" charset="0"/>
              </a:rPr>
              <a:t>            5</a:t>
            </a:r>
            <a:r>
              <a:rPr lang="id-ID" sz="2200" smtClean="0">
                <a:effectLst/>
                <a:latin typeface="Comic Sans MS" pitchFamily="66" charset="0"/>
              </a:rPr>
              <a:t>	</a:t>
            </a:r>
            <a:endParaRPr lang="en-US" sz="2200" smtClean="0"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latin typeface="Trebuchet MS" pitchFamily="34" charset="0"/>
              </a:rPr>
              <a:t/>
            </a:r>
            <a:br>
              <a:rPr lang="en-US" sz="4000" smtClean="0">
                <a:latin typeface="Trebuchet MS" pitchFamily="34" charset="0"/>
              </a:rPr>
            </a:br>
            <a:r>
              <a:rPr lang="en-US" smtClean="0">
                <a:latin typeface="Trebuchet MS" pitchFamily="34" charset="0"/>
              </a:rPr>
              <a:t>TUJUAN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989138"/>
            <a:ext cx="8281987" cy="3960812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sz="3600" b="1" smtClean="0">
                <a:latin typeface="Times New Roman" pitchFamily="18" charset="0"/>
              </a:rPr>
              <a:t>UMUM</a:t>
            </a:r>
          </a:p>
          <a:p>
            <a:pPr marL="533400" indent="-533400">
              <a:buFont typeface="Wingdings" pitchFamily="2" charset="2"/>
              <a:buNone/>
            </a:pPr>
            <a:r>
              <a:rPr lang="en-US" sz="3600" b="1" smtClean="0">
                <a:latin typeface="Times New Roman" pitchFamily="18" charset="0"/>
              </a:rPr>
              <a:t> 	M</a:t>
            </a:r>
            <a:r>
              <a:rPr lang="id-ID" sz="3600" b="1" smtClean="0">
                <a:latin typeface="Times New Roman" pitchFamily="18" charset="0"/>
              </a:rPr>
              <a:t>ENINGKAT</a:t>
            </a:r>
            <a:r>
              <a:rPr lang="en-US" sz="3600" b="1" smtClean="0">
                <a:latin typeface="Times New Roman" pitchFamily="18" charset="0"/>
              </a:rPr>
              <a:t>NYA PENGELOLAAN SDM KESEHATAN DALAM PENANGANAN BENCANA (MANAJEMEN)</a:t>
            </a:r>
            <a:endParaRPr lang="id-ID" sz="3600" b="1" smtClean="0">
              <a:latin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0687BE-8A86-408D-AA9C-A3EB2DA5DDDB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60350"/>
            <a:ext cx="8820150" cy="1143000"/>
          </a:xfrm>
          <a:solidFill>
            <a:schemeClr val="tx2"/>
          </a:solidFill>
          <a:ln/>
        </p:spPr>
        <p:txBody>
          <a:bodyPr lIns="91440" tIns="45720" rIns="91440" bIns="45720" anchor="b"/>
          <a:lstStyle/>
          <a:p>
            <a:r>
              <a:rPr lang="en-US" sz="3200" smtClean="0">
                <a:solidFill>
                  <a:srgbClr val="003366"/>
                </a:solidFill>
                <a:effectLst/>
                <a:latin typeface="Arial" charset="0"/>
              </a:rPr>
              <a:t>KEBUTUHAN MINIMAL SDM KESEHATAN DI FASILITAS RUJUKAN/RS </a:t>
            </a:r>
            <a:r>
              <a:rPr lang="en-US" sz="3200" i="1" smtClean="0">
                <a:solidFill>
                  <a:srgbClr val="FF3300"/>
                </a:solidFill>
                <a:effectLst/>
                <a:latin typeface="Arial" charset="0"/>
              </a:rPr>
              <a:t>(NAKES LAIN)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8686800" cy="3687762"/>
          </a:xfrm>
          <a:noFill/>
          <a:ln/>
        </p:spPr>
        <p:txBody>
          <a:bodyPr>
            <a:normAutofit fontScale="92500" lnSpcReduction="20000"/>
          </a:bodyPr>
          <a:lstStyle/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smtClean="0">
                <a:effectLst/>
                <a:latin typeface="Comic Sans MS" pitchFamily="66" charset="0"/>
              </a:rPr>
              <a:t>P</a:t>
            </a:r>
            <a:r>
              <a:rPr lang="id-ID" sz="2200" b="1" smtClean="0">
                <a:effectLst/>
                <a:latin typeface="Comic Sans MS" pitchFamily="66" charset="0"/>
              </a:rPr>
              <a:t>ERAWAT DI UGD  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Char char="q"/>
            </a:pPr>
            <a:r>
              <a:rPr lang="id-ID" sz="2200" b="1" smtClean="0">
                <a:effectLst/>
                <a:latin typeface="Comic Sans MS" pitchFamily="66" charset="0"/>
              </a:rPr>
              <a:t>RASIO KEBUTUHAN TENAGA PERAWAT MAHIR DI UGD PADA SAAT BENCANA</a:t>
            </a:r>
            <a:r>
              <a:rPr lang="en-US" sz="2200" b="1" smtClean="0">
                <a:effectLst/>
                <a:latin typeface="Comic Sans MS" pitchFamily="66" charset="0"/>
              </a:rPr>
              <a:t> </a:t>
            </a:r>
            <a:r>
              <a:rPr lang="id-ID" sz="2200" b="1" smtClean="0">
                <a:effectLst/>
                <a:latin typeface="Comic Sans MS" pitchFamily="66" charset="0"/>
              </a:rPr>
              <a:t>ADALAH 1:1 (1 PERAWAT MENANGANI 1 PASIEN)</a:t>
            </a:r>
            <a:endParaRPr lang="en-US" sz="2200" b="1" smtClean="0">
              <a:effectLst/>
              <a:latin typeface="Comic Sans MS" pitchFamily="66" charset="0"/>
            </a:endParaRPr>
          </a:p>
          <a:p>
            <a:pPr marL="990600" lvl="1" indent="-533400">
              <a:lnSpc>
                <a:spcPct val="80000"/>
              </a:lnSpc>
              <a:buFont typeface="Wingdings" pitchFamily="2" charset="2"/>
              <a:buChar char="q"/>
            </a:pPr>
            <a:r>
              <a:rPr lang="en-US" sz="2200" b="1" smtClean="0">
                <a:effectLst/>
                <a:latin typeface="Comic Sans MS" pitchFamily="66" charset="0"/>
              </a:rPr>
              <a:t>P</a:t>
            </a:r>
            <a:r>
              <a:rPr lang="id-ID" sz="2200" b="1" smtClean="0">
                <a:effectLst/>
                <a:latin typeface="Comic Sans MS" pitchFamily="66" charset="0"/>
              </a:rPr>
              <a:t>ERAWAT DI RUANG RAWAT INAP</a:t>
            </a:r>
            <a:r>
              <a:rPr lang="en-US" sz="2200" b="1" smtClean="0">
                <a:effectLst/>
                <a:latin typeface="Comic Sans MS" pitchFamily="66" charset="0"/>
              </a:rPr>
              <a:t> =</a:t>
            </a:r>
            <a:r>
              <a:rPr lang="id-ID" sz="2200" b="1" smtClean="0">
                <a:effectLst/>
                <a:latin typeface="Comic Sans MS" pitchFamily="66" charset="0"/>
              </a:rPr>
              <a:t> JUMLAH JAM PERAWATAN TOTAL UNTUK SEMUA JENIS PASIEN/JUMLAH JAM EFEKTIF PER HARI PER SHIFT (7 JAM)</a:t>
            </a:r>
            <a:endParaRPr lang="en-US" sz="2200" b="1" smtClean="0">
              <a:effectLst/>
              <a:latin typeface="Comic Sans MS" pitchFamily="66" charset="0"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b="1" smtClean="0">
                <a:effectLst/>
              </a:rPr>
              <a:t>T</a:t>
            </a:r>
            <a:r>
              <a:rPr lang="id-ID" sz="2200" b="1" smtClean="0">
                <a:effectLst/>
              </a:rPr>
              <a:t>ENAGA FISIOTERAPI =</a:t>
            </a:r>
          </a:p>
          <a:p>
            <a:pPr marL="990600" lvl="1" indent="-533400">
              <a:lnSpc>
                <a:spcPct val="80000"/>
              </a:lnSpc>
              <a:buFont typeface="Wingdings" pitchFamily="2" charset="2"/>
              <a:buChar char="q"/>
            </a:pPr>
            <a:r>
              <a:rPr lang="id-ID" sz="2200" b="1" smtClean="0">
                <a:effectLst/>
              </a:rPr>
              <a:t>RASIO KEBUTUHAN TENAGA FISIOTERAPI UNTUK PENANGANAN KORBAN SELAMAT ADALAH 1:30 (1 FISIOTERAPIS MENANGANI 30 PASIEN)</a:t>
            </a:r>
            <a:endParaRPr lang="en-US" sz="2200" b="1" smtClean="0">
              <a:effectLst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b="1" smtClean="0">
                <a:effectLst/>
              </a:rPr>
              <a:t>A</a:t>
            </a:r>
            <a:r>
              <a:rPr lang="id-ID" sz="2200" b="1" smtClean="0">
                <a:effectLst/>
              </a:rPr>
              <a:t>POTEKER 1 ORANG DAN ASISTEN APOTEKER 2 ORANG. </a:t>
            </a:r>
            <a:endParaRPr lang="en-US" sz="2200" b="1" smtClean="0">
              <a:effectLst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b="1" smtClean="0">
                <a:effectLst/>
              </a:rPr>
              <a:t>T</a:t>
            </a:r>
            <a:r>
              <a:rPr lang="id-ID" sz="2200" b="1" smtClean="0">
                <a:effectLst/>
              </a:rPr>
              <a:t>ENAGA GIZI ADALAH 2 ORANG </a:t>
            </a:r>
            <a:endParaRPr lang="en-US" sz="2200" b="1" smtClean="0">
              <a:effectLst/>
            </a:endParaRPr>
          </a:p>
          <a:p>
            <a:pPr marL="609600" indent="-609600">
              <a:lnSpc>
                <a:spcPct val="80000"/>
              </a:lnSpc>
              <a:buFont typeface="Wingdings" pitchFamily="2" charset="2"/>
              <a:buChar char="Ø"/>
            </a:pPr>
            <a:r>
              <a:rPr lang="en-US" sz="2200" b="1" smtClean="0">
                <a:effectLst/>
              </a:rPr>
              <a:t>P</a:t>
            </a:r>
            <a:r>
              <a:rPr lang="id-ID" sz="2200" b="1" smtClean="0">
                <a:effectLst/>
              </a:rPr>
              <a:t>EMBANTU UMUM ADALAH 5-10 ORANG</a:t>
            </a:r>
            <a:endParaRPr lang="en-US" sz="2200" b="1" smtClean="0">
              <a:effectLst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4000" smtClean="0">
                <a:latin typeface="Trebuchet MS" pitchFamily="34" charset="0"/>
              </a:rPr>
              <a:t>Mobilisasi pada saat bencana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smtClean="0">
                <a:latin typeface="Trebuchet MS" pitchFamily="34" charset="0"/>
              </a:rPr>
              <a:t>Dilakukan sesuai kebutuhan dengan memperhatikan alat transportasi, bantuan hidup dan peralatan.</a:t>
            </a:r>
          </a:p>
          <a:p>
            <a:pPr>
              <a:defRPr/>
            </a:pPr>
            <a:r>
              <a:rPr lang="en-US" sz="2800" smtClean="0">
                <a:latin typeface="Trebuchet MS" pitchFamily="34" charset="0"/>
              </a:rPr>
              <a:t>Mampu bergerak cepat menghantar SDM ke lokasi dan menyediakan logistik untuk SDM</a:t>
            </a:r>
          </a:p>
          <a:p>
            <a:pPr>
              <a:defRPr/>
            </a:pPr>
            <a:r>
              <a:rPr lang="en-US" sz="2800" smtClean="0">
                <a:latin typeface="Trebuchet MS" pitchFamily="34" charset="0"/>
              </a:rPr>
              <a:t>Koordinasi bantuan sesuai kualifikasi dan kebutuhan (baik LN maupun DN)</a:t>
            </a:r>
          </a:p>
          <a:p>
            <a:pPr>
              <a:defRPr/>
            </a:pPr>
            <a:r>
              <a:rPr lang="en-US" sz="2800" smtClean="0">
                <a:latin typeface="Trebuchet MS" pitchFamily="34" charset="0"/>
              </a:rPr>
              <a:t> Menyusun sistem pergantian (tour of duty)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7633A3-FF8C-499D-BF44-88A864684C8F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609600"/>
            <a:ext cx="8748712" cy="1219200"/>
          </a:xfrm>
        </p:spPr>
        <p:txBody>
          <a:bodyPr/>
          <a:lstStyle/>
          <a:p>
            <a:pPr>
              <a:defRPr/>
            </a:pPr>
            <a:r>
              <a:rPr lang="en-US" smtClean="0">
                <a:latin typeface="Trebuchet MS" pitchFamily="34" charset="0"/>
              </a:rPr>
              <a:t>Pengembangan dan pelatihan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b="1" smtClean="0">
                <a:latin typeface="Trebuchet MS" pitchFamily="34" charset="0"/>
              </a:rPr>
              <a:t>Pelatihan (standar kebutuhan)</a:t>
            </a:r>
          </a:p>
          <a:p>
            <a:pPr>
              <a:defRPr/>
            </a:pPr>
            <a:r>
              <a:rPr lang="en-US" b="1" smtClean="0">
                <a:latin typeface="Trebuchet MS" pitchFamily="34" charset="0"/>
              </a:rPr>
              <a:t>Pertemuan ilmiah (analisis kebutuhan)</a:t>
            </a:r>
          </a:p>
          <a:p>
            <a:pPr>
              <a:defRPr/>
            </a:pPr>
            <a:r>
              <a:rPr lang="en-US" b="1" smtClean="0">
                <a:latin typeface="Trebuchet MS" pitchFamily="34" charset="0"/>
              </a:rPr>
              <a:t>Kegiatan supervisi dan bimbingan teknis (</a:t>
            </a:r>
            <a:r>
              <a:rPr lang="en-US" b="1" i="1" smtClean="0">
                <a:latin typeface="Trebuchet MS" pitchFamily="34" charset="0"/>
              </a:rPr>
              <a:t>alert system</a:t>
            </a:r>
            <a:r>
              <a:rPr lang="en-US" b="1" smtClean="0">
                <a:latin typeface="Trebuchet MS" pitchFamily="34" charset="0"/>
              </a:rPr>
              <a:t>)</a:t>
            </a:r>
          </a:p>
          <a:p>
            <a:pPr>
              <a:defRPr/>
            </a:pPr>
            <a:r>
              <a:rPr lang="en-US" b="1" smtClean="0">
                <a:latin typeface="Trebuchet MS" pitchFamily="34" charset="0"/>
              </a:rPr>
              <a:t>Pertukaran pengalaman (penyegaran)</a:t>
            </a:r>
          </a:p>
          <a:p>
            <a:pPr>
              <a:defRPr/>
            </a:pPr>
            <a:r>
              <a:rPr lang="en-US" b="1" smtClean="0">
                <a:latin typeface="Trebuchet MS" pitchFamily="34" charset="0"/>
              </a:rPr>
              <a:t>Simulasi penanggulangan</a:t>
            </a:r>
          </a:p>
          <a:p>
            <a:pPr>
              <a:buFontTx/>
              <a:buNone/>
              <a:defRPr/>
            </a:pPr>
            <a:endParaRPr lang="en-US" b="1" smtClean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18240A-E9C0-4DEE-A238-FC4A90D61BAC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6AEF37-75E2-4647-92BF-EE0EA15C1DEA}" type="slidenum">
              <a:rPr lang="en-US"/>
              <a:pPr>
                <a:defRPr/>
              </a:pPr>
              <a:t>43</a:t>
            </a:fld>
            <a:endParaRPr lang="en-US"/>
          </a:p>
        </p:txBody>
      </p:sp>
      <p:sp>
        <p:nvSpPr>
          <p:cNvPr id="34825" name="WordArt 9"/>
          <p:cNvSpPr>
            <a:spLocks noChangeArrowheads="1" noChangeShapeType="1" noTextEdit="1"/>
          </p:cNvSpPr>
          <p:nvPr/>
        </p:nvSpPr>
        <p:spPr bwMode="auto">
          <a:xfrm>
            <a:off x="971550" y="549275"/>
            <a:ext cx="7272338" cy="14398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AU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TERIMA KASIH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rebuchet MS" pitchFamily="34" charset="0"/>
              </a:rPr>
              <a:t>TUJUAN</a:t>
            </a:r>
            <a:r>
              <a:rPr lang="en-US" sz="4000" smtClean="0">
                <a:latin typeface="Trebuchet MS" pitchFamily="34" charset="0"/>
              </a:rPr>
              <a:t/>
            </a:r>
            <a:br>
              <a:rPr lang="en-US" sz="4000" smtClean="0">
                <a:latin typeface="Trebuchet MS" pitchFamily="34" charset="0"/>
              </a:rPr>
            </a:br>
            <a:r>
              <a:rPr lang="en-US" sz="3200" smtClean="0">
                <a:latin typeface="Trebuchet MS" pitchFamily="34" charset="0"/>
              </a:rPr>
              <a:t>(PERENCANAAN)</a:t>
            </a:r>
          </a:p>
        </p:txBody>
      </p:sp>
      <p:sp>
        <p:nvSpPr>
          <p:cNvPr id="43011" name="Rectangle 1027"/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675687" cy="4824412"/>
          </a:xfrm>
        </p:spPr>
        <p:txBody>
          <a:bodyPr/>
          <a:lstStyle/>
          <a:p>
            <a:pPr marL="533400" indent="-533400">
              <a:buFontTx/>
              <a:buNone/>
            </a:pPr>
            <a:r>
              <a:rPr lang="en-US" b="1" smtClean="0">
                <a:latin typeface="Trebuchet MS" pitchFamily="34" charset="0"/>
              </a:rPr>
              <a:t>KHUSUS</a:t>
            </a:r>
          </a:p>
          <a:p>
            <a:pPr marL="533400" indent="-533400"/>
            <a:r>
              <a:rPr lang="id-ID" b="1" smtClean="0">
                <a:latin typeface="Trebuchet MS" pitchFamily="34" charset="0"/>
              </a:rPr>
              <a:t>TERSUSUNNYA PEDOMAN</a:t>
            </a:r>
            <a:r>
              <a:rPr lang="en-US" b="1" smtClean="0">
                <a:latin typeface="Trebuchet MS" pitchFamily="34" charset="0"/>
              </a:rPr>
              <a:t> </a:t>
            </a:r>
            <a:r>
              <a:rPr lang="id-ID" b="1" smtClean="0">
                <a:latin typeface="Trebuchet MS" pitchFamily="34" charset="0"/>
              </a:rPr>
              <a:t>PERENCANAAN </a:t>
            </a:r>
            <a:r>
              <a:rPr lang="en-US" b="1" smtClean="0">
                <a:latin typeface="Trebuchet MS" pitchFamily="34" charset="0"/>
              </a:rPr>
              <a:t>SDM</a:t>
            </a:r>
            <a:r>
              <a:rPr lang="id-ID" b="1" smtClean="0">
                <a:latin typeface="Trebuchet MS" pitchFamily="34" charset="0"/>
              </a:rPr>
              <a:t> </a:t>
            </a:r>
            <a:r>
              <a:rPr lang="en-US" b="1" smtClean="0">
                <a:latin typeface="Trebuchet MS" pitchFamily="34" charset="0"/>
              </a:rPr>
              <a:t>K</a:t>
            </a:r>
            <a:r>
              <a:rPr lang="id-ID" b="1" smtClean="0">
                <a:latin typeface="Trebuchet MS" pitchFamily="34" charset="0"/>
              </a:rPr>
              <a:t>ESEHATAN</a:t>
            </a:r>
          </a:p>
          <a:p>
            <a:pPr marL="533400" indent="-533400"/>
            <a:r>
              <a:rPr lang="id-ID" b="1" smtClean="0">
                <a:latin typeface="Trebuchet MS" pitchFamily="34" charset="0"/>
              </a:rPr>
              <a:t>TERSEDIANYA </a:t>
            </a:r>
            <a:r>
              <a:rPr lang="en-US" b="1" smtClean="0">
                <a:latin typeface="Trebuchet MS" pitchFamily="34" charset="0"/>
              </a:rPr>
              <a:t>SDM</a:t>
            </a:r>
            <a:r>
              <a:rPr lang="id-ID" b="1" smtClean="0">
                <a:latin typeface="Trebuchet MS" pitchFamily="34" charset="0"/>
              </a:rPr>
              <a:t> </a:t>
            </a:r>
            <a:r>
              <a:rPr lang="en-US" b="1" smtClean="0">
                <a:latin typeface="Trebuchet MS" pitchFamily="34" charset="0"/>
              </a:rPr>
              <a:t>K</a:t>
            </a:r>
            <a:r>
              <a:rPr lang="id-ID" b="1" smtClean="0">
                <a:latin typeface="Trebuchet MS" pitchFamily="34" charset="0"/>
              </a:rPr>
              <a:t>ESEHATAN YANG MEMPUNYAI KEMAMPUAN </a:t>
            </a:r>
            <a:r>
              <a:rPr lang="en-US" b="1" smtClean="0">
                <a:latin typeface="Trebuchet MS" pitchFamily="34" charset="0"/>
              </a:rPr>
              <a:t>DALAM PENANGANAN BENCANA</a:t>
            </a:r>
            <a:endParaRPr lang="id-ID" b="1" smtClean="0">
              <a:latin typeface="Trebuchet MS" pitchFamily="34" charset="0"/>
            </a:endParaRPr>
          </a:p>
          <a:p>
            <a:pPr marL="533400" indent="-533400"/>
            <a:r>
              <a:rPr lang="id-ID" b="1" smtClean="0">
                <a:latin typeface="Trebuchet MS" pitchFamily="34" charset="0"/>
              </a:rPr>
              <a:t>MENINGKAT</a:t>
            </a:r>
            <a:r>
              <a:rPr lang="en-US" b="1" smtClean="0">
                <a:latin typeface="Trebuchet MS" pitchFamily="34" charset="0"/>
              </a:rPr>
              <a:t>NYA</a:t>
            </a:r>
            <a:r>
              <a:rPr lang="id-ID" b="1" smtClean="0">
                <a:latin typeface="Trebuchet MS" pitchFamily="34" charset="0"/>
              </a:rPr>
              <a:t> K</a:t>
            </a:r>
            <a:r>
              <a:rPr lang="en-US" b="1" smtClean="0">
                <a:latin typeface="Trebuchet MS" pitchFamily="34" charset="0"/>
              </a:rPr>
              <a:t>UALITAS</a:t>
            </a:r>
            <a:r>
              <a:rPr lang="id-ID" b="1" smtClean="0">
                <a:latin typeface="Trebuchet MS" pitchFamily="34" charset="0"/>
              </a:rPr>
              <a:t> </a:t>
            </a:r>
            <a:r>
              <a:rPr lang="en-US" b="1" smtClean="0">
                <a:latin typeface="Trebuchet MS" pitchFamily="34" charset="0"/>
              </a:rPr>
              <a:t>SDM</a:t>
            </a:r>
            <a:r>
              <a:rPr lang="id-ID" b="1" smtClean="0">
                <a:latin typeface="Trebuchet MS" pitchFamily="34" charset="0"/>
              </a:rPr>
              <a:t> </a:t>
            </a:r>
            <a:r>
              <a:rPr lang="en-US" b="1" smtClean="0">
                <a:latin typeface="Trebuchet MS" pitchFamily="34" charset="0"/>
              </a:rPr>
              <a:t>K</a:t>
            </a:r>
            <a:r>
              <a:rPr lang="id-ID" b="1" smtClean="0">
                <a:latin typeface="Trebuchet MS" pitchFamily="34" charset="0"/>
              </a:rPr>
              <a:t>ESEHATAN</a:t>
            </a:r>
            <a:endParaRPr lang="en-US" b="1" smtClean="0">
              <a:latin typeface="Trebuchet MS" pitchFamily="34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E9F05F-3470-4562-A9ED-D69C3032366E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7174" name="Picture 1029" descr="j02317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72225" y="333375"/>
            <a:ext cx="2455863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333375"/>
            <a:ext cx="8893175" cy="1219200"/>
          </a:xfrm>
        </p:spPr>
        <p:txBody>
          <a:bodyPr/>
          <a:lstStyle/>
          <a:p>
            <a:r>
              <a:rPr lang="en-US" sz="4000" smtClean="0">
                <a:solidFill>
                  <a:schemeClr val="accent2"/>
                </a:solidFill>
                <a:latin typeface="Trebuchet MS" pitchFamily="34" charset="0"/>
              </a:rPr>
              <a:t>PERMASALAHAN SDM KESEHATAN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00213"/>
            <a:ext cx="8569325" cy="4941887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smtClean="0">
                <a:latin typeface="Trebuchet MS" pitchFamily="34" charset="0"/>
              </a:rPr>
              <a:t>T</a:t>
            </a:r>
            <a:r>
              <a:rPr lang="id-ID" b="1" smtClean="0">
                <a:latin typeface="Trebuchet MS" pitchFamily="34" charset="0"/>
              </a:rPr>
              <a:t>ERBATASNYA INFORMASI </a:t>
            </a:r>
            <a:r>
              <a:rPr lang="id-ID" b="1" smtClean="0">
                <a:solidFill>
                  <a:schemeClr val="tx2"/>
                </a:solidFill>
                <a:latin typeface="Trebuchet MS" pitchFamily="34" charset="0"/>
              </a:rPr>
              <a:t>PETA KEKUATAN</a:t>
            </a:r>
            <a:r>
              <a:rPr lang="id-ID" b="1" smtClean="0">
                <a:latin typeface="Trebuchet MS" pitchFamily="34" charset="0"/>
              </a:rPr>
              <a:t> TENAGA KESEHATAN</a:t>
            </a:r>
            <a:endParaRPr lang="en-US" b="1" smtClean="0">
              <a:latin typeface="Trebuchet MS" pitchFamily="34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smtClean="0">
                <a:latin typeface="Trebuchet MS" pitchFamily="34" charset="0"/>
              </a:rPr>
              <a:t>TERBATASNYA </a:t>
            </a:r>
            <a:r>
              <a:rPr lang="en-US" b="1" smtClean="0">
                <a:solidFill>
                  <a:schemeClr val="tx2"/>
                </a:solidFill>
                <a:latin typeface="Trebuchet MS" pitchFamily="34" charset="0"/>
              </a:rPr>
              <a:t>KEBIJAKAN </a:t>
            </a:r>
            <a:r>
              <a:rPr lang="id-ID" b="1" smtClean="0">
                <a:solidFill>
                  <a:schemeClr val="tx2"/>
                </a:solidFill>
                <a:latin typeface="Trebuchet MS" pitchFamily="34" charset="0"/>
              </a:rPr>
              <a:t>PENEMPATAN</a:t>
            </a:r>
            <a:r>
              <a:rPr lang="id-ID" b="1" smtClean="0">
                <a:latin typeface="Trebuchet MS" pitchFamily="34" charset="0"/>
              </a:rPr>
              <a:t> TENAGA DI DAERAH RAWAN BENCANA</a:t>
            </a:r>
            <a:endParaRPr lang="en-US" b="1" smtClean="0">
              <a:latin typeface="Trebuchet MS" pitchFamily="34" charset="0"/>
            </a:endParaRP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smtClean="0">
                <a:latin typeface="Trebuchet MS" pitchFamily="34" charset="0"/>
              </a:rPr>
              <a:t>BELUM MERATANYA </a:t>
            </a:r>
            <a:r>
              <a:rPr lang="en-US" b="1" smtClean="0">
                <a:solidFill>
                  <a:schemeClr val="tx2"/>
                </a:solidFill>
                <a:latin typeface="Trebuchet MS" pitchFamily="34" charset="0"/>
              </a:rPr>
              <a:t>PENYEBARAN TENAGA</a:t>
            </a:r>
            <a:r>
              <a:rPr lang="en-US" b="1" smtClean="0">
                <a:latin typeface="Trebuchet MS" pitchFamily="34" charset="0"/>
              </a:rPr>
              <a:t> KESEHATAN, KHUSUSNYA DI DAERAH YANG RAWAN BENCANA</a:t>
            </a:r>
          </a:p>
          <a:p>
            <a:pPr marL="533400" indent="-5334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US" b="1" smtClean="0">
                <a:latin typeface="Trebuchet MS" pitchFamily="34" charset="0"/>
              </a:rPr>
              <a:t>TERBATASNYA </a:t>
            </a:r>
            <a:r>
              <a:rPr lang="en-US" b="1" smtClean="0">
                <a:solidFill>
                  <a:schemeClr val="tx2"/>
                </a:solidFill>
                <a:latin typeface="Trebuchet MS" pitchFamily="34" charset="0"/>
              </a:rPr>
              <a:t>KEMAMPUAN SDM</a:t>
            </a:r>
            <a:r>
              <a:rPr lang="en-US" b="1" smtClean="0">
                <a:latin typeface="Trebuchet MS" pitchFamily="34" charset="0"/>
              </a:rPr>
              <a:t> KESEHATAN DALAM MANAJEMEN</a:t>
            </a:r>
            <a:r>
              <a:rPr lang="id-ID" b="1" smtClean="0">
                <a:latin typeface="Trebuchet MS" pitchFamily="34" charset="0"/>
              </a:rPr>
              <a:t> PENANGGULANGAN BENCANA.</a:t>
            </a:r>
            <a:r>
              <a:rPr lang="id-ID" b="1" i="1" smtClean="0">
                <a:latin typeface="Trebuchet MS" pitchFamily="34" charset="0"/>
              </a:rPr>
              <a:t> </a:t>
            </a:r>
            <a:endParaRPr lang="en-US" b="1" smtClean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CD7F04-09AE-4443-99D5-080211B4121A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00050"/>
            <a:ext cx="8134350" cy="1143000"/>
          </a:xfrm>
        </p:spPr>
        <p:txBody>
          <a:bodyPr/>
          <a:lstStyle/>
          <a:p>
            <a:r>
              <a:rPr lang="en-US" sz="4000" smtClean="0">
                <a:solidFill>
                  <a:schemeClr val="accent2"/>
                </a:solidFill>
                <a:latin typeface="Trebuchet MS" pitchFamily="34" charset="0"/>
              </a:rPr>
              <a:t>PERMASALAHAN SDM KESEHATAN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5"/>
            </a:pPr>
            <a:r>
              <a:rPr lang="id-ID" sz="3600" b="1" smtClean="0">
                <a:latin typeface="Times New Roman" pitchFamily="18" charset="0"/>
              </a:rPr>
              <a:t>BELUM SEMUA DAERAH MEMPUNYAI </a:t>
            </a:r>
            <a:r>
              <a:rPr lang="id-ID" sz="3600" b="1" smtClean="0">
                <a:solidFill>
                  <a:schemeClr val="tx2"/>
                </a:solidFill>
                <a:latin typeface="Times New Roman" pitchFamily="18" charset="0"/>
              </a:rPr>
              <a:t>TIM</a:t>
            </a:r>
            <a:r>
              <a:rPr lang="en-US" sz="3600" b="1" smtClean="0">
                <a:solidFill>
                  <a:schemeClr val="tx2"/>
                </a:solidFill>
                <a:latin typeface="Times New Roman" pitchFamily="18" charset="0"/>
              </a:rPr>
              <a:t> </a:t>
            </a:r>
            <a:r>
              <a:rPr lang="id-ID" sz="3600" b="1" smtClean="0">
                <a:solidFill>
                  <a:schemeClr val="tx2"/>
                </a:solidFill>
                <a:latin typeface="Times New Roman" pitchFamily="18" charset="0"/>
              </a:rPr>
              <a:t>REAKSI CEPAT</a:t>
            </a:r>
            <a:r>
              <a:rPr lang="id-ID" sz="3600" b="1" smtClean="0">
                <a:latin typeface="Times New Roman" pitchFamily="18" charset="0"/>
              </a:rPr>
              <a:t> PENANGGULANGAN MASALAH KESEHATAN AKIBAT BENCANA</a:t>
            </a:r>
            <a:endParaRPr lang="en-US" sz="3600" b="1" smtClean="0">
              <a:latin typeface="Times New Roman" pitchFamily="18" charset="0"/>
            </a:endParaRPr>
          </a:p>
          <a:p>
            <a:pPr marL="609600" indent="-609600">
              <a:buFontTx/>
              <a:buAutoNum type="arabicPeriod" startAt="5"/>
            </a:pPr>
            <a:r>
              <a:rPr lang="en-US" sz="3600" b="1" smtClean="0">
                <a:latin typeface="Times New Roman" pitchFamily="18" charset="0"/>
              </a:rPr>
              <a:t>BELUM SEMUA DAERAH MENYELENGGARAKAN </a:t>
            </a:r>
            <a:r>
              <a:rPr lang="en-US" sz="3600" b="1" smtClean="0">
                <a:solidFill>
                  <a:schemeClr val="tx2"/>
                </a:solidFill>
                <a:latin typeface="Times New Roman" pitchFamily="18" charset="0"/>
              </a:rPr>
              <a:t>PELATIHAN/GLADI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2C7DDC-CAF4-49FC-A56A-8F8E4200DA8F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rebuchet MS" pitchFamily="34" charset="0"/>
              </a:rPr>
              <a:t>UPAYA PENANGGULANGAN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1206500" y="1700213"/>
            <a:ext cx="7397750" cy="4752975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Tx/>
              <a:buAutoNum type="arabicPeriod"/>
              <a:defRPr/>
            </a:pPr>
            <a:r>
              <a:rPr lang="id-ID" sz="2400" b="1" smtClean="0">
                <a:latin typeface="Trebuchet MS" pitchFamily="34" charset="0"/>
              </a:rPr>
              <a:t>Pra Bencana </a:t>
            </a:r>
            <a:endParaRPr lang="en-US" sz="2400" b="1" smtClean="0">
              <a:latin typeface="Trebuchet MS" pitchFamily="34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r>
              <a:rPr lang="en-US" sz="2400" b="1" smtClean="0">
                <a:latin typeface="Trebuchet MS" pitchFamily="34" charset="0"/>
              </a:rPr>
              <a:t>     </a:t>
            </a:r>
            <a:r>
              <a:rPr lang="id-ID" sz="2400" b="1" smtClean="0">
                <a:latin typeface="Trebuchet MS" pitchFamily="34" charset="0"/>
              </a:rPr>
              <a:t>(Pencegahan, Mitigasi dan Kesiapsiagaan)</a:t>
            </a:r>
            <a:endParaRPr lang="en-US" sz="2400" b="1" smtClean="0">
              <a:latin typeface="Trebuchet MS" pitchFamily="34" charset="0"/>
            </a:endParaRP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id-ID" sz="2000" b="1" smtClean="0">
                <a:latin typeface="Trebuchet MS" pitchFamily="34" charset="0"/>
              </a:rPr>
              <a:t>Penyusunan peta </a:t>
            </a:r>
            <a:r>
              <a:rPr lang="en-US" sz="2000" b="1" smtClean="0">
                <a:latin typeface="Trebuchet MS" pitchFamily="34" charset="0"/>
              </a:rPr>
              <a:t>rawan bencana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id-ID" sz="2000" b="1" smtClean="0">
                <a:latin typeface="Trebuchet MS" pitchFamily="34" charset="0"/>
              </a:rPr>
              <a:t>Penyusunan standar ketenagaan, sarana dan pembiayaan</a:t>
            </a:r>
            <a:endParaRPr lang="en-US" sz="2000" b="1" smtClean="0">
              <a:latin typeface="Trebuchet MS" pitchFamily="34" charset="0"/>
            </a:endParaRP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id-ID" sz="2000" b="1" smtClean="0">
                <a:latin typeface="Trebuchet MS" pitchFamily="34" charset="0"/>
              </a:rPr>
              <a:t>Penempatan tenaga kesehatan disesuaikan dengan situasi wilayah setempat (kerawanan terhadap bencana)</a:t>
            </a:r>
            <a:r>
              <a:rPr lang="en-US" sz="2000" smtClean="0">
                <a:latin typeface="Trebuchet MS" pitchFamily="34" charset="0"/>
              </a:rPr>
              <a:t> </a:t>
            </a:r>
            <a:endParaRPr lang="en-US" sz="2000" b="1" smtClean="0">
              <a:latin typeface="Trebuchet MS" pitchFamily="34" charset="0"/>
            </a:endParaRP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id-ID" sz="2000" b="1" smtClean="0">
                <a:latin typeface="Trebuchet MS" pitchFamily="34" charset="0"/>
              </a:rPr>
              <a:t>Pemberdayaan tenaga kesehatan di sarana kesehatan khususnya puskesmas dan RS, terutama di daerah rawan bencana</a:t>
            </a:r>
            <a:r>
              <a:rPr lang="id-ID" sz="2000" smtClean="0">
                <a:latin typeface="Trebuchet MS" pitchFamily="34" charset="0"/>
              </a:rPr>
              <a:t> </a:t>
            </a:r>
            <a:endParaRPr lang="en-US" sz="2000" smtClean="0">
              <a:latin typeface="Trebuchet MS" pitchFamily="34" charset="0"/>
            </a:endParaRP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id-ID" sz="2000" b="1" smtClean="0">
                <a:latin typeface="Trebuchet MS" pitchFamily="34" charset="0"/>
              </a:rPr>
              <a:t>Pembentukan Tim Reaksi Cepat (BSB / Brigade Siaga Bencana)</a:t>
            </a:r>
            <a:r>
              <a:rPr lang="en-US" sz="2000" smtClean="0">
                <a:latin typeface="Trebuchet MS" pitchFamily="34" charset="0"/>
              </a:rPr>
              <a:t> </a:t>
            </a:r>
          </a:p>
          <a:p>
            <a:pPr marL="914400" lvl="1" indent="-457200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id-ID" sz="2000" b="1" smtClean="0">
                <a:latin typeface="Trebuchet MS" pitchFamily="34" charset="0"/>
              </a:rPr>
              <a:t>Pelatihan-pelatihan dan gladi</a:t>
            </a:r>
            <a:endParaRPr lang="en-US" sz="2000" b="1" smtClean="0">
              <a:latin typeface="Trebuchet MS" pitchFamily="34" charset="0"/>
            </a:endParaRPr>
          </a:p>
          <a:p>
            <a:pPr marL="533400" indent="-533400">
              <a:lnSpc>
                <a:spcPct val="90000"/>
              </a:lnSpc>
              <a:buFontTx/>
              <a:buNone/>
              <a:defRPr/>
            </a:pPr>
            <a:endParaRPr lang="en-US" sz="1800" b="1" smtClean="0">
              <a:latin typeface="Trebuchet MS" pitchFamily="34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D45C68-E19E-4896-A7A3-F0B280257DFB}" type="slidenum">
              <a:rPr lang="en-US"/>
              <a:pPr>
                <a:defRPr/>
              </a:pPr>
              <a:t>8</a:t>
            </a:fld>
            <a:endParaRPr lang="en-US"/>
          </a:p>
        </p:txBody>
      </p:sp>
      <p:pic>
        <p:nvPicPr>
          <p:cNvPr id="13318" name="Picture 4" descr="j0295156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636838"/>
            <a:ext cx="1547813" cy="206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Trebuchet MS" pitchFamily="34" charset="0"/>
              </a:rPr>
              <a:t>UPAYA PENANGGULANGAN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 startAt="2"/>
              <a:defRPr/>
            </a:pPr>
            <a:r>
              <a:rPr lang="id-ID" b="1" smtClean="0">
                <a:latin typeface="Trebuchet MS" pitchFamily="34" charset="0"/>
              </a:rPr>
              <a:t>P</a:t>
            </a:r>
            <a:r>
              <a:rPr lang="en-US" b="1" smtClean="0">
                <a:latin typeface="Trebuchet MS" pitchFamily="34" charset="0"/>
              </a:rPr>
              <a:t>ada</a:t>
            </a:r>
            <a:r>
              <a:rPr lang="id-ID" b="1" smtClean="0">
                <a:latin typeface="Trebuchet MS" pitchFamily="34" charset="0"/>
              </a:rPr>
              <a:t> Saat Bencana </a:t>
            </a:r>
            <a:endParaRPr lang="en-US" b="1" smtClean="0">
              <a:latin typeface="Trebuchet MS" pitchFamily="34" charset="0"/>
            </a:endParaRPr>
          </a:p>
          <a:p>
            <a:pPr marL="609600" indent="-609600">
              <a:buFontTx/>
              <a:buNone/>
              <a:defRPr/>
            </a:pPr>
            <a:r>
              <a:rPr lang="en-US" b="1" smtClean="0">
                <a:latin typeface="Trebuchet MS" pitchFamily="34" charset="0"/>
              </a:rPr>
              <a:t>    </a:t>
            </a:r>
            <a:r>
              <a:rPr lang="id-ID" b="1" smtClean="0">
                <a:latin typeface="Trebuchet MS" pitchFamily="34" charset="0"/>
              </a:rPr>
              <a:t>(Tanggap</a:t>
            </a:r>
            <a:r>
              <a:rPr lang="en-US" b="1" smtClean="0">
                <a:latin typeface="Trebuchet MS" pitchFamily="34" charset="0"/>
              </a:rPr>
              <a:t> </a:t>
            </a:r>
            <a:r>
              <a:rPr lang="id-ID" b="1" smtClean="0">
                <a:latin typeface="Trebuchet MS" pitchFamily="34" charset="0"/>
              </a:rPr>
              <a:t>Darurat)</a:t>
            </a:r>
            <a:endParaRPr lang="en-US" b="1" smtClean="0">
              <a:latin typeface="Trebuchet MS" pitchFamily="34" charset="0"/>
            </a:endParaRPr>
          </a:p>
          <a:p>
            <a:pPr marL="990600" lvl="1" indent="-533400">
              <a:buFont typeface="Wingdings" pitchFamily="2" charset="2"/>
              <a:buChar char="q"/>
              <a:defRPr/>
            </a:pPr>
            <a:r>
              <a:rPr lang="en-US" b="1" smtClean="0">
                <a:latin typeface="Trebuchet MS" pitchFamily="34" charset="0"/>
              </a:rPr>
              <a:t>M</a:t>
            </a:r>
            <a:r>
              <a:rPr lang="id-ID" b="1" smtClean="0">
                <a:latin typeface="Trebuchet MS" pitchFamily="34" charset="0"/>
              </a:rPr>
              <a:t>obilisasi sdm kesehatan sesuai dengan kebutuhan pelayanan kesehatan.</a:t>
            </a:r>
          </a:p>
          <a:p>
            <a:pPr marL="990600" lvl="1" indent="-533400">
              <a:buFont typeface="Wingdings" pitchFamily="2" charset="2"/>
              <a:buChar char="q"/>
              <a:defRPr/>
            </a:pPr>
            <a:r>
              <a:rPr lang="en-US" b="1" smtClean="0">
                <a:latin typeface="Trebuchet MS" pitchFamily="34" charset="0"/>
              </a:rPr>
              <a:t>P</a:t>
            </a:r>
            <a:r>
              <a:rPr lang="id-ID" b="1" smtClean="0">
                <a:latin typeface="Trebuchet MS" pitchFamily="34" charset="0"/>
              </a:rPr>
              <a:t>engorganisasian sdm kesehatan dalam pelaksanaan pelayanan kesehatan</a:t>
            </a:r>
            <a:endParaRPr lang="en-US" b="1" smtClean="0">
              <a:latin typeface="Trebuchet MS" pitchFamily="34" charset="0"/>
            </a:endParaRPr>
          </a:p>
          <a:p>
            <a:pPr marL="990600" lvl="1" indent="-533400">
              <a:buFont typeface="Wingdings" pitchFamily="2" charset="2"/>
              <a:buChar char="q"/>
              <a:defRPr/>
            </a:pPr>
            <a:r>
              <a:rPr lang="en-US" b="1" smtClean="0">
                <a:latin typeface="Trebuchet MS" pitchFamily="34" charset="0"/>
              </a:rPr>
              <a:t>Koordinasi pengiriman tenaga sesuai dengan kebutuhan</a:t>
            </a:r>
            <a:endParaRPr lang="id-ID" b="1" smtClean="0">
              <a:latin typeface="Trebuchet MS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D51E8E-F682-49FB-B263-3889E8B7859F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1262</TotalTime>
  <Words>1897</Words>
  <Application>Microsoft PowerPoint</Application>
  <PresentationFormat>On-screen Show (4:3)</PresentationFormat>
  <Paragraphs>387</Paragraphs>
  <Slides>43</Slides>
  <Notes>43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54" baseType="lpstr">
      <vt:lpstr>Trebuchet MS</vt:lpstr>
      <vt:lpstr>Arial</vt:lpstr>
      <vt:lpstr>Book Antiqua</vt:lpstr>
      <vt:lpstr>Wingdings</vt:lpstr>
      <vt:lpstr>Mistral</vt:lpstr>
      <vt:lpstr>Times New Roman</vt:lpstr>
      <vt:lpstr>Rockwell Extra Bold</vt:lpstr>
      <vt:lpstr>Tahoma</vt:lpstr>
      <vt:lpstr>Bauhaus 93</vt:lpstr>
      <vt:lpstr>Comic Sans MS</vt:lpstr>
      <vt:lpstr>Metro</vt:lpstr>
      <vt:lpstr>MANAJEMEN SDM KESEHATAN DALAM BENCANA</vt:lpstr>
      <vt:lpstr> LATAR BELAKANG</vt:lpstr>
      <vt:lpstr>Pengertian</vt:lpstr>
      <vt:lpstr> TUJUAN</vt:lpstr>
      <vt:lpstr>TUJUAN (PERENCANAAN)</vt:lpstr>
      <vt:lpstr>PERMASALAHAN SDM KESEHATAN</vt:lpstr>
      <vt:lpstr>PERMASALAHAN SDM KESEHATAN</vt:lpstr>
      <vt:lpstr>UPAYA PENANGGULANGAN</vt:lpstr>
      <vt:lpstr>UPAYA PENANGGULANGAN</vt:lpstr>
      <vt:lpstr>UPAYA PENANGGULANGAN</vt:lpstr>
      <vt:lpstr>MANAJEMEN SDM KESEHATAN</vt:lpstr>
      <vt:lpstr>PERENCANAAN SDM</vt:lpstr>
      <vt:lpstr>INVENTARISASI KEBUTUHAN</vt:lpstr>
      <vt:lpstr>TIM GERAK CEPAT</vt:lpstr>
      <vt:lpstr>TIM RHA</vt:lpstr>
      <vt:lpstr>TIM BANTUAN KESEHATAN</vt:lpstr>
      <vt:lpstr>CONTOH KASUS (LEDAKAN BOM/ KECELAKAAN INDUSTRI)</vt:lpstr>
      <vt:lpstr>TIM BANTUAN KESEHATAN (diberangkatkan sesuai kebutuhan setelah ada lap. Dari Tim pendahulu)</vt:lpstr>
      <vt:lpstr>TAMBAHAN TENAGA BANTUAN KESEHATAN  MENURUT JENIS BENCANA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JUMLAH KEBUTUHAN SDM KES DI LAPANGAN UTK JML PENDUDUK/ PENGUNGSI 10.000 – 20.000 ORANG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FORMULASI UNTUK MENGHITUNG JUMLAH KEBUTUHAN SDM KES FASILITAS RUJUKAN/ RS</vt:lpstr>
      <vt:lpstr>UNTUK PELAYANAN KESEHATAN PENGUNGSI S.D. 5.000 ORG (DIANJURKAN)</vt:lpstr>
      <vt:lpstr>KEBUTUHAN MINIMAL SDM KESEHATAN DI FASILITAS RUJUKAN/RS (DOKTER UMUM)</vt:lpstr>
      <vt:lpstr>KEBUTUHAN MINIMAL SDM KESEHATAN DI FASILITAS RUJUKAN/RS (DR. SP. BEDAH)</vt:lpstr>
      <vt:lpstr>KEBUTUHAN MINIMAL SDM KESEHATAN DI FASILITAS RUJUKAN/RS (DR. SP. ANESTESI)</vt:lpstr>
      <vt:lpstr>KEBUTUHAN MINIMAL SDM KESEHATAN DI FASILITAS RUJUKAN/RS (NAKES LAIN)</vt:lpstr>
      <vt:lpstr>Mobilisasi pada saat bencana</vt:lpstr>
      <vt:lpstr>Pengembangan dan pelatihan</vt:lpstr>
      <vt:lpstr>Slide 43</vt:lpstr>
    </vt:vector>
  </TitlesOfParts>
  <Company>PPMK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PEDOMAN KOORDINASI PENANGGULANGAN BENCANA DI LAPANGAN</dc:title>
  <dc:creator>Edi Purba</dc:creator>
  <cp:lastModifiedBy>user_2</cp:lastModifiedBy>
  <cp:revision>41</cp:revision>
  <dcterms:created xsi:type="dcterms:W3CDTF">2004-06-17T05:01:26Z</dcterms:created>
  <dcterms:modified xsi:type="dcterms:W3CDTF">2017-12-13T06:53:51Z</dcterms:modified>
</cp:coreProperties>
</file>