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308" r:id="rId2"/>
    <p:sldId id="306" r:id="rId3"/>
    <p:sldId id="305" r:id="rId4"/>
    <p:sldId id="257" r:id="rId5"/>
    <p:sldId id="258" r:id="rId6"/>
    <p:sldId id="259" r:id="rId7"/>
    <p:sldId id="260" r:id="rId8"/>
    <p:sldId id="261" r:id="rId9"/>
    <p:sldId id="262" r:id="rId10"/>
    <p:sldId id="263" r:id="rId11"/>
    <p:sldId id="264" r:id="rId12"/>
    <p:sldId id="265" r:id="rId13"/>
    <p:sldId id="268" r:id="rId14"/>
    <p:sldId id="279" r:id="rId15"/>
    <p:sldId id="299" r:id="rId1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96" d="100"/>
          <a:sy n="96" d="100"/>
        </p:scale>
        <p:origin x="-1194"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7571FB-36FA-4A02-9F9B-8BBA6E7F8245}" type="datetimeFigureOut">
              <a:rPr lang="id-ID" smtClean="0"/>
              <a:pPr/>
              <a:t>13/12/2017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B7E260-686D-4065-942E-E957B730234D}"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60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143CF4-0A2F-45C0-96AF-043348BA8A57}" type="slidenum">
              <a:rPr lang="id-ID" smtClean="0"/>
              <a:pPr/>
              <a:t>1</a:t>
            </a:fld>
            <a:endParaRPr lang="id-ID"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4EB7E260-686D-4065-942E-E957B730234D}" type="slidenum">
              <a:rPr lang="id-ID" smtClean="0"/>
              <a:pPr/>
              <a:t>14</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4EB7E260-686D-4065-942E-E957B730234D}" type="slidenum">
              <a:rPr lang="id-ID" smtClean="0"/>
              <a:pPr/>
              <a:t>15</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4EB7E260-686D-4065-942E-E957B730234D}" type="slidenum">
              <a:rPr lang="id-ID" smtClean="0"/>
              <a:pPr/>
              <a:t>2</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4EB7E260-686D-4065-942E-E957B730234D}" type="slidenum">
              <a:rPr lang="id-ID" smtClean="0"/>
              <a:pPr/>
              <a:t>3</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4EB7E260-686D-4065-942E-E957B730234D}" type="slidenum">
              <a:rPr lang="id-ID" smtClean="0"/>
              <a:pPr/>
              <a:t>4</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4EB7E260-686D-4065-942E-E957B730234D}" type="slidenum">
              <a:rPr lang="id-ID" smtClean="0"/>
              <a:pPr/>
              <a:t>5</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4EB7E260-686D-4065-942E-E957B730234D}" type="slidenum">
              <a:rPr lang="id-ID" smtClean="0"/>
              <a:pPr/>
              <a:t>6</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4EB7E260-686D-4065-942E-E957B730234D}" type="slidenum">
              <a:rPr lang="id-ID" smtClean="0"/>
              <a:pPr/>
              <a:t>7</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4EB7E260-686D-4065-942E-E957B730234D}" type="slidenum">
              <a:rPr lang="id-ID" smtClean="0"/>
              <a:pPr/>
              <a:t>11</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4EB7E260-686D-4065-942E-E957B730234D}" type="slidenum">
              <a:rPr lang="id-ID" smtClean="0"/>
              <a:pPr/>
              <a:t>12</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6CB1232A-7DB3-4D0A-9E09-3F633F5EC4DD}" type="datetimeFigureOut">
              <a:rPr lang="id-ID" smtClean="0"/>
              <a:pPr/>
              <a:t>13/12/2017</a:t>
            </a:fld>
            <a:endParaRPr lang="id-ID"/>
          </a:p>
        </p:txBody>
      </p:sp>
      <p:sp>
        <p:nvSpPr>
          <p:cNvPr id="2" name="Footer Placeholder 1"/>
          <p:cNvSpPr>
            <a:spLocks noGrp="1"/>
          </p:cNvSpPr>
          <p:nvPr>
            <p:ph type="ftr" sz="quarter" idx="11"/>
          </p:nvPr>
        </p:nvSpPr>
        <p:spPr/>
        <p:txBody>
          <a:bodyPr/>
          <a:lstStyle/>
          <a:p>
            <a:endParaRPr lang="id-ID"/>
          </a:p>
        </p:txBody>
      </p:sp>
      <p:sp>
        <p:nvSpPr>
          <p:cNvPr id="15" name="Slide Number Placeholder 14"/>
          <p:cNvSpPr>
            <a:spLocks noGrp="1"/>
          </p:cNvSpPr>
          <p:nvPr>
            <p:ph type="sldNum" sz="quarter" idx="12"/>
          </p:nvPr>
        </p:nvSpPr>
        <p:spPr>
          <a:xfrm>
            <a:off x="8229600" y="6473952"/>
            <a:ext cx="758952" cy="246888"/>
          </a:xfrm>
        </p:spPr>
        <p:txBody>
          <a:bodyPr/>
          <a:lstStyle/>
          <a:p>
            <a:fld id="{D6430433-A446-4786-B0CE-CECD7D4CCCEB}"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B1232A-7DB3-4D0A-9E09-3F633F5EC4DD}" type="datetimeFigureOut">
              <a:rPr lang="id-ID" smtClean="0"/>
              <a:pPr/>
              <a:t>13/12/2017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6430433-A446-4786-B0CE-CECD7D4CCCEB}"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B1232A-7DB3-4D0A-9E09-3F633F5EC4DD}" type="datetimeFigureOut">
              <a:rPr lang="id-ID" smtClean="0"/>
              <a:pPr/>
              <a:t>13/12/2017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6430433-A446-4786-B0CE-CECD7D4CCCEB}"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CB1232A-7DB3-4D0A-9E09-3F633F5EC4DD}" type="datetimeFigureOut">
              <a:rPr lang="id-ID" smtClean="0"/>
              <a:pPr/>
              <a:t>13/12/2017</a:t>
            </a:fld>
            <a:endParaRPr lang="id-ID"/>
          </a:p>
        </p:txBody>
      </p:sp>
      <p:sp>
        <p:nvSpPr>
          <p:cNvPr id="19" name="Footer Placeholder 18"/>
          <p:cNvSpPr>
            <a:spLocks noGrp="1"/>
          </p:cNvSpPr>
          <p:nvPr>
            <p:ph type="ftr" sz="quarter" idx="11"/>
          </p:nvPr>
        </p:nvSpPr>
        <p:spPr>
          <a:xfrm>
            <a:off x="3581400" y="76200"/>
            <a:ext cx="2895600" cy="288925"/>
          </a:xfrm>
        </p:spPr>
        <p:txBody>
          <a:bodyPr/>
          <a:lstStyle/>
          <a:p>
            <a:endParaRPr lang="id-ID"/>
          </a:p>
        </p:txBody>
      </p:sp>
      <p:sp>
        <p:nvSpPr>
          <p:cNvPr id="16" name="Slide Number Placeholder 15"/>
          <p:cNvSpPr>
            <a:spLocks noGrp="1"/>
          </p:cNvSpPr>
          <p:nvPr>
            <p:ph type="sldNum" sz="quarter" idx="12"/>
          </p:nvPr>
        </p:nvSpPr>
        <p:spPr>
          <a:xfrm>
            <a:off x="8229600" y="6473952"/>
            <a:ext cx="758952" cy="246888"/>
          </a:xfrm>
        </p:spPr>
        <p:txBody>
          <a:bodyPr/>
          <a:lstStyle/>
          <a:p>
            <a:fld id="{D6430433-A446-4786-B0CE-CECD7D4CCCEB}"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6CB1232A-7DB3-4D0A-9E09-3F633F5EC4DD}" type="datetimeFigureOut">
              <a:rPr lang="id-ID" smtClean="0"/>
              <a:pPr/>
              <a:t>13/12/2017</a:t>
            </a:fld>
            <a:endParaRPr lang="id-ID"/>
          </a:p>
        </p:txBody>
      </p:sp>
      <p:sp>
        <p:nvSpPr>
          <p:cNvPr id="11" name="Footer Placeholder 10"/>
          <p:cNvSpPr>
            <a:spLocks noGrp="1"/>
          </p:cNvSpPr>
          <p:nvPr>
            <p:ph type="ftr" sz="quarter" idx="11"/>
          </p:nvPr>
        </p:nvSpPr>
        <p:spPr/>
        <p:txBody>
          <a:bodyPr/>
          <a:lstStyle/>
          <a:p>
            <a:endParaRPr lang="id-ID"/>
          </a:p>
        </p:txBody>
      </p:sp>
      <p:sp>
        <p:nvSpPr>
          <p:cNvPr id="16" name="Slide Number Placeholder 15"/>
          <p:cNvSpPr>
            <a:spLocks noGrp="1"/>
          </p:cNvSpPr>
          <p:nvPr>
            <p:ph type="sldNum" sz="quarter" idx="12"/>
          </p:nvPr>
        </p:nvSpPr>
        <p:spPr/>
        <p:txBody>
          <a:bodyPr/>
          <a:lstStyle/>
          <a:p>
            <a:fld id="{D6430433-A446-4786-B0CE-CECD7D4CCCEB}" type="slidenum">
              <a:rPr lang="id-ID" smtClean="0"/>
              <a:pPr/>
              <a:t>‹#›</a:t>
            </a:fld>
            <a:endParaRPr lang="id-ID"/>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6CB1232A-7DB3-4D0A-9E09-3F633F5EC4DD}" type="datetimeFigureOut">
              <a:rPr lang="id-ID" smtClean="0"/>
              <a:pPr/>
              <a:t>13/12/2017</a:t>
            </a:fld>
            <a:endParaRPr lang="id-ID"/>
          </a:p>
        </p:txBody>
      </p:sp>
      <p:sp>
        <p:nvSpPr>
          <p:cNvPr id="10" name="Footer Placeholder 9"/>
          <p:cNvSpPr>
            <a:spLocks noGrp="1"/>
          </p:cNvSpPr>
          <p:nvPr>
            <p:ph type="ftr" sz="quarter" idx="11"/>
          </p:nvPr>
        </p:nvSpPr>
        <p:spPr/>
        <p:txBody>
          <a:bodyPr/>
          <a:lstStyle/>
          <a:p>
            <a:endParaRPr lang="id-ID"/>
          </a:p>
        </p:txBody>
      </p:sp>
      <p:sp>
        <p:nvSpPr>
          <p:cNvPr id="31" name="Slide Number Placeholder 30"/>
          <p:cNvSpPr>
            <a:spLocks noGrp="1"/>
          </p:cNvSpPr>
          <p:nvPr>
            <p:ph type="sldNum" sz="quarter" idx="12"/>
          </p:nvPr>
        </p:nvSpPr>
        <p:spPr/>
        <p:txBody>
          <a:bodyPr/>
          <a:lstStyle/>
          <a:p>
            <a:fld id="{D6430433-A446-4786-B0CE-CECD7D4CCCEB}"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6CB1232A-7DB3-4D0A-9E09-3F633F5EC4DD}" type="datetimeFigureOut">
              <a:rPr lang="id-ID" smtClean="0"/>
              <a:pPr/>
              <a:t>13/12/2017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229600" y="6477000"/>
            <a:ext cx="762000" cy="246888"/>
          </a:xfrm>
        </p:spPr>
        <p:txBody>
          <a:bodyPr/>
          <a:lstStyle/>
          <a:p>
            <a:fld id="{D6430433-A446-4786-B0CE-CECD7D4CCCEB}" type="slidenum">
              <a:rPr lang="id-ID" smtClean="0"/>
              <a:pPr/>
              <a:t>‹#›</a:t>
            </a:fld>
            <a:endParaRPr lang="id-ID"/>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CB1232A-7DB3-4D0A-9E09-3F633F5EC4DD}" type="datetimeFigureOut">
              <a:rPr lang="id-ID" smtClean="0"/>
              <a:pPr/>
              <a:t>13/12/2017</a:t>
            </a:fld>
            <a:endParaRPr lang="id-ID"/>
          </a:p>
        </p:txBody>
      </p:sp>
      <p:sp>
        <p:nvSpPr>
          <p:cNvPr id="21" name="Footer Placeholder 20"/>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6430433-A446-4786-B0CE-CECD7D4CCCEB}"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CB1232A-7DB3-4D0A-9E09-3F633F5EC4DD}" type="datetimeFigureOut">
              <a:rPr lang="id-ID" smtClean="0"/>
              <a:pPr/>
              <a:t>13/12/2017</a:t>
            </a:fld>
            <a:endParaRPr lang="id-ID"/>
          </a:p>
        </p:txBody>
      </p:sp>
      <p:sp>
        <p:nvSpPr>
          <p:cNvPr id="24" name="Footer Placeholder 23"/>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6430433-A446-4786-B0CE-CECD7D4CCCEB}"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CB1232A-7DB3-4D0A-9E09-3F633F5EC4DD}" type="datetimeFigureOut">
              <a:rPr lang="id-ID" smtClean="0"/>
              <a:pPr/>
              <a:t>13/12/2017</a:t>
            </a:fld>
            <a:endParaRPr lang="id-ID"/>
          </a:p>
        </p:txBody>
      </p:sp>
      <p:sp>
        <p:nvSpPr>
          <p:cNvPr id="29" name="Footer Placeholder 28"/>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6430433-A446-4786-B0CE-CECD7D4CCCEB}"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6CB1232A-7DB3-4D0A-9E09-3F633F5EC4DD}" type="datetimeFigureOut">
              <a:rPr lang="id-ID" smtClean="0"/>
              <a:pPr/>
              <a:t>13/12/2017</a:t>
            </a:fld>
            <a:endParaRPr lang="id-ID"/>
          </a:p>
        </p:txBody>
      </p:sp>
      <p:sp>
        <p:nvSpPr>
          <p:cNvPr id="5" name="Footer Placeholder 4"/>
          <p:cNvSpPr>
            <a:spLocks noGrp="1"/>
          </p:cNvSpPr>
          <p:nvPr>
            <p:ph type="ftr" sz="quarter" idx="11"/>
          </p:nvPr>
        </p:nvSpPr>
        <p:spPr/>
        <p:txBody>
          <a:bodyPr/>
          <a:lstStyle/>
          <a:p>
            <a:endParaRPr lang="id-ID"/>
          </a:p>
        </p:txBody>
      </p:sp>
      <p:sp>
        <p:nvSpPr>
          <p:cNvPr id="31" name="Slide Number Placeholder 30"/>
          <p:cNvSpPr>
            <a:spLocks noGrp="1"/>
          </p:cNvSpPr>
          <p:nvPr>
            <p:ph type="sldNum" sz="quarter" idx="12"/>
          </p:nvPr>
        </p:nvSpPr>
        <p:spPr/>
        <p:txBody>
          <a:bodyPr/>
          <a:lstStyle/>
          <a:p>
            <a:fld id="{D6430433-A446-4786-B0CE-CECD7D4CCCEB}" type="slidenum">
              <a:rPr lang="id-ID" smtClean="0"/>
              <a:pPr/>
              <a:t>‹#›</a:t>
            </a:fld>
            <a:endParaRPr lang="id-ID"/>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CB1232A-7DB3-4D0A-9E09-3F633F5EC4DD}" type="datetimeFigureOut">
              <a:rPr lang="id-ID" smtClean="0"/>
              <a:pPr/>
              <a:t>13/12/2017</a:t>
            </a:fld>
            <a:endParaRPr lang="id-ID"/>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id-ID"/>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6430433-A446-4786-B0CE-CECD7D4CCCEB}" type="slidenum">
              <a:rPr lang="id-ID" smtClean="0"/>
              <a:pPr/>
              <a:t>‹#›</a:t>
            </a:fld>
            <a:endParaRPr lang="id-ID"/>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2743200" y="609600"/>
            <a:ext cx="6324600" cy="457200"/>
          </a:xfrm>
          <a:prstGeom prst="rect">
            <a:avLst/>
          </a:prstGeom>
          <a:noFill/>
          <a:ln w="9525">
            <a:noFill/>
            <a:miter lim="800000"/>
            <a:headEnd/>
            <a:tailEnd/>
          </a:ln>
          <a:effectLst/>
        </p:spPr>
        <p:txBody>
          <a:bodyPr anchor="ctr"/>
          <a:lstStyle/>
          <a:p>
            <a:pPr algn="ctr" eaLnBrk="1" hangingPunct="1">
              <a:defRPr/>
            </a:pPr>
            <a:endParaRPr lang="en-US" sz="3500" b="1">
              <a:effectLst>
                <a:outerShdw blurRad="38100" dist="38100" dir="2700000" algn="tl">
                  <a:srgbClr val="000000"/>
                </a:outerShdw>
              </a:effectLst>
            </a:endParaRPr>
          </a:p>
        </p:txBody>
      </p:sp>
      <p:sp>
        <p:nvSpPr>
          <p:cNvPr id="3075" name="Rectangle 3"/>
          <p:cNvSpPr>
            <a:spLocks noChangeArrowheads="1"/>
          </p:cNvSpPr>
          <p:nvPr/>
        </p:nvSpPr>
        <p:spPr bwMode="auto">
          <a:xfrm>
            <a:off x="0" y="304800"/>
            <a:ext cx="8534400" cy="15240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r>
              <a:rPr lang="id-ID" sz="4000" b="1" dirty="0" smtClean="0">
                <a:effectLst>
                  <a:outerShdw blurRad="38100" dist="38100" dir="2700000" algn="tl">
                    <a:srgbClr val="000000"/>
                  </a:outerShdw>
                </a:effectLst>
              </a:rPr>
              <a:t>IKLIM </a:t>
            </a:r>
            <a:r>
              <a:rPr lang="id-ID" sz="4000" b="1" dirty="0" smtClean="0">
                <a:effectLst>
                  <a:outerShdw blurRad="38100" dist="38100" dir="2700000" algn="tl">
                    <a:srgbClr val="000000"/>
                  </a:outerShdw>
                </a:effectLst>
              </a:rPr>
              <a:t>DAN BENCANA  </a:t>
            </a:r>
            <a:r>
              <a:rPr lang="id-ID" sz="4000" b="1" dirty="0" smtClean="0">
                <a:effectLst>
                  <a:outerShdw blurRad="38100" dist="38100" dir="2700000" algn="tl">
                    <a:srgbClr val="000000"/>
                  </a:outerShdw>
                </a:effectLst>
              </a:rPr>
              <a:t> </a:t>
            </a:r>
            <a:endParaRPr lang="en-US" sz="4000" b="1" dirty="0">
              <a:effectLst>
                <a:outerShdw blurRad="38100" dist="38100" dir="2700000" algn="tl">
                  <a:srgbClr val="000000"/>
                </a:outerShdw>
              </a:effectLst>
            </a:endParaRPr>
          </a:p>
        </p:txBody>
      </p:sp>
      <p:sp>
        <p:nvSpPr>
          <p:cNvPr id="3076" name="Rectangle 4"/>
          <p:cNvSpPr>
            <a:spLocks noChangeArrowheads="1"/>
          </p:cNvSpPr>
          <p:nvPr/>
        </p:nvSpPr>
        <p:spPr bwMode="auto">
          <a:xfrm>
            <a:off x="76200" y="4191000"/>
            <a:ext cx="4876800" cy="609600"/>
          </a:xfrm>
          <a:prstGeom prst="rect">
            <a:avLst/>
          </a:prstGeom>
          <a:noFill/>
          <a:ln w="9525">
            <a:noFill/>
            <a:miter lim="800000"/>
            <a:headEnd/>
            <a:tailEnd/>
          </a:ln>
          <a:effectLst/>
        </p:spPr>
        <p:txBody>
          <a:bodyPr anchor="ctr"/>
          <a:lstStyle/>
          <a:p>
            <a:pPr eaLnBrk="1" hangingPunct="1">
              <a:defRPr/>
            </a:pPr>
            <a:endParaRPr lang="en-US" sz="2400" b="1">
              <a:effectLst>
                <a:outerShdw blurRad="38100" dist="38100" dir="2700000" algn="tl">
                  <a:srgbClr val="000000"/>
                </a:outerShdw>
              </a:effectLst>
            </a:endParaRPr>
          </a:p>
        </p:txBody>
      </p:sp>
      <p:sp>
        <p:nvSpPr>
          <p:cNvPr id="3080" name="Rectangle 8"/>
          <p:cNvSpPr>
            <a:spLocks noChangeArrowheads="1"/>
          </p:cNvSpPr>
          <p:nvPr/>
        </p:nvSpPr>
        <p:spPr bwMode="auto">
          <a:xfrm>
            <a:off x="2971800" y="2286000"/>
            <a:ext cx="3962400" cy="381000"/>
          </a:xfrm>
          <a:prstGeom prst="rect">
            <a:avLst/>
          </a:prstGeom>
          <a:noFill/>
          <a:ln w="9525">
            <a:noFill/>
            <a:miter lim="800000"/>
            <a:headEnd/>
            <a:tailEnd/>
          </a:ln>
          <a:effectLst/>
        </p:spPr>
        <p:txBody>
          <a:bodyPr anchor="ctr"/>
          <a:lstStyle/>
          <a:p>
            <a:pPr algn="ctr" eaLnBrk="1" hangingPunct="1">
              <a:defRPr/>
            </a:pPr>
            <a:endParaRPr lang="en-US" sz="2800">
              <a:effectLst>
                <a:outerShdw blurRad="38100" dist="38100" dir="2700000" algn="tl">
                  <a:srgbClr val="000000"/>
                </a:outerShdw>
              </a:effectLst>
              <a:ea typeface="Tunga" pitchFamily="2"/>
              <a:cs typeface="Tunga" pitchFamily="2"/>
            </a:endParaRPr>
          </a:p>
        </p:txBody>
      </p:sp>
      <p:sp>
        <p:nvSpPr>
          <p:cNvPr id="3086" name="Rectangle 14"/>
          <p:cNvSpPr>
            <a:spLocks noChangeArrowheads="1"/>
          </p:cNvSpPr>
          <p:nvPr/>
        </p:nvSpPr>
        <p:spPr bwMode="auto">
          <a:xfrm>
            <a:off x="4724400" y="3886200"/>
            <a:ext cx="4114800" cy="457200"/>
          </a:xfrm>
          <a:prstGeom prst="rect">
            <a:avLst/>
          </a:prstGeom>
          <a:noFill/>
          <a:ln w="9525">
            <a:noFill/>
            <a:miter lim="800000"/>
            <a:headEnd/>
            <a:tailEnd/>
          </a:ln>
          <a:effectLst/>
        </p:spPr>
        <p:txBody>
          <a:bodyPr anchor="ctr"/>
          <a:lstStyle/>
          <a:p>
            <a:pPr algn="r" eaLnBrk="1" hangingPunct="1">
              <a:defRPr/>
            </a:pPr>
            <a:endParaRPr lang="en-US" sz="2000" b="1">
              <a:effectLst>
                <a:outerShdw blurRad="38100" dist="38100" dir="2700000" algn="tl">
                  <a:srgbClr val="000000"/>
                </a:outerShdw>
              </a:effectLst>
            </a:endParaRPr>
          </a:p>
        </p:txBody>
      </p:sp>
      <p:sp>
        <p:nvSpPr>
          <p:cNvPr id="4104" name="TextBox 9"/>
          <p:cNvSpPr txBox="1">
            <a:spLocks noChangeArrowheads="1"/>
          </p:cNvSpPr>
          <p:nvPr/>
        </p:nvSpPr>
        <p:spPr bwMode="auto">
          <a:xfrm>
            <a:off x="4572000" y="4876800"/>
            <a:ext cx="4038600" cy="369332"/>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en-US" b="1" dirty="0" smtClean="0"/>
              <a:t>Ns Chandra W SKP </a:t>
            </a:r>
            <a:r>
              <a:rPr lang="en-US" b="1" dirty="0" err="1" smtClean="0"/>
              <a:t>MKep</a:t>
            </a:r>
            <a:r>
              <a:rPr lang="en-US" b="1" dirty="0" smtClean="0"/>
              <a:t> </a:t>
            </a:r>
            <a:r>
              <a:rPr lang="en-US" b="1" dirty="0" err="1" smtClean="0"/>
              <a:t>SpMAt</a:t>
            </a:r>
            <a:r>
              <a:rPr lang="en-US" b="1" dirty="0" smtClean="0"/>
              <a:t> </a:t>
            </a:r>
            <a:endParaRPr lang="en-US" b="1" dirty="0"/>
          </a:p>
        </p:txBody>
      </p:sp>
    </p:spTree>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857232"/>
            <a:ext cx="8501122" cy="5643602"/>
          </a:xfrm>
          <a:ln w="76200"/>
        </p:spPr>
        <p:style>
          <a:lnRef idx="1">
            <a:schemeClr val="accent5"/>
          </a:lnRef>
          <a:fillRef idx="2">
            <a:schemeClr val="accent5"/>
          </a:fillRef>
          <a:effectRef idx="1">
            <a:schemeClr val="accent5"/>
          </a:effectRef>
          <a:fontRef idx="minor">
            <a:schemeClr val="dk1"/>
          </a:fontRef>
        </p:style>
        <p:txBody>
          <a:bodyPr>
            <a:normAutofit fontScale="85000" lnSpcReduction="10000"/>
          </a:bodyPr>
          <a:lstStyle/>
          <a:p>
            <a:r>
              <a:rPr lang="id-ID" b="1" dirty="0" smtClean="0"/>
              <a:t>Mitigasi merupakan pengurangan sedangkan adaptasi merupakan penyesuaian diri. </a:t>
            </a:r>
          </a:p>
          <a:p>
            <a:r>
              <a:rPr lang="id-ID" b="1" dirty="0" smtClean="0"/>
              <a:t>Melalui mitigasi, usaha yang dapat dilakukan adalah mengurangi sebab pemanasan global dari sumbernya sehingga laju pemanasan itu melambat. </a:t>
            </a:r>
          </a:p>
          <a:p>
            <a:r>
              <a:rPr lang="id-ID" b="1" dirty="0"/>
              <a:t>P</a:t>
            </a:r>
            <a:r>
              <a:rPr lang="id-ID" b="1" dirty="0" smtClean="0"/>
              <a:t>ada saat bersamaan, dapat dilakukan persiapan diri untuk beradaptasi dengan perubahan yang ada. </a:t>
            </a:r>
          </a:p>
          <a:p>
            <a:r>
              <a:rPr lang="id-ID" b="1" dirty="0" smtClean="0"/>
              <a:t>Mitigasi bisa berupa gerakan cinta lingkungan seperti pengelolaan sampah, bersepeda pancal, mengurangi penggunaan plastik, hemat energi, dsb. </a:t>
            </a:r>
          </a:p>
          <a:p>
            <a:r>
              <a:rPr lang="id-ID" b="1" dirty="0" smtClean="0"/>
              <a:t>Sedangkan adaptasi dapat dilakukan dengan penataan lansekap lingkungan, penghijauan, menjaga daerah resapan, reuse, recycling, penggunaan energi terbarukan, dsb.</a:t>
            </a:r>
            <a:endParaRPr lang="id-ID" b="1" dirty="0"/>
          </a:p>
        </p:txBody>
      </p:sp>
    </p:spTree>
  </p:cSld>
  <p:clrMapOvr>
    <a:masterClrMapping/>
  </p:clrMapOvr>
  <p:transition spd="slow">
    <p:wheel spokes="2"/>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14290"/>
            <a:ext cx="8401080" cy="5911873"/>
          </a:xfrm>
          <a:solidFill>
            <a:schemeClr val="accent5">
              <a:lumMod val="40000"/>
              <a:lumOff val="60000"/>
            </a:schemeClr>
          </a:solidFill>
          <a:ln w="76200">
            <a:solidFill>
              <a:schemeClr val="tx1"/>
            </a:solidFill>
          </a:ln>
        </p:spPr>
        <p:txBody>
          <a:bodyPr>
            <a:normAutofit lnSpcReduction="10000"/>
          </a:bodyPr>
          <a:lstStyle/>
          <a:p>
            <a:r>
              <a:rPr lang="id-ID" dirty="0" smtClean="0"/>
              <a:t>Indonesia menjadi negara ke-124 yang meratifikasi Protokol Kyoto yang merupakan sebuah persetujuan sah di mana negara-negara perindustrian akan mengurangi emisi gas rumah kaca mereka. </a:t>
            </a:r>
          </a:p>
          <a:p>
            <a:r>
              <a:rPr lang="id-ID" dirty="0" smtClean="0"/>
              <a:t>Prodi Ilmu Lingkungan Pascasarjana UNS bersama instansi terkait harus mempersiapkan diri menyongsong ajakan stakeholder asing bertransaksi dalam proyek mereduksi emisi atau perdagangan karbon di sektor energi dan kehutanan sebagai dua sektor utama penyokong projek. </a:t>
            </a:r>
          </a:p>
        </p:txBody>
      </p:sp>
    </p:spTree>
  </p:cSld>
  <p:clrMapOvr>
    <a:masterClrMapping/>
  </p:clrMapOvr>
  <p:transition spd="slow">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500042"/>
            <a:ext cx="8572560" cy="5857916"/>
          </a:xfrm>
          <a:ln w="57150">
            <a:solidFill>
              <a:srgbClr val="FF0000"/>
            </a:solidFill>
          </a:ln>
        </p:spPr>
        <p:style>
          <a:lnRef idx="0">
            <a:scrgbClr r="0" g="0" b="0"/>
          </a:lnRef>
          <a:fillRef idx="1003">
            <a:schemeClr val="lt2"/>
          </a:fillRef>
          <a:effectRef idx="0">
            <a:scrgbClr r="0" g="0" b="0"/>
          </a:effectRef>
          <a:fontRef idx="major"/>
        </p:style>
        <p:txBody>
          <a:bodyPr>
            <a:normAutofit fontScale="92500" lnSpcReduction="20000"/>
          </a:bodyPr>
          <a:lstStyle/>
          <a:p>
            <a:r>
              <a:rPr lang="id-ID" b="1" dirty="0" smtClean="0"/>
              <a:t>Peluang Indonesia untuk berpartisipasi dalam mereduksi emisi gas rumah kaca dan ikut dalam perdagangan karbon terbuka lebar. </a:t>
            </a:r>
          </a:p>
          <a:p>
            <a:r>
              <a:rPr lang="id-ID" b="1" dirty="0" smtClean="0"/>
              <a:t>Mengingat peran signifikan Indonesia dalam Protokol Kyoto sebagai negara yang memiliki kekayaan hutan terbesar, maka sudah sepantasnya kita menjaga hutan kita sebagai pereduksi emisi karbon. </a:t>
            </a:r>
          </a:p>
          <a:p>
            <a:r>
              <a:rPr lang="id-ID" b="1" dirty="0" smtClean="0"/>
              <a:t>Di sinilah paradigma pembangunan berkelanjutan perlu terus dikampanyekan dan diimplementasikan dalam setiap kegiatan pembangunan. </a:t>
            </a:r>
          </a:p>
          <a:p>
            <a:r>
              <a:rPr lang="id-ID" b="1" dirty="0" smtClean="0"/>
              <a:t>Saatnya kebijakan yang lebih sistematis mengenai keberlanjutan ekologi harus diwujudkan sebagai tempat hidup kita.</a:t>
            </a:r>
          </a:p>
          <a:p>
            <a:endParaRPr lang="id-ID" dirty="0"/>
          </a:p>
        </p:txBody>
      </p:sp>
    </p:spTree>
  </p:cSld>
  <p:clrMapOvr>
    <a:masterClrMapping/>
  </p:clrMapOvr>
  <p:transition spd="slow">
    <p:push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l_fi" descr="http://1.bp.blogspot.com/-Bbw8ePirGtU/TvHpzZ-RuJI/AAAAAAAABK8/FPAy-Eb-gJY/s1600/482821180_45e62ebfdd1.jpg"/>
          <p:cNvPicPr>
            <a:picLocks noGrp="1"/>
          </p:cNvPicPr>
          <p:nvPr>
            <p:ph idx="1"/>
          </p:nvPr>
        </p:nvPicPr>
        <p:blipFill>
          <a:blip r:embed="rId2" cstate="print"/>
          <a:srcRect/>
          <a:stretch>
            <a:fillRect/>
          </a:stretch>
        </p:blipFill>
        <p:spPr bwMode="auto">
          <a:xfrm>
            <a:off x="857224" y="714356"/>
            <a:ext cx="7500990" cy="5500726"/>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fontScale="90000"/>
          </a:bodyPr>
          <a:lstStyle/>
          <a:p>
            <a:r>
              <a:rPr lang="id-ID" b="1" dirty="0" smtClean="0"/>
              <a:t/>
            </a:r>
            <a:br>
              <a:rPr lang="id-ID" b="1" dirty="0" smtClean="0"/>
            </a:br>
            <a:r>
              <a:rPr lang="id-ID" sz="8000" b="1" dirty="0" smtClean="0"/>
              <a:t>S  o  l  u  s  i</a:t>
            </a:r>
            <a:br>
              <a:rPr lang="id-ID" sz="8000" b="1" dirty="0" smtClean="0"/>
            </a:br>
            <a:endParaRPr lang="id-ID" sz="8000" dirty="0"/>
          </a:p>
        </p:txBody>
      </p:sp>
      <p:sp>
        <p:nvSpPr>
          <p:cNvPr id="3" name="Content Placeholder 2"/>
          <p:cNvSpPr>
            <a:spLocks noGrp="1"/>
          </p:cNvSpPr>
          <p:nvPr>
            <p:ph idx="1"/>
          </p:nvPr>
        </p:nvSpPr>
        <p:spPr/>
        <p:style>
          <a:lnRef idx="2">
            <a:schemeClr val="dk1">
              <a:shade val="50000"/>
            </a:schemeClr>
          </a:lnRef>
          <a:fillRef idx="1">
            <a:schemeClr val="dk1"/>
          </a:fillRef>
          <a:effectRef idx="0">
            <a:schemeClr val="dk1"/>
          </a:effectRef>
          <a:fontRef idx="minor">
            <a:schemeClr val="lt1"/>
          </a:fontRef>
        </p:style>
        <p:txBody>
          <a:bodyPr/>
          <a:lstStyle/>
          <a:p>
            <a:r>
              <a:rPr lang="id-ID" sz="4400" b="1" dirty="0" smtClean="0"/>
              <a:t>Solusi </a:t>
            </a:r>
            <a:r>
              <a:rPr lang="id-ID" sz="4400" b="1" dirty="0"/>
              <a:t>perubahan iklim adalah revolusi energi bersih. </a:t>
            </a:r>
            <a:endParaRPr lang="id-ID" sz="4400" b="1" dirty="0" smtClean="0"/>
          </a:p>
          <a:p>
            <a:r>
              <a:rPr lang="id-ID" sz="4400" b="1" dirty="0" smtClean="0"/>
              <a:t>Ini </a:t>
            </a:r>
            <a:r>
              <a:rPr lang="id-ID" sz="4400" b="1" dirty="0"/>
              <a:t>akan memuluskan jalan untuk energi yang lebih bersih dan lingkungan aman untuk semua.</a:t>
            </a:r>
          </a:p>
          <a:p>
            <a:endParaRPr lang="id-ID" dirty="0"/>
          </a:p>
        </p:txBody>
      </p:sp>
    </p:spTree>
  </p:cSld>
  <p:clrMapOvr>
    <a:masterClrMapping/>
  </p:clrMapOvr>
  <p:transition spd="slow">
    <p:zoom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642918"/>
            <a:ext cx="8329642" cy="5357850"/>
          </a:xfrm>
          <a:ln w="76200">
            <a:solidFill>
              <a:srgbClr val="FF0000"/>
            </a:solidFill>
          </a:ln>
        </p:spPr>
        <p:style>
          <a:lnRef idx="1">
            <a:schemeClr val="accent2"/>
          </a:lnRef>
          <a:fillRef idx="2">
            <a:schemeClr val="accent2"/>
          </a:fillRef>
          <a:effectRef idx="1">
            <a:schemeClr val="accent2"/>
          </a:effectRef>
          <a:fontRef idx="minor">
            <a:schemeClr val="dk1"/>
          </a:fontRef>
        </p:style>
        <p:txBody>
          <a:bodyPr>
            <a:normAutofit fontScale="92500"/>
          </a:bodyPr>
          <a:lstStyle/>
          <a:p>
            <a:r>
              <a:rPr lang="id-ID" sz="4800" b="1" dirty="0"/>
              <a:t>Satu-satunya cara kita untuk menghentikan dampak buruk perubahan iklim di Asia adalah dengan menghemat energi dan memastikan energi yang kita butuhkan datang dari sumber yang bersih dan terbarukan.</a:t>
            </a:r>
          </a:p>
          <a:p>
            <a:endParaRPr lang="id-ID"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id-ID" b="1" dirty="0" smtClean="0"/>
              <a:t/>
            </a:r>
            <a:br>
              <a:rPr lang="id-ID" b="1" dirty="0" smtClean="0"/>
            </a:br>
            <a:r>
              <a:rPr lang="id-ID" b="1" dirty="0" smtClean="0"/>
              <a:t>Perubahan Iklim Dan Dampaknya Terhadap Lingkungan</a:t>
            </a:r>
            <a:r>
              <a:rPr lang="id-ID" dirty="0" smtClean="0"/>
              <a:t/>
            </a:r>
            <a:br>
              <a:rPr lang="id-ID" dirty="0" smtClean="0"/>
            </a:br>
            <a:endParaRPr lang="id-ID"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r>
              <a:rPr lang="id-ID" b="1" dirty="0" smtClean="0">
                <a:latin typeface="Comic Sans MS" pitchFamily="66" charset="0"/>
              </a:rPr>
              <a:t>Lingkungan adalah semua yang berada di wilayah eksternal jasmani manusia, di antaranya adalah keadaan fisik, biologis, sosial, budaya, dan semua hal yang dapat mempengaruhi status kesehatan dalam suatu populasi. (Yassi, 2001: hlm. 5).</a:t>
            </a:r>
            <a:endParaRPr lang="id-ID" b="1" dirty="0">
              <a:latin typeface="Comic Sans MS" pitchFamily="66"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214290"/>
            <a:ext cx="8572560" cy="1470025"/>
          </a:xfrm>
          <a:solidFill>
            <a:schemeClr val="accent4">
              <a:lumMod val="40000"/>
              <a:lumOff val="60000"/>
            </a:schemeClr>
          </a:solidFill>
          <a:ln w="38100">
            <a:solidFill>
              <a:schemeClr val="tx1"/>
            </a:solidFill>
          </a:ln>
        </p:spPr>
        <p:txBody>
          <a:bodyPr>
            <a:noAutofit/>
          </a:bodyPr>
          <a:lstStyle/>
          <a:p>
            <a:r>
              <a:rPr lang="id-ID" sz="6000" b="1" dirty="0" smtClean="0">
                <a:solidFill>
                  <a:schemeClr val="accent2">
                    <a:lumMod val="50000"/>
                  </a:schemeClr>
                </a:solidFill>
              </a:rPr>
              <a:t/>
            </a:r>
            <a:br>
              <a:rPr lang="id-ID" sz="6000" b="1" dirty="0" smtClean="0">
                <a:solidFill>
                  <a:schemeClr val="accent2">
                    <a:lumMod val="50000"/>
                  </a:schemeClr>
                </a:solidFill>
              </a:rPr>
            </a:br>
            <a:r>
              <a:rPr lang="id-ID" sz="6000" b="1" dirty="0" smtClean="0">
                <a:solidFill>
                  <a:schemeClr val="accent2">
                    <a:lumMod val="50000"/>
                  </a:schemeClr>
                </a:solidFill>
              </a:rPr>
              <a:t>Perubahan Iklim Global </a:t>
            </a:r>
            <a:br>
              <a:rPr lang="id-ID" sz="6000" b="1" dirty="0" smtClean="0">
                <a:solidFill>
                  <a:schemeClr val="accent2">
                    <a:lumMod val="50000"/>
                  </a:schemeClr>
                </a:solidFill>
              </a:rPr>
            </a:br>
            <a:endParaRPr lang="id-ID" sz="6000" dirty="0">
              <a:solidFill>
                <a:schemeClr val="accent2">
                  <a:lumMod val="50000"/>
                </a:schemeClr>
              </a:solidFill>
            </a:endParaRPr>
          </a:p>
        </p:txBody>
      </p:sp>
      <p:sp>
        <p:nvSpPr>
          <p:cNvPr id="3" name="Subtitle 2"/>
          <p:cNvSpPr>
            <a:spLocks noGrp="1"/>
          </p:cNvSpPr>
          <p:nvPr>
            <p:ph type="subTitle" idx="1"/>
          </p:nvPr>
        </p:nvSpPr>
        <p:spPr>
          <a:xfrm>
            <a:off x="357158" y="2285992"/>
            <a:ext cx="8572560" cy="4357718"/>
          </a:xfrm>
          <a:solidFill>
            <a:schemeClr val="accent5">
              <a:lumMod val="20000"/>
              <a:lumOff val="80000"/>
            </a:schemeClr>
          </a:solidFill>
          <a:ln w="57150">
            <a:solidFill>
              <a:schemeClr val="accent2"/>
            </a:solidFill>
          </a:ln>
        </p:spPr>
        <p:txBody>
          <a:bodyPr>
            <a:normAutofit lnSpcReduction="10000"/>
          </a:bodyPr>
          <a:lstStyle/>
          <a:p>
            <a:pPr algn="just"/>
            <a:endParaRPr lang="id-ID" b="1" dirty="0" smtClean="0">
              <a:solidFill>
                <a:schemeClr val="tx1"/>
              </a:solidFill>
            </a:endParaRPr>
          </a:p>
          <a:p>
            <a:pPr algn="just"/>
            <a:r>
              <a:rPr lang="id-ID" b="1" dirty="0" smtClean="0">
                <a:solidFill>
                  <a:schemeClr val="tx1"/>
                </a:solidFill>
              </a:rPr>
              <a:t>- Menjadi masalah lama yang tak kunjung teratasi di dunia 	ini. </a:t>
            </a:r>
          </a:p>
          <a:p>
            <a:pPr algn="just">
              <a:buFontTx/>
              <a:buChar char="-"/>
            </a:pPr>
            <a:r>
              <a:rPr lang="id-ID" b="1" dirty="0" smtClean="0">
                <a:solidFill>
                  <a:schemeClr val="tx1"/>
                </a:solidFill>
              </a:rPr>
              <a:t>Banyak manusia yang mulai peduli dan menyorotinya</a:t>
            </a:r>
          </a:p>
          <a:p>
            <a:pPr algn="just">
              <a:buFontTx/>
              <a:buChar char="-"/>
            </a:pPr>
            <a:r>
              <a:rPr lang="id-ID" b="1" dirty="0" smtClean="0">
                <a:solidFill>
                  <a:schemeClr val="tx1"/>
                </a:solidFill>
              </a:rPr>
              <a:t>Banyak orang yang acuh tak acuh bahkan tidak begitu 	paham </a:t>
            </a:r>
            <a:r>
              <a:rPr lang="id-ID" b="1" dirty="0">
                <a:solidFill>
                  <a:schemeClr val="tx1"/>
                </a:solidFill>
              </a:rPr>
              <a:t> </a:t>
            </a:r>
            <a:r>
              <a:rPr lang="id-ID" b="1" dirty="0" smtClean="0">
                <a:solidFill>
                  <a:schemeClr val="tx1"/>
                </a:solidFill>
              </a:rPr>
              <a:t>mengenai arti dan dampak dari perubahan 	iklim itu sendiri. </a:t>
            </a:r>
          </a:p>
          <a:p>
            <a:pPr algn="just">
              <a:buFontTx/>
              <a:buChar char="-"/>
            </a:pPr>
            <a:endParaRPr lang="id-ID" b="1" dirty="0">
              <a:solidFill>
                <a:schemeClr val="tx1"/>
              </a:solidFill>
            </a:endParaRPr>
          </a:p>
          <a:p>
            <a:pPr algn="just">
              <a:buFontTx/>
              <a:buChar char="-"/>
            </a:pPr>
            <a:r>
              <a:rPr lang="id-ID" b="1" dirty="0" smtClean="0">
                <a:solidFill>
                  <a:schemeClr val="tx1"/>
                </a:solidFill>
              </a:rPr>
              <a:t>-Mendiskusikan mengenai isu lingkungan terkini, dan 	menambah kesadaran anggota akan pentingnya 	pelestarian lingkungan hidup.</a:t>
            </a:r>
            <a:endParaRPr lang="id-ID" b="1" dirty="0">
              <a:solidFill>
                <a:schemeClr val="tx1"/>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285728"/>
            <a:ext cx="8358246" cy="5500726"/>
          </a:xfrm>
          <a:solidFill>
            <a:schemeClr val="accent2">
              <a:lumMod val="40000"/>
              <a:lumOff val="60000"/>
            </a:schemeClr>
          </a:solidFill>
          <a:ln>
            <a:solidFill>
              <a:srgbClr val="00B050"/>
            </a:solidFill>
          </a:ln>
        </p:spPr>
        <p:txBody>
          <a:bodyPr>
            <a:normAutofit/>
          </a:bodyPr>
          <a:lstStyle/>
          <a:p>
            <a:pPr algn="just"/>
            <a:endParaRPr lang="id-ID" b="1" dirty="0" smtClean="0"/>
          </a:p>
          <a:p>
            <a:pPr algn="just"/>
            <a:r>
              <a:rPr lang="id-ID" sz="4800" b="1" dirty="0" smtClean="0"/>
              <a:t>Perubahan iklim adalah :</a:t>
            </a:r>
            <a:endParaRPr lang="id-ID" sz="3600" b="1" dirty="0" smtClean="0"/>
          </a:p>
          <a:p>
            <a:pPr lvl="1" algn="just"/>
            <a:r>
              <a:rPr lang="id-ID" sz="3600" b="1" dirty="0" smtClean="0"/>
              <a:t>perubahan variabel iklim, </a:t>
            </a:r>
          </a:p>
          <a:p>
            <a:pPr lvl="1" algn="just"/>
            <a:r>
              <a:rPr lang="id-ID" sz="3600" b="1" dirty="0" smtClean="0"/>
              <a:t>khususnya suhu udara dan curah hujan yang terjadi secara berangsur-angsur dalam jangka waktu yang panjang antara 50 sampai 100 tahun. </a:t>
            </a:r>
          </a:p>
          <a:p>
            <a:pPr algn="just">
              <a:buNone/>
            </a:pPr>
            <a:endParaRPr lang="id-ID" b="1" dirty="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500042"/>
            <a:ext cx="8429684" cy="5929354"/>
          </a:xfrm>
          <a:solidFill>
            <a:schemeClr val="accent3">
              <a:lumMod val="60000"/>
              <a:lumOff val="40000"/>
            </a:schemeClr>
          </a:solidFill>
          <a:ln w="76200">
            <a:solidFill>
              <a:schemeClr val="tx1"/>
            </a:solidFill>
          </a:ln>
        </p:spPr>
        <p:txBody>
          <a:bodyPr/>
          <a:lstStyle/>
          <a:p>
            <a:r>
              <a:rPr lang="id-ID" sz="3600" b="1" dirty="0" smtClean="0"/>
              <a:t>Unsur-unsur Perubahan Iklim yang dapat dikenali adalah  :</a:t>
            </a:r>
          </a:p>
          <a:p>
            <a:pPr>
              <a:buNone/>
            </a:pPr>
            <a:endParaRPr lang="id-ID" sz="3600" b="1" dirty="0" smtClean="0"/>
          </a:p>
          <a:p>
            <a:pPr lvl="1"/>
            <a:r>
              <a:rPr lang="id-ID" b="1" dirty="0" smtClean="0"/>
              <a:t>munculnya fenomena adanya peningkatan suhu global, </a:t>
            </a:r>
          </a:p>
          <a:p>
            <a:pPr lvl="1"/>
            <a:r>
              <a:rPr lang="id-ID" b="1" dirty="0" smtClean="0"/>
              <a:t>ketidakpastian musim, </a:t>
            </a:r>
          </a:p>
          <a:p>
            <a:pPr lvl="1"/>
            <a:r>
              <a:rPr lang="id-ID" b="1" dirty="0" smtClean="0"/>
              <a:t>kekeringan yang berkepanjangan, </a:t>
            </a:r>
          </a:p>
          <a:p>
            <a:pPr lvl="1"/>
            <a:r>
              <a:rPr lang="id-ID" b="1" dirty="0" smtClean="0"/>
              <a:t>permukaan es kutub utara yang makin tipis, </a:t>
            </a:r>
          </a:p>
          <a:p>
            <a:pPr lvl="1"/>
            <a:r>
              <a:rPr lang="id-ID" b="1" dirty="0" smtClean="0"/>
              <a:t>kebakaran hutan dan banjir terus-menerus.</a:t>
            </a:r>
          </a:p>
          <a:p>
            <a:endParaRPr lang="id-ID"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857232"/>
            <a:ext cx="8429684" cy="5715040"/>
          </a:xfrm>
          <a:solidFill>
            <a:schemeClr val="accent1">
              <a:lumMod val="20000"/>
              <a:lumOff val="80000"/>
            </a:schemeClr>
          </a:solidFill>
          <a:ln w="76200">
            <a:solidFill>
              <a:schemeClr val="tx1"/>
            </a:solidFill>
          </a:ln>
        </p:spPr>
        <p:txBody>
          <a:bodyPr>
            <a:normAutofit fontScale="92500"/>
          </a:bodyPr>
          <a:lstStyle/>
          <a:p>
            <a:r>
              <a:rPr lang="id-ID" dirty="0" smtClean="0"/>
              <a:t>Perubahan iklim ini disebabkan oleh  :</a:t>
            </a:r>
          </a:p>
          <a:p>
            <a:pPr lvl="1"/>
            <a:r>
              <a:rPr lang="id-ID" dirty="0" smtClean="0"/>
              <a:t>peningkatan konsentrasi gas rumah kaca (GRK) di atmosfer, khususnya dalam bentuk karbon dioksida (CO2), metana (CH4), dan nitrous oksida (N2O). </a:t>
            </a:r>
          </a:p>
          <a:p>
            <a:pPr lvl="1"/>
            <a:r>
              <a:rPr lang="id-ID" dirty="0" smtClean="0"/>
              <a:t>Selain itu terdapat pula gas-gas antara  lain NF</a:t>
            </a:r>
            <a:r>
              <a:rPr lang="id-ID" baseline="-25000" dirty="0" smtClean="0"/>
              <a:t>3</a:t>
            </a:r>
            <a:r>
              <a:rPr lang="id-ID" dirty="0" smtClean="0"/>
              <a:t> (Nitrogen triflorida), HFCs (Hydrofluorocarbons), PFCs (Perfluorocarbons), dan SF</a:t>
            </a:r>
            <a:r>
              <a:rPr lang="id-ID" baseline="-25000" dirty="0" smtClean="0"/>
              <a:t>6</a:t>
            </a:r>
            <a:r>
              <a:rPr lang="id-ID" dirty="0" smtClean="0"/>
              <a:t> (Sulphur hexafluoride)</a:t>
            </a:r>
            <a:r>
              <a:rPr lang="id-ID" b="1" dirty="0" smtClean="0"/>
              <a:t>.</a:t>
            </a:r>
            <a:r>
              <a:rPr lang="id-ID" dirty="0" smtClean="0"/>
              <a:t> </a:t>
            </a:r>
          </a:p>
          <a:p>
            <a:pPr lvl="1"/>
            <a:r>
              <a:rPr lang="id-ID" dirty="0" smtClean="0"/>
              <a:t>Gas-gas dapat meneruskan radiasi gelombang pendek yang tidak bersifat panas, tetapi menahan radiasi gelombang-panjang yang bersifat panas. </a:t>
            </a:r>
          </a:p>
          <a:p>
            <a:pPr lvl="1"/>
            <a:r>
              <a:rPr lang="id-ID" dirty="0" smtClean="0"/>
              <a:t>Akibatnya atmosfer bumi makin memanas dengan laju yang setara dengan laju peningkatan konsentrasi GRK di atmosfer.</a:t>
            </a:r>
            <a:endParaRPr lang="id-ID" dirty="0"/>
          </a:p>
        </p:txBody>
      </p:sp>
    </p:spTree>
  </p:cSld>
  <p:clrMapOvr>
    <a:masterClrMapping/>
  </p:clrMapOvr>
  <p:transition spd="slow">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500042"/>
            <a:ext cx="8501122" cy="5715040"/>
          </a:xfrm>
          <a:solidFill>
            <a:schemeClr val="accent5">
              <a:lumMod val="40000"/>
              <a:lumOff val="60000"/>
            </a:schemeClr>
          </a:solidFill>
          <a:ln w="57150">
            <a:solidFill>
              <a:schemeClr val="tx1"/>
            </a:solidFill>
          </a:ln>
        </p:spPr>
        <p:txBody>
          <a:bodyPr>
            <a:noAutofit/>
          </a:bodyPr>
          <a:lstStyle/>
          <a:p>
            <a:r>
              <a:rPr lang="id-ID" sz="2000" b="1" dirty="0" smtClean="0">
                <a:latin typeface="Comic Sans MS" pitchFamily="66" charset="0"/>
              </a:rPr>
              <a:t>Dalam kondisi normal perubahan iklim akan terjadi dengan lambat. </a:t>
            </a:r>
          </a:p>
          <a:p>
            <a:r>
              <a:rPr lang="id-ID" sz="2000" b="1" dirty="0" smtClean="0">
                <a:latin typeface="Comic Sans MS" pitchFamily="66" charset="0"/>
              </a:rPr>
              <a:t>Adanya aktifitas manusia dan kemajuan teknologi industri mempercepat terjadinya perubahan iklim ini. </a:t>
            </a:r>
          </a:p>
          <a:p>
            <a:r>
              <a:rPr lang="id-ID" sz="2000" b="1" dirty="0" smtClean="0">
                <a:latin typeface="Comic Sans MS" pitchFamily="66" charset="0"/>
              </a:rPr>
              <a:t>Limbah dan asap dari transportasi dan industri berbahan bakar fosil merupakan penyebab utama peningkatan gas rumah kaca di atmosfer. </a:t>
            </a:r>
          </a:p>
          <a:p>
            <a:r>
              <a:rPr lang="id-ID" sz="2000" b="1" dirty="0" smtClean="0">
                <a:latin typeface="Comic Sans MS" pitchFamily="66" charset="0"/>
              </a:rPr>
              <a:t>Selain itu, industri peternakan, kotoran hewan dan tumbuhan yang menumpuk mengambil bagian terjadinya peningkatan GRK. </a:t>
            </a:r>
          </a:p>
          <a:p>
            <a:r>
              <a:rPr lang="id-ID" sz="2000" b="1" dirty="0" smtClean="0">
                <a:latin typeface="Comic Sans MS" pitchFamily="66" charset="0"/>
              </a:rPr>
              <a:t>Kotoran hewan dan timbunan tanaman yang membusuk maupun sampah yang menghasilkan cairan lindi dapat menghasilkan gas metana yang berperan dalam terbentuknya GRK di atmosfer. </a:t>
            </a:r>
          </a:p>
          <a:p>
            <a:r>
              <a:rPr lang="id-ID" sz="2000" b="1" dirty="0" smtClean="0">
                <a:latin typeface="Comic Sans MS" pitchFamily="66" charset="0"/>
              </a:rPr>
              <a:t>Sektor pertanian juga dianggap sebagai penyebab perubahan iklim terutama dari sistem usaha tani yang menggunakan pupuk anorganik serta karena perubahan tataguna lahan dan kehutanan.</a:t>
            </a:r>
            <a:endParaRPr lang="id-ID" sz="2000" b="1" dirty="0">
              <a:latin typeface="Comic Sans MS" pitchFamily="66" charset="0"/>
            </a:endParaRPr>
          </a:p>
        </p:txBody>
      </p:sp>
    </p:spTree>
  </p:cSld>
  <p:clrMapOvr>
    <a:masterClrMapping/>
  </p:clrMapOvr>
  <p:transition spd="slow">
    <p:pull dir="rd"/>
    <p:sndAc>
      <p:stSnd>
        <p:snd r:embed="rId3"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357166"/>
            <a:ext cx="8329642" cy="5768997"/>
          </a:xfrm>
        </p:spPr>
        <p:style>
          <a:lnRef idx="1">
            <a:schemeClr val="accent5"/>
          </a:lnRef>
          <a:fillRef idx="2">
            <a:schemeClr val="accent5"/>
          </a:fillRef>
          <a:effectRef idx="1">
            <a:schemeClr val="accent5"/>
          </a:effectRef>
          <a:fontRef idx="minor">
            <a:schemeClr val="dk1"/>
          </a:fontRef>
        </p:style>
        <p:txBody>
          <a:bodyPr>
            <a:normAutofit lnSpcReduction="10000"/>
          </a:bodyPr>
          <a:lstStyle/>
          <a:p>
            <a:r>
              <a:rPr lang="id-ID" b="1" dirty="0" smtClean="0"/>
              <a:t>Perubahan iklim berdampak pada :</a:t>
            </a:r>
          </a:p>
          <a:p>
            <a:pPr lvl="1"/>
            <a:r>
              <a:rPr lang="id-ID" b="1" dirty="0" smtClean="0"/>
              <a:t>kesehatan, </a:t>
            </a:r>
          </a:p>
          <a:p>
            <a:pPr lvl="1"/>
            <a:r>
              <a:rPr lang="id-ID" b="1" dirty="0" smtClean="0"/>
              <a:t>distribusi air yang tidak merata, </a:t>
            </a:r>
          </a:p>
          <a:p>
            <a:pPr lvl="1"/>
            <a:r>
              <a:rPr lang="id-ID" b="1" dirty="0" smtClean="0"/>
              <a:t>berkurangnya biodiversitas atau keanekaragaman hayati, </a:t>
            </a:r>
          </a:p>
          <a:p>
            <a:pPr lvl="1"/>
            <a:r>
              <a:rPr lang="id-ID" b="1" dirty="0" smtClean="0"/>
              <a:t>terjadinya berbagai macam bencana. </a:t>
            </a:r>
          </a:p>
          <a:p>
            <a:pPr lvl="1">
              <a:buNone/>
            </a:pPr>
            <a:endParaRPr lang="id-ID" b="1" dirty="0" smtClean="0"/>
          </a:p>
          <a:p>
            <a:pPr lvl="1">
              <a:buNone/>
            </a:pPr>
            <a:r>
              <a:rPr lang="id-ID" b="1" dirty="0" smtClean="0"/>
              <a:t>Pada mulanya nyamuk malaria tidak dapat hidup di dataran tinggi, namun seiring perubahan iklim dan peningkatan suhu menyebabkan nyamuk malaria dapat berdistribusi dan menularkan penyakit di daerah tersebut</a:t>
            </a:r>
            <a:endParaRPr lang="id-ID" b="1" dirty="0"/>
          </a:p>
        </p:txBody>
      </p:sp>
    </p:spTree>
  </p:cSld>
  <p:clrMapOvr>
    <a:masterClrMapping/>
  </p:clrMapOvr>
  <p:transition spd="slow">
    <p:checke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428604"/>
            <a:ext cx="8572560" cy="6000792"/>
          </a:xfrm>
        </p:spPr>
        <p:style>
          <a:lnRef idx="0">
            <a:scrgbClr r="0" g="0" b="0"/>
          </a:lnRef>
          <a:fillRef idx="1003">
            <a:schemeClr val="lt2"/>
          </a:fillRef>
          <a:effectRef idx="0">
            <a:scrgbClr r="0" g="0" b="0"/>
          </a:effectRef>
          <a:fontRef idx="major"/>
        </p:style>
        <p:txBody>
          <a:bodyPr>
            <a:normAutofit lnSpcReduction="10000"/>
          </a:bodyPr>
          <a:lstStyle/>
          <a:p>
            <a:r>
              <a:rPr lang="id-ID" b="1" dirty="0" smtClean="0"/>
              <a:t>Jika tidak ada upaya meningkatkan ketahanan terhadap perubahan iklim dan perbaikan kondisi lingkungan mulai dari sekarang, maka dampak yang ditimbulkan akibat adanya perubahan iklim ke depan akan semakin besar dan lebih lanjut akan berdampak pada sulitnya mencapai sistem pembangunan yang berkelanjutan. </a:t>
            </a:r>
          </a:p>
          <a:p>
            <a:r>
              <a:rPr lang="id-ID" b="1" dirty="0" smtClean="0"/>
              <a:t>Sebagai manusia yang merupakan bagian dari alam, kita harus ikut berperan dalam upaya mengatasi perubahan iklim melalui upaya adaptasi dan mitigasi.</a:t>
            </a:r>
            <a:endParaRPr lang="id-ID" b="1" dirty="0"/>
          </a:p>
        </p:txBody>
      </p:sp>
    </p:spTree>
  </p:cSld>
  <p:clrMapOvr>
    <a:masterClrMapping/>
  </p:clrMapOvr>
  <p:transition spd="slow">
    <p:pull dir="l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193</TotalTime>
  <Words>744</Words>
  <Application>Microsoft Office PowerPoint</Application>
  <PresentationFormat>On-screen Show (4:3)</PresentationFormat>
  <Paragraphs>68</Paragraphs>
  <Slides>15</Slides>
  <Notes>11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Trek</vt:lpstr>
      <vt:lpstr>Slide 1</vt:lpstr>
      <vt:lpstr> Perubahan Iklim Dan Dampaknya Terhadap Lingkungan </vt:lpstr>
      <vt:lpstr> Perubahan Iklim Global  </vt:lpstr>
      <vt:lpstr>Slide 4</vt:lpstr>
      <vt:lpstr>Slide 5</vt:lpstr>
      <vt:lpstr>Slide 6</vt:lpstr>
      <vt:lpstr>Slide 7</vt:lpstr>
      <vt:lpstr>Slide 8</vt:lpstr>
      <vt:lpstr>Slide 9</vt:lpstr>
      <vt:lpstr>Slide 10</vt:lpstr>
      <vt:lpstr>Slide 11</vt:lpstr>
      <vt:lpstr>Slide 12</vt:lpstr>
      <vt:lpstr>Slide 13</vt:lpstr>
      <vt:lpstr> S  o  l  u  s  i </vt:lpstr>
      <vt:lpstr>Slide 15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Perubahan Iklim Global</dc:title>
  <dc:creator>sunarto Dr.MSc</dc:creator>
  <cp:lastModifiedBy>user_2</cp:lastModifiedBy>
  <cp:revision>4</cp:revision>
  <dcterms:created xsi:type="dcterms:W3CDTF">2012-09-03T15:10:24Z</dcterms:created>
  <dcterms:modified xsi:type="dcterms:W3CDTF">2017-12-13T06:35:55Z</dcterms:modified>
</cp:coreProperties>
</file>