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9" r:id="rId2"/>
    <p:sldId id="259" r:id="rId3"/>
    <p:sldId id="261" r:id="rId4"/>
    <p:sldId id="262" r:id="rId5"/>
    <p:sldId id="263" r:id="rId6"/>
    <p:sldId id="264" r:id="rId7"/>
    <p:sldId id="266" r:id="rId8"/>
    <p:sldId id="270" r:id="rId9"/>
    <p:sldId id="271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8C27E-A53E-4C21-ACF1-79E325EA03F2}" type="doc">
      <dgm:prSet loTypeId="urn:microsoft.com/office/officeart/2005/8/layout/pyramid3" loCatId="pyramid" qsTypeId="urn:microsoft.com/office/officeart/2005/8/quickstyle/3d3" qsCatId="3D" csTypeId="urn:microsoft.com/office/officeart/2005/8/colors/colorful5" csCatId="colorful" phldr="1"/>
      <dgm:spPr/>
    </dgm:pt>
    <dgm:pt modelId="{D598EA30-C0D7-4EA4-ABB5-C20161F6AD72}" type="pres">
      <dgm:prSet presAssocID="{17E8C27E-A53E-4C21-ACF1-79E325EA03F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8429A65-70FB-40B6-B7DF-7772B4E5D68F}" type="presOf" srcId="{17E8C27E-A53E-4C21-ACF1-79E325EA03F2}" destId="{D598EA30-C0D7-4EA4-ABB5-C20161F6AD72}" srcOrd="0" destOrd="0" presId="urn:microsoft.com/office/officeart/2005/8/layout/pyramid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E8C27E-A53E-4C21-ACF1-79E325EA03F2}" type="doc">
      <dgm:prSet loTypeId="urn:microsoft.com/office/officeart/2005/8/layout/pyramid3" loCatId="pyramid" qsTypeId="urn:microsoft.com/office/officeart/2005/8/quickstyle/3d3" qsCatId="3D" csTypeId="urn:microsoft.com/office/officeart/2005/8/colors/colorful5" csCatId="colorful" phldr="1"/>
      <dgm:spPr/>
    </dgm:pt>
    <dgm:pt modelId="{CC314FFC-81F4-42C7-AC47-18E32F4DB411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UJUNGTOMBAK </a:t>
          </a:r>
        </a:p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SAFE COMMUNITY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B94412-0136-48E1-82BA-CF194BBA3498}" type="parTrans" cxnId="{7FCC082F-3DD4-4CAE-9E2B-4F1E50FE05E5}">
      <dgm:prSet/>
      <dgm:spPr/>
      <dgm:t>
        <a:bodyPr/>
        <a:lstStyle/>
        <a:p>
          <a:endParaRPr lang="en-US"/>
        </a:p>
      </dgm:t>
    </dgm:pt>
    <dgm:pt modelId="{2FA1D963-C206-4CAE-BDE1-38826B70EC9C}" type="sibTrans" cxnId="{7FCC082F-3DD4-4CAE-9E2B-4F1E50FE05E5}">
      <dgm:prSet/>
      <dgm:spPr/>
      <dgm:t>
        <a:bodyPr/>
        <a:lstStyle/>
        <a:p>
          <a:endParaRPr lang="en-US"/>
        </a:p>
      </dgm:t>
    </dgm:pt>
    <dgm:pt modelId="{F8958C76-8898-40C8-A821-C67FD137B79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PUBLIC SAFETY CENTER</a:t>
          </a:r>
          <a:endParaRPr 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974B87-8A01-4FCF-B10B-BAA410BCCCB1}" type="parTrans" cxnId="{8AB97DF1-5A63-481F-B8CD-B913B635AEFC}">
      <dgm:prSet/>
      <dgm:spPr/>
      <dgm:t>
        <a:bodyPr/>
        <a:lstStyle/>
        <a:p>
          <a:endParaRPr lang="en-US"/>
        </a:p>
      </dgm:t>
    </dgm:pt>
    <dgm:pt modelId="{FE906442-732B-44C6-A94B-B2D193724126}" type="sibTrans" cxnId="{8AB97DF1-5A63-481F-B8CD-B913B635AEFC}">
      <dgm:prSet/>
      <dgm:spPr/>
      <dgm:t>
        <a:bodyPr/>
        <a:lstStyle/>
        <a:p>
          <a:endParaRPr lang="en-US"/>
        </a:p>
      </dgm:t>
    </dgm:pt>
    <dgm:pt modelId="{D598EA30-C0D7-4EA4-ABB5-C20161F6AD72}" type="pres">
      <dgm:prSet presAssocID="{17E8C27E-A53E-4C21-ACF1-79E325EA03F2}" presName="Name0" presStyleCnt="0">
        <dgm:presLayoutVars>
          <dgm:dir/>
          <dgm:animLvl val="lvl"/>
          <dgm:resizeHandles val="exact"/>
        </dgm:presLayoutVars>
      </dgm:prSet>
      <dgm:spPr/>
    </dgm:pt>
    <dgm:pt modelId="{C5D4EB03-C693-4DF3-812E-92772CCB160E}" type="pres">
      <dgm:prSet presAssocID="{CC314FFC-81F4-42C7-AC47-18E32F4DB411}" presName="Name8" presStyleCnt="0"/>
      <dgm:spPr/>
    </dgm:pt>
    <dgm:pt modelId="{96BC33C0-A638-4FF5-8CB3-CC6C3631D524}" type="pres">
      <dgm:prSet presAssocID="{CC314FFC-81F4-42C7-AC47-18E32F4DB411}" presName="level" presStyleLbl="node1" presStyleIdx="0" presStyleCnt="2" custLinFactNeighborX="1354" custLinFactNeighborY="-368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CFA915-3DB6-4CC9-BF9E-B0ABCE232843}" type="pres">
      <dgm:prSet presAssocID="{CC314FFC-81F4-42C7-AC47-18E32F4DB4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D211B7-951A-49BC-A021-4EFE82BF0DCE}" type="pres">
      <dgm:prSet presAssocID="{F8958C76-8898-40C8-A821-C67FD137B793}" presName="Name8" presStyleCnt="0"/>
      <dgm:spPr/>
    </dgm:pt>
    <dgm:pt modelId="{3DFBD859-AFB7-4D2E-B573-FCE28D2C4627}" type="pres">
      <dgm:prSet presAssocID="{F8958C76-8898-40C8-A821-C67FD137B793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6337E6-2297-4D2A-9610-57146921EAFA}" type="pres">
      <dgm:prSet presAssocID="{F8958C76-8898-40C8-A821-C67FD137B7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FCC082F-3DD4-4CAE-9E2B-4F1E50FE05E5}" srcId="{17E8C27E-A53E-4C21-ACF1-79E325EA03F2}" destId="{CC314FFC-81F4-42C7-AC47-18E32F4DB411}" srcOrd="0" destOrd="0" parTransId="{58B94412-0136-48E1-82BA-CF194BBA3498}" sibTransId="{2FA1D963-C206-4CAE-BDE1-38826B70EC9C}"/>
    <dgm:cxn modelId="{D8A97C77-9156-483A-A1C2-4E974F43C45C}" type="presOf" srcId="{F8958C76-8898-40C8-A821-C67FD137B793}" destId="{AE6337E6-2297-4D2A-9610-57146921EAFA}" srcOrd="1" destOrd="0" presId="urn:microsoft.com/office/officeart/2005/8/layout/pyramid3"/>
    <dgm:cxn modelId="{8AB97DF1-5A63-481F-B8CD-B913B635AEFC}" srcId="{17E8C27E-A53E-4C21-ACF1-79E325EA03F2}" destId="{F8958C76-8898-40C8-A821-C67FD137B793}" srcOrd="1" destOrd="0" parTransId="{0A974B87-8A01-4FCF-B10B-BAA410BCCCB1}" sibTransId="{FE906442-732B-44C6-A94B-B2D193724126}"/>
    <dgm:cxn modelId="{AC42BB30-F20A-406D-B149-0998982E137F}" type="presOf" srcId="{CC314FFC-81F4-42C7-AC47-18E32F4DB411}" destId="{96BC33C0-A638-4FF5-8CB3-CC6C3631D524}" srcOrd="0" destOrd="0" presId="urn:microsoft.com/office/officeart/2005/8/layout/pyramid3"/>
    <dgm:cxn modelId="{EC85562D-421F-4793-9A84-A4ED34878237}" type="presOf" srcId="{F8958C76-8898-40C8-A821-C67FD137B793}" destId="{3DFBD859-AFB7-4D2E-B573-FCE28D2C4627}" srcOrd="0" destOrd="0" presId="urn:microsoft.com/office/officeart/2005/8/layout/pyramid3"/>
    <dgm:cxn modelId="{27CF5208-B57D-43CE-8A5A-D4792F653E61}" type="presOf" srcId="{CC314FFC-81F4-42C7-AC47-18E32F4DB411}" destId="{1ACFA915-3DB6-4CC9-BF9E-B0ABCE232843}" srcOrd="1" destOrd="0" presId="urn:microsoft.com/office/officeart/2005/8/layout/pyramid3"/>
    <dgm:cxn modelId="{CC8E08B5-4823-4771-9075-29C36C2BE49A}" type="presOf" srcId="{17E8C27E-A53E-4C21-ACF1-79E325EA03F2}" destId="{D598EA30-C0D7-4EA4-ABB5-C20161F6AD72}" srcOrd="0" destOrd="0" presId="urn:microsoft.com/office/officeart/2005/8/layout/pyramid3"/>
    <dgm:cxn modelId="{BA57B4EA-4513-4808-A3B0-B0C1F16E37F8}" type="presParOf" srcId="{D598EA30-C0D7-4EA4-ABB5-C20161F6AD72}" destId="{C5D4EB03-C693-4DF3-812E-92772CCB160E}" srcOrd="0" destOrd="0" presId="urn:microsoft.com/office/officeart/2005/8/layout/pyramid3"/>
    <dgm:cxn modelId="{E5A7762B-F4AD-4C33-BECB-33E872CBCC06}" type="presParOf" srcId="{C5D4EB03-C693-4DF3-812E-92772CCB160E}" destId="{96BC33C0-A638-4FF5-8CB3-CC6C3631D524}" srcOrd="0" destOrd="0" presId="urn:microsoft.com/office/officeart/2005/8/layout/pyramid3"/>
    <dgm:cxn modelId="{13D76C7C-F576-4C63-8C39-CC4DABADC36E}" type="presParOf" srcId="{C5D4EB03-C693-4DF3-812E-92772CCB160E}" destId="{1ACFA915-3DB6-4CC9-BF9E-B0ABCE232843}" srcOrd="1" destOrd="0" presId="urn:microsoft.com/office/officeart/2005/8/layout/pyramid3"/>
    <dgm:cxn modelId="{E83AD34C-E0EC-4135-8831-FDAB56359310}" type="presParOf" srcId="{D598EA30-C0D7-4EA4-ABB5-C20161F6AD72}" destId="{9BD211B7-951A-49BC-A021-4EFE82BF0DCE}" srcOrd="1" destOrd="0" presId="urn:microsoft.com/office/officeart/2005/8/layout/pyramid3"/>
    <dgm:cxn modelId="{38E696F0-27E6-4A48-B64A-E8B6AAF5796D}" type="presParOf" srcId="{9BD211B7-951A-49BC-A021-4EFE82BF0DCE}" destId="{3DFBD859-AFB7-4D2E-B573-FCE28D2C4627}" srcOrd="0" destOrd="0" presId="urn:microsoft.com/office/officeart/2005/8/layout/pyramid3"/>
    <dgm:cxn modelId="{8188F086-799C-43BE-8F57-34F6D1C434FB}" type="presParOf" srcId="{9BD211B7-951A-49BC-A021-4EFE82BF0DCE}" destId="{AE6337E6-2297-4D2A-9610-57146921EAFA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DADDD-D554-45A7-B60D-4CF96056E5F7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EF18-45EA-4275-BC17-3DDC9DF12EC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568" y="8685261"/>
            <a:ext cx="2971800" cy="45727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78EB9-8FAC-49D9-AA47-274256D28434}" type="slidenum">
              <a:rPr lang="id-ID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id-ID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E9069-A4C4-4ED7-9030-F5ED8F522534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7"/>
          <p:cNvSpPr txBox="1">
            <a:spLocks noGrp="1" noChangeArrowheads="1"/>
          </p:cNvSpPr>
          <p:nvPr/>
        </p:nvSpPr>
        <p:spPr bwMode="auto">
          <a:xfrm>
            <a:off x="3884656" y="8684438"/>
            <a:ext cx="2972241" cy="45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E6E7999-8B3C-42C1-8AAE-AE11E169F1B4}" type="slidenum">
              <a:rPr lang="en-US" sz="1200">
                <a:latin typeface="Arial" charset="0"/>
                <a:cs typeface="Arial" charset="0"/>
              </a:rPr>
              <a:pPr algn="r" eaLnBrk="1" hangingPunct="1"/>
              <a:t>15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55108" y="685050"/>
            <a:ext cx="2348887" cy="3429536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42" y="4344367"/>
            <a:ext cx="5485517" cy="411458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C236F-3B76-4F19-BAF9-23ED4761C83B}" type="slidenum">
              <a:rPr lang="en-US"/>
              <a:pPr/>
              <a:t>25</a:t>
            </a:fld>
            <a:endParaRPr lang="en-US"/>
          </a:p>
        </p:txBody>
      </p:sp>
      <p:sp>
        <p:nvSpPr>
          <p:cNvPr id="131074" name="Rectangle 9"/>
          <p:cNvSpPr txBox="1">
            <a:spLocks noGrp="1" noChangeArrowheads="1"/>
          </p:cNvSpPr>
          <p:nvPr/>
        </p:nvSpPr>
        <p:spPr bwMode="auto">
          <a:xfrm>
            <a:off x="3884656" y="8684439"/>
            <a:ext cx="2967828" cy="453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3A90AEA-2EC5-41CA-B32B-A439B0AB2EC6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4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1075" name="Text Box 1"/>
          <p:cNvSpPr txBox="1">
            <a:spLocks noChangeArrowheads="1"/>
          </p:cNvSpPr>
          <p:nvPr/>
        </p:nvSpPr>
        <p:spPr bwMode="auto">
          <a:xfrm>
            <a:off x="1143000" y="685050"/>
            <a:ext cx="4572000" cy="342953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10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241" y="4344367"/>
            <a:ext cx="5482208" cy="4114585"/>
          </a:xfrm>
          <a:ln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568" y="8685261"/>
            <a:ext cx="2971800" cy="45727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A0A4B7E-F7CD-48D6-95C5-F10B68CFF842}" type="slidenum">
              <a:rPr lang="id-ID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id-ID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i="1" smtClean="0"/>
              <a:t>1. Care :</a:t>
            </a:r>
          </a:p>
          <a:p>
            <a:r>
              <a:rPr lang="sv-SE" smtClean="0"/>
              <a:t>Kerja-sama lintas sektoral t.u. non kesehatan dalam menata perilaku dan lingkungan</a:t>
            </a:r>
          </a:p>
          <a:p>
            <a:r>
              <a:rPr lang="id-ID" smtClean="0"/>
              <a:t>untuk mempersiapkan, mencegah dan melakukan mitigasi dalam menghadapi hal-hal</a:t>
            </a:r>
          </a:p>
          <a:p>
            <a:r>
              <a:rPr lang="nl-NL" smtClean="0"/>
              <a:t>yang berhubungan dengan kesehatan, keamanan, dan kesejahteraan.</a:t>
            </a:r>
          </a:p>
          <a:p>
            <a:r>
              <a:rPr lang="id-ID" i="1" smtClean="0"/>
              <a:t>2. Cure :</a:t>
            </a:r>
          </a:p>
          <a:p>
            <a:r>
              <a:rPr lang="id-ID" smtClean="0"/>
              <a:t>Peran utama sektor kesehatan dibantu sektor terkait dalam penanganan keadaan dan</a:t>
            </a:r>
          </a:p>
          <a:p>
            <a:r>
              <a:rPr lang="id-ID" smtClean="0"/>
              <a:t>kasus-kasus gawat-darurat.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FCF333-E1AB-4DAE-B437-52B32DC2608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568" y="8685261"/>
            <a:ext cx="2971800" cy="45727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32DE5-4283-4E11-9214-104B79DFD773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spcBef>
                <a:spcPct val="0"/>
              </a:spcBef>
              <a:buSzPct val="78000"/>
              <a:buFontTx/>
              <a:buAutoNum type="arabicPeriod"/>
            </a:pPr>
            <a:r>
              <a:rPr lang="en-US" b="1" smtClean="0">
                <a:solidFill>
                  <a:srgbClr val="77933C"/>
                </a:solidFill>
              </a:rPr>
              <a:t>SIAGA</a:t>
            </a:r>
            <a:r>
              <a:rPr lang="en-US" smtClean="0">
                <a:solidFill>
                  <a:srgbClr val="FFFF00"/>
                </a:solidFill>
              </a:rPr>
              <a:t>	</a:t>
            </a:r>
            <a:r>
              <a:rPr lang="en-US" smtClean="0">
                <a:solidFill>
                  <a:srgbClr val="FFCC00"/>
                </a:solidFill>
              </a:rPr>
              <a:t>			</a:t>
            </a:r>
            <a:endParaRPr lang="id-ID" smtClean="0">
              <a:solidFill>
                <a:srgbClr val="FFCC00"/>
              </a:solidFill>
            </a:endParaRPr>
          </a:p>
          <a:p>
            <a:pPr marL="609600" indent="-609600">
              <a:spcBef>
                <a:spcPct val="0"/>
              </a:spcBef>
            </a:pPr>
            <a:r>
              <a:rPr lang="en-US" sz="2000" i="1" smtClean="0"/>
              <a:t>Informasi adanya musibah</a:t>
            </a:r>
            <a:endParaRPr lang="id-ID" sz="2000" i="1" smtClean="0"/>
          </a:p>
          <a:p>
            <a:pPr marL="609600" indent="-609600">
              <a:spcBef>
                <a:spcPct val="0"/>
              </a:spcBef>
            </a:pPr>
            <a:r>
              <a:rPr lang="en-US" sz="2000" i="1" smtClean="0"/>
              <a:t>Membangunkan sistim ( SPGDT-B aktif)	</a:t>
            </a:r>
            <a:r>
              <a:rPr lang="en-US" i="1" smtClean="0"/>
              <a:t>	</a:t>
            </a:r>
            <a:endParaRPr lang="en-US" smtClean="0"/>
          </a:p>
          <a:p>
            <a:pPr marL="609600" indent="-609600">
              <a:spcBef>
                <a:spcPct val="0"/>
              </a:spcBef>
              <a:buFontTx/>
              <a:buAutoNum type="arabicPeriod" startAt="2"/>
            </a:pPr>
            <a:r>
              <a:rPr lang="en-US" b="1" smtClean="0">
                <a:solidFill>
                  <a:srgbClr val="77933C"/>
                </a:solidFill>
              </a:rPr>
              <a:t>ANALISIS SITUASI</a:t>
            </a:r>
            <a:endParaRPr lang="id-ID" b="1" smtClean="0">
              <a:solidFill>
                <a:srgbClr val="77933C"/>
              </a:solidFill>
            </a:endParaRPr>
          </a:p>
          <a:p>
            <a:pPr marL="609600" indent="-609600">
              <a:spcBef>
                <a:spcPct val="0"/>
              </a:spcBef>
            </a:pPr>
            <a:r>
              <a:rPr lang="en-US" sz="2000" i="1" smtClean="0"/>
              <a:t>Kumpulkan semua informasi yang diperlukan</a:t>
            </a:r>
            <a:endParaRPr lang="id-ID" sz="2000" i="1" smtClean="0"/>
          </a:p>
          <a:p>
            <a:pPr marL="609600" indent="-609600">
              <a:spcBef>
                <a:spcPct val="0"/>
              </a:spcBef>
            </a:pPr>
            <a:r>
              <a:rPr lang="en-US" sz="2000" i="1" smtClean="0"/>
              <a:t>Kirim Tim Aju bila diperlukan</a:t>
            </a:r>
          </a:p>
          <a:p>
            <a:pPr marL="609600" indent="-609600">
              <a:spcBef>
                <a:spcPct val="0"/>
              </a:spcBef>
              <a:buFontTx/>
              <a:buAutoNum type="arabicPeriod" startAt="3"/>
            </a:pPr>
            <a:r>
              <a:rPr lang="en-US" b="1" smtClean="0">
                <a:solidFill>
                  <a:srgbClr val="77933C"/>
                </a:solidFill>
              </a:rPr>
              <a:t>RENCANA OPERASI</a:t>
            </a:r>
            <a:endParaRPr lang="id-ID" b="1" smtClean="0">
              <a:solidFill>
                <a:srgbClr val="77933C"/>
              </a:solidFill>
            </a:endParaRPr>
          </a:p>
          <a:p>
            <a:pPr marL="1162050" lvl="2" indent="-361950">
              <a:spcBef>
                <a:spcPct val="0"/>
              </a:spcBef>
            </a:pPr>
            <a:r>
              <a:rPr lang="en-US" i="1" smtClean="0"/>
              <a:t>Pra Rumah Sakit</a:t>
            </a:r>
            <a:endParaRPr lang="id-ID" i="1" smtClean="0"/>
          </a:p>
          <a:p>
            <a:pPr marL="1162050" lvl="2" indent="-361950">
              <a:spcBef>
                <a:spcPct val="0"/>
              </a:spcBef>
            </a:pPr>
            <a:r>
              <a:rPr lang="en-US" i="1" smtClean="0"/>
              <a:t>Intra Rumah Sakit</a:t>
            </a:r>
          </a:p>
          <a:p>
            <a:pPr marL="609600" indent="-609600">
              <a:spcBef>
                <a:spcPct val="0"/>
              </a:spcBef>
              <a:buFontTx/>
              <a:buAutoNum type="arabicPeriod" startAt="4"/>
            </a:pPr>
            <a:r>
              <a:rPr lang="en-US" b="1" smtClean="0">
                <a:solidFill>
                  <a:srgbClr val="77933C"/>
                </a:solidFill>
              </a:rPr>
              <a:t>OPERASI PERTOLONGAN</a:t>
            </a:r>
            <a:endParaRPr lang="id-ID" b="1" smtClean="0">
              <a:solidFill>
                <a:srgbClr val="77933C"/>
              </a:solidFill>
            </a:endParaRPr>
          </a:p>
          <a:p>
            <a:pPr marL="1162050" lvl="2" indent="-361950">
              <a:spcBef>
                <a:spcPct val="0"/>
              </a:spcBef>
            </a:pPr>
            <a:r>
              <a:rPr lang="en-US" i="1" smtClean="0"/>
              <a:t>Pelaksanaan operasi pertolongan dan penyesuaian   berdasar situasi lapangan </a:t>
            </a:r>
          </a:p>
          <a:p>
            <a:pPr marL="609600" indent="-609600">
              <a:spcBef>
                <a:spcPct val="0"/>
              </a:spcBef>
              <a:buFontTx/>
              <a:buAutoNum type="arabicPeriod" startAt="5"/>
            </a:pPr>
            <a:r>
              <a:rPr lang="en-US" b="1" smtClean="0">
                <a:solidFill>
                  <a:srgbClr val="77933C"/>
                </a:solidFill>
              </a:rPr>
              <a:t>EVALUASI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endParaRPr lang="id-ID" b="1" smtClean="0">
              <a:solidFill>
                <a:srgbClr val="FFCC00"/>
              </a:solidFill>
            </a:endParaRPr>
          </a:p>
          <a:p>
            <a:pPr marL="1162050" lvl="2" indent="-361950">
              <a:spcBef>
                <a:spcPct val="0"/>
              </a:spcBef>
              <a:buFont typeface="Wingdings" pitchFamily="2" charset="2"/>
              <a:buChar char="§"/>
            </a:pPr>
            <a:r>
              <a:rPr lang="en-US" i="1" smtClean="0"/>
              <a:t>Response time</a:t>
            </a:r>
            <a:endParaRPr lang="id-ID" i="1" smtClean="0"/>
          </a:p>
          <a:p>
            <a:pPr marL="1162050" lvl="2" indent="-361950">
              <a:spcBef>
                <a:spcPct val="0"/>
              </a:spcBef>
              <a:buFont typeface="Wingdings" pitchFamily="2" charset="2"/>
              <a:buChar char="§"/>
            </a:pPr>
            <a:r>
              <a:rPr lang="en-US" i="1" smtClean="0"/>
              <a:t>Kecukupan</a:t>
            </a:r>
            <a:endParaRPr lang="id-ID" i="1" smtClean="0"/>
          </a:p>
          <a:p>
            <a:pPr marL="1162050" lvl="2" indent="-361950">
              <a:spcBef>
                <a:spcPct val="0"/>
              </a:spcBef>
              <a:buFont typeface="Wingdings" pitchFamily="2" charset="2"/>
              <a:buChar char="§"/>
            </a:pPr>
            <a:r>
              <a:rPr lang="en-US" i="1" smtClean="0"/>
              <a:t>Kesesuaian response</a:t>
            </a:r>
          </a:p>
          <a:p>
            <a:pPr marL="1828800" lvl="3" indent="-457200">
              <a:spcBef>
                <a:spcPct val="0"/>
              </a:spcBef>
              <a:buFont typeface="Calibri" pitchFamily="34" charset="0"/>
              <a:buAutoNum type="arabicPeriod"/>
            </a:pPr>
            <a:endParaRPr lang="en-US" sz="2400" smtClean="0"/>
          </a:p>
          <a:p>
            <a:pPr marL="609600" indent="-609600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08493E-F2EB-4015-A782-EEDECFD1135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4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568" y="8685261"/>
            <a:ext cx="2971800" cy="45727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8C0E0E-3A7B-47B5-824E-45F63276E065}" type="slidenum">
              <a:rPr lang="id-ID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id-ID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2D47D-6836-4A1B-B6EC-245A11D873D0}" type="slidenum">
              <a:rPr lang="en-US"/>
              <a:pPr/>
              <a:t>10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77863"/>
            <a:ext cx="4587875" cy="34417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865" y="4348663"/>
            <a:ext cx="5072890" cy="4127470"/>
          </a:xfrm>
        </p:spPr>
        <p:txBody>
          <a:bodyPr lIns="91187" tIns="45594" rIns="91187" bIns="45594"/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877B2-1A62-443A-9DEC-0A24E858A5BD}" type="slidenum">
              <a:rPr lang="en-US"/>
              <a:pPr/>
              <a:t>11</a:t>
            </a:fld>
            <a:endParaRPr lang="en-US"/>
          </a:p>
        </p:txBody>
      </p:sp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5759" y="8684438"/>
            <a:ext cx="2971138" cy="45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5" tIns="46587" rIns="93175" bIns="46587" anchor="b"/>
          <a:lstStyle/>
          <a:p>
            <a:pPr algn="r" defTabSz="931863" eaLnBrk="1" hangingPunct="1"/>
            <a:fld id="{19412375-0C74-49A8-87DA-746A24B4EC8B}" type="slidenum">
              <a:rPr lang="en-US" sz="1200">
                <a:latin typeface="Arial" charset="0"/>
              </a:rPr>
              <a:pPr algn="r" defTabSz="931863" eaLnBrk="1" hangingPunct="1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42" y="4344367"/>
            <a:ext cx="5485517" cy="411458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BBEAB-2F28-40F4-82FC-34CA02FF51F2}" type="slidenum">
              <a:rPr lang="en-US"/>
              <a:pPr/>
              <a:t>14</a:t>
            </a:fld>
            <a:endParaRPr lang="en-US"/>
          </a:p>
        </p:txBody>
      </p:sp>
      <p:sp>
        <p:nvSpPr>
          <p:cNvPr id="147458" name="Rectangle 7"/>
          <p:cNvSpPr txBox="1">
            <a:spLocks noGrp="1" noChangeArrowheads="1"/>
          </p:cNvSpPr>
          <p:nvPr/>
        </p:nvSpPr>
        <p:spPr bwMode="auto">
          <a:xfrm>
            <a:off x="3884656" y="8684438"/>
            <a:ext cx="2972241" cy="45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CA250E9-D75B-48D1-934A-1EB9BE6C6B79}" type="slidenum">
              <a:rPr lang="en-US" sz="1200">
                <a:latin typeface="Arial" charset="0"/>
                <a:cs typeface="Arial" charset="0"/>
              </a:rPr>
              <a:pPr algn="r" eaLnBrk="1" hangingPunct="1"/>
              <a:t>14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55108" y="685050"/>
            <a:ext cx="2348887" cy="3429536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42" y="4344367"/>
            <a:ext cx="5485517" cy="411458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A82EAB-9F49-4263-8CD7-9967274ECAF0}" type="datetimeFigureOut">
              <a:rPr lang="en-US" smtClean="0"/>
              <a:pPr/>
              <a:t>11/1/2017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4117A3-3C78-4230-9A60-C86D2BC9056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GEOGRAFI INDONESIA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6043626" cy="3085150"/>
          </a:xfrm>
        </p:spPr>
        <p:txBody>
          <a:bodyPr/>
          <a:lstStyle/>
          <a:p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17.508 </a:t>
            </a:r>
            <a:r>
              <a:rPr lang="en-US" sz="2400" dirty="0" err="1" smtClean="0"/>
              <a:t>Pulau</a:t>
            </a:r>
            <a:r>
              <a:rPr lang="id-ID" sz="2400" dirty="0" smtClean="0"/>
              <a:t> </a:t>
            </a:r>
            <a:br>
              <a:rPr lang="id-ID" sz="2400" dirty="0" smtClean="0"/>
            </a:br>
            <a:r>
              <a:rPr lang="en-US" sz="2400" dirty="0" err="1" smtClean="0"/>
              <a:t>Satu-satunya</a:t>
            </a:r>
            <a:r>
              <a:rPr lang="en-US" sz="2400" dirty="0" smtClean="0"/>
              <a:t> Negara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 </a:t>
            </a:r>
            <a:r>
              <a:rPr lang="en-US" sz="2400" b="1" dirty="0" smtClean="0"/>
              <a:t>4 </a:t>
            </a:r>
            <a:r>
              <a:rPr lang="en-US" sz="2400" b="1" dirty="0" err="1" smtClean="0"/>
              <a:t>lempeng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tektonik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“</a:t>
            </a:r>
            <a:r>
              <a:rPr lang="en-US" sz="2400" b="1" i="1" dirty="0" smtClean="0"/>
              <a:t>Pacific ring of fire</a:t>
            </a:r>
            <a:r>
              <a:rPr lang="en-US" sz="2400" dirty="0" smtClean="0"/>
              <a:t>”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smtClean="0"/>
              <a:t>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berapi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aktif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berbahaya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142873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Oleh</a:t>
            </a:r>
            <a:r>
              <a:rPr lang="en-AU" dirty="0" smtClean="0"/>
              <a:t> :</a:t>
            </a:r>
          </a:p>
          <a:p>
            <a:r>
              <a:rPr lang="en-AU" dirty="0" smtClean="0"/>
              <a:t>Ns Chandra W </a:t>
            </a:r>
            <a:r>
              <a:rPr lang="en-AU" dirty="0" err="1" smtClean="0"/>
              <a:t>Agus</a:t>
            </a:r>
            <a:r>
              <a:rPr lang="en-AU" dirty="0" smtClean="0"/>
              <a:t> </a:t>
            </a:r>
            <a:r>
              <a:rPr lang="en-AU" dirty="0" err="1" smtClean="0"/>
              <a:t>SKp.Mkep.SpMat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9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algn="r" eaLnBrk="1" hangingPunct="1"/>
            <a:fld id="{310358D9-3DD8-4644-A950-1F259213423D}" type="slidenum">
              <a:rPr lang="en-US" sz="1400">
                <a:solidFill>
                  <a:srgbClr val="FFFFFF"/>
                </a:solidFill>
                <a:latin typeface="Arial" charset="0"/>
              </a:rPr>
              <a:pPr algn="r" eaLnBrk="1" hangingPunct="1"/>
              <a:t>10</a:t>
            </a:fld>
            <a:endParaRPr lang="en-US" sz="1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6125" y="349250"/>
            <a:ext cx="8397875" cy="1871663"/>
          </a:xfrm>
        </p:spPr>
        <p:txBody>
          <a:bodyPr lIns="91436" tIns="45718" rIns="91436" bIns="45718"/>
          <a:lstStyle/>
          <a:p>
            <a:pPr algn="ctr"/>
            <a:r>
              <a:rPr lang="en-US" sz="3900" b="1" dirty="0" err="1">
                <a:solidFill>
                  <a:srgbClr val="FF0000"/>
                </a:solidFill>
                <a:latin typeface="Albertus Medium" pitchFamily="34" charset="0"/>
              </a:rPr>
              <a:t>Jenis</a:t>
            </a:r>
            <a:r>
              <a:rPr lang="en-US" sz="3900" b="1" dirty="0">
                <a:solidFill>
                  <a:srgbClr val="FF0000"/>
                </a:solidFill>
                <a:latin typeface="Albertus Medium" pitchFamily="34" charset="0"/>
              </a:rPr>
              <a:t> </a:t>
            </a:r>
            <a:r>
              <a:rPr lang="en-US" sz="3900" b="1" dirty="0" err="1">
                <a:solidFill>
                  <a:srgbClr val="FF0000"/>
                </a:solidFill>
                <a:latin typeface="Albertus Medium" pitchFamily="34" charset="0"/>
              </a:rPr>
              <a:t>Bencana</a:t>
            </a:r>
            <a:r>
              <a:rPr lang="en-US" sz="3900" b="1" dirty="0">
                <a:solidFill>
                  <a:srgbClr val="FF0000"/>
                </a:solidFill>
                <a:latin typeface="Albertus Medium" pitchFamily="34" charset="0"/>
              </a:rPr>
              <a:t>  (UU 24/2007)</a:t>
            </a:r>
            <a:r>
              <a:rPr lang="en-US" sz="3900" dirty="0">
                <a:solidFill>
                  <a:srgbClr val="FF0000"/>
                </a:solidFill>
                <a:latin typeface="Albertus Medium" pitchFamily="34" charset="0"/>
              </a:rPr>
              <a:t>                                   </a:t>
            </a:r>
            <a:r>
              <a:rPr lang="en-US" sz="3900" dirty="0">
                <a:solidFill>
                  <a:srgbClr val="FFFF00"/>
                </a:solidFill>
                <a:latin typeface="Albertus Medium" pitchFamily="34" charset="0"/>
              </a:rPr>
              <a:t/>
            </a:r>
            <a:br>
              <a:rPr lang="en-US" sz="3900" dirty="0">
                <a:solidFill>
                  <a:srgbClr val="FFFF00"/>
                </a:solidFill>
                <a:latin typeface="Albertus Medium" pitchFamily="34" charset="0"/>
              </a:rPr>
            </a:br>
            <a:r>
              <a:rPr lang="en-US" sz="3900" dirty="0">
                <a:solidFill>
                  <a:srgbClr val="FFFF00"/>
                </a:solidFill>
                <a:latin typeface="Albertus Medium" pitchFamily="34" charset="0"/>
              </a:rPr>
              <a:t>			</a:t>
            </a:r>
            <a:r>
              <a:rPr lang="en-US" sz="2700" b="1" dirty="0">
                <a:latin typeface="Albertus Medium" pitchFamily="34" charset="0"/>
              </a:rPr>
              <a:t>                        			</a:t>
            </a:r>
          </a:p>
        </p:txBody>
      </p:sp>
      <p:sp>
        <p:nvSpPr>
          <p:cNvPr id="107523" name="Oval 3"/>
          <p:cNvSpPr>
            <a:spLocks noChangeArrowheads="1"/>
          </p:cNvSpPr>
          <p:nvPr/>
        </p:nvSpPr>
        <p:spPr bwMode="auto">
          <a:xfrm>
            <a:off x="1333500" y="3086100"/>
            <a:ext cx="1970088" cy="1371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FFFF99"/>
                </a:solidFill>
                <a:cs typeface="Arial" charset="0"/>
              </a:rPr>
              <a:t>BENCANA</a:t>
            </a:r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4811713" y="1905000"/>
            <a:ext cx="1970087" cy="1143000"/>
          </a:xfrm>
          <a:prstGeom prst="ellipse">
            <a:avLst/>
          </a:prstGeom>
          <a:solidFill>
            <a:srgbClr val="0033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FFFF99"/>
                </a:solidFill>
                <a:latin typeface="+mn-lt"/>
                <a:cs typeface="Arial" charset="0"/>
              </a:rPr>
              <a:t>Alam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3413125" y="2590800"/>
            <a:ext cx="1006475" cy="600075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A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448050" y="4445000"/>
            <a:ext cx="1123950" cy="4318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AU"/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4572000" y="4572000"/>
            <a:ext cx="1970088" cy="1143000"/>
          </a:xfrm>
          <a:prstGeom prst="ellipse">
            <a:avLst/>
          </a:prstGeom>
          <a:solidFill>
            <a:srgbClr val="666633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FFFF99"/>
                </a:solidFill>
                <a:latin typeface="+mn-lt"/>
                <a:cs typeface="Arial" charset="0"/>
              </a:rPr>
              <a:t>Sosial</a:t>
            </a:r>
            <a:endParaRPr lang="en-US" sz="2000">
              <a:solidFill>
                <a:srgbClr val="FFFF99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srgbClr val="FFFF99"/>
              </a:solidFill>
              <a:latin typeface="+mn-lt"/>
              <a:cs typeface="Arial" charset="0"/>
            </a:endParaRPr>
          </a:p>
        </p:txBody>
      </p:sp>
      <p:sp>
        <p:nvSpPr>
          <p:cNvPr id="29705" name="AutoShape 12"/>
          <p:cNvSpPr>
            <a:spLocks noChangeArrowheads="1"/>
          </p:cNvSpPr>
          <p:nvPr/>
        </p:nvSpPr>
        <p:spPr bwMode="auto">
          <a:xfrm>
            <a:off x="3509963" y="3733800"/>
            <a:ext cx="909637" cy="76200"/>
          </a:xfrm>
          <a:prstGeom prst="rightArrow">
            <a:avLst>
              <a:gd name="adj1" fmla="val 50000"/>
              <a:gd name="adj2" fmla="val 29843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Garamond" pitchFamily="18" charset="0"/>
            </a:endParaRPr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4800600" y="3200400"/>
            <a:ext cx="1970088" cy="1143000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66"/>
                </a:solidFill>
                <a:latin typeface="+mn-lt"/>
                <a:cs typeface="Arial" charset="0"/>
              </a:rPr>
              <a:t>Non </a:t>
            </a:r>
            <a:r>
              <a:rPr lang="en-US" sz="2000" b="1" dirty="0" err="1">
                <a:solidFill>
                  <a:srgbClr val="000066"/>
                </a:solidFill>
                <a:latin typeface="+mn-lt"/>
                <a:cs typeface="Arial" charset="0"/>
              </a:rPr>
              <a:t>Alam</a:t>
            </a:r>
            <a:endParaRPr lang="en-US" sz="2000" b="1" dirty="0">
              <a:solidFill>
                <a:srgbClr val="000066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2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animBg="1"/>
      <p:bldP spid="107524" grpId="0" animBg="1"/>
      <p:bldP spid="29702" grpId="0" animBg="1"/>
      <p:bldP spid="29703" grpId="0" animBg="1"/>
      <p:bldP spid="107531" grpId="0" animBg="1"/>
      <p:bldP spid="29705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2103438"/>
            <a:ext cx="8229600" cy="3992562"/>
          </a:xfrm>
          <a:ln>
            <a:solidFill>
              <a:srgbClr val="009999"/>
            </a:solidFill>
          </a:ln>
        </p:spPr>
        <p:txBody>
          <a:bodyPr lIns="91436" tIns="45718" rIns="91436" bIns="45718"/>
          <a:lstStyle/>
          <a:p>
            <a:pPr marL="341313" indent="-4763">
              <a:buFontTx/>
              <a:buNone/>
            </a:pPr>
            <a:r>
              <a:rPr lang="en-US" dirty="0">
                <a:latin typeface="Albertus Medium" pitchFamily="34" charset="0"/>
              </a:rPr>
              <a:t>  </a:t>
            </a:r>
          </a:p>
          <a:p>
            <a:pPr marL="341313" indent="-4763">
              <a:buFontTx/>
              <a:buNone/>
            </a:pPr>
            <a:r>
              <a:rPr lang="en-US" b="1" i="1" dirty="0" err="1">
                <a:solidFill>
                  <a:srgbClr val="FF0000"/>
                </a:solidFill>
                <a:latin typeface="Albertus Medium" pitchFamily="34" charset="0"/>
              </a:rPr>
              <a:t>Bencana</a:t>
            </a:r>
            <a:r>
              <a:rPr lang="en-US" b="1" i="1" dirty="0">
                <a:solidFill>
                  <a:srgbClr val="FF0000"/>
                </a:solidFill>
                <a:latin typeface="Albertus Medium" pitchFamily="34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Albertus Medium" pitchFamily="34" charset="0"/>
              </a:rPr>
              <a:t>Alam</a:t>
            </a:r>
            <a:r>
              <a:rPr lang="en-US" b="1" i="1" dirty="0">
                <a:solidFill>
                  <a:srgbClr val="FF0000"/>
                </a:solidFill>
                <a:latin typeface="Albertus Medium" pitchFamily="34" charset="0"/>
              </a:rPr>
              <a:t> :</a:t>
            </a:r>
          </a:p>
          <a:p>
            <a:pPr marL="341313" indent="-4763">
              <a:buFontTx/>
              <a:buNone/>
            </a:pPr>
            <a:r>
              <a:rPr lang="en-US" dirty="0" err="1">
                <a:latin typeface="Albertus Medium" pitchFamily="34" charset="0"/>
              </a:rPr>
              <a:t>Bencana</a:t>
            </a:r>
            <a:r>
              <a:rPr lang="en-US" dirty="0">
                <a:latin typeface="Albertus Medium" pitchFamily="34" charset="0"/>
              </a:rPr>
              <a:t> yang </a:t>
            </a:r>
            <a:r>
              <a:rPr lang="en-US" dirty="0" err="1">
                <a:latin typeface="Albertus Medium" pitchFamily="34" charset="0"/>
              </a:rPr>
              <a:t>diakibatkan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oleh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peristiwa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atau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serangkaian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peristiwa</a:t>
            </a:r>
            <a:r>
              <a:rPr lang="en-US" dirty="0">
                <a:latin typeface="Albertus Medium" pitchFamily="34" charset="0"/>
              </a:rPr>
              <a:t> yang </a:t>
            </a:r>
            <a:r>
              <a:rPr lang="en-US" dirty="0" err="1">
                <a:latin typeface="Albertus Medium" pitchFamily="34" charset="0"/>
              </a:rPr>
              <a:t>disebabkan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oleh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alam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antara</a:t>
            </a:r>
            <a:r>
              <a:rPr lang="en-US" dirty="0">
                <a:latin typeface="Albertus Medium" pitchFamily="34" charset="0"/>
              </a:rPr>
              <a:t> lain </a:t>
            </a:r>
            <a:r>
              <a:rPr lang="en-US" dirty="0" err="1">
                <a:latin typeface="Albertus Medium" pitchFamily="34" charset="0"/>
              </a:rPr>
              <a:t>berupa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gempabumi</a:t>
            </a:r>
            <a:r>
              <a:rPr lang="en-US" dirty="0">
                <a:latin typeface="Albertus Medium" pitchFamily="34" charset="0"/>
              </a:rPr>
              <a:t>, tsunami, </a:t>
            </a:r>
            <a:r>
              <a:rPr lang="en-US" dirty="0" err="1">
                <a:latin typeface="Albertus Medium" pitchFamily="34" charset="0"/>
              </a:rPr>
              <a:t>gunung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meletus</a:t>
            </a:r>
            <a:r>
              <a:rPr lang="en-US" dirty="0">
                <a:latin typeface="Albertus Medium" pitchFamily="34" charset="0"/>
              </a:rPr>
              <a:t>, </a:t>
            </a:r>
            <a:r>
              <a:rPr lang="en-US" dirty="0" err="1">
                <a:latin typeface="Albertus Medium" pitchFamily="34" charset="0"/>
              </a:rPr>
              <a:t>banjir</a:t>
            </a:r>
            <a:r>
              <a:rPr lang="en-US" dirty="0">
                <a:latin typeface="Albertus Medium" pitchFamily="34" charset="0"/>
              </a:rPr>
              <a:t>, </a:t>
            </a:r>
            <a:r>
              <a:rPr lang="en-US" dirty="0" err="1">
                <a:latin typeface="Albertus Medium" pitchFamily="34" charset="0"/>
              </a:rPr>
              <a:t>kekeringan</a:t>
            </a:r>
            <a:r>
              <a:rPr lang="en-US" dirty="0">
                <a:latin typeface="Albertus Medium" pitchFamily="34" charset="0"/>
              </a:rPr>
              <a:t>, </a:t>
            </a:r>
            <a:r>
              <a:rPr lang="en-US" dirty="0" err="1">
                <a:latin typeface="Albertus Medium" pitchFamily="34" charset="0"/>
              </a:rPr>
              <a:t>angin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topan</a:t>
            </a:r>
            <a:r>
              <a:rPr lang="en-US" dirty="0">
                <a:latin typeface="Albertus Medium" pitchFamily="34" charset="0"/>
              </a:rPr>
              <a:t>, </a:t>
            </a:r>
            <a:r>
              <a:rPr lang="en-US" dirty="0" err="1">
                <a:latin typeface="Albertus Medium" pitchFamily="34" charset="0"/>
              </a:rPr>
              <a:t>dan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tanah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longsor</a:t>
            </a:r>
            <a:endParaRPr lang="en-US" dirty="0">
              <a:latin typeface="Albertus Medium" pitchFamily="34" charset="0"/>
            </a:endParaRPr>
          </a:p>
        </p:txBody>
      </p:sp>
      <p:sp>
        <p:nvSpPr>
          <p:cNvPr id="102403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algn="r" eaLnBrk="1" hangingPunct="1"/>
            <a:fld id="{7C9B7A51-95E4-4BFA-83F6-DBE47CDA6FB3}" type="slidenum">
              <a:rPr lang="en-US" sz="1400">
                <a:solidFill>
                  <a:srgbClr val="FFFFFF"/>
                </a:solidFill>
                <a:latin typeface="Arial" charset="0"/>
              </a:rPr>
              <a:pPr algn="r" eaLnBrk="1" hangingPunct="1"/>
              <a:t>11</a:t>
            </a:fld>
            <a:endParaRPr lang="en-US" sz="14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457200"/>
            <a:ext cx="8686800" cy="5943600"/>
          </a:xfrm>
          <a:ln>
            <a:solidFill>
              <a:srgbClr val="009999"/>
            </a:solidFill>
          </a:ln>
        </p:spPr>
        <p:txBody>
          <a:bodyPr/>
          <a:lstStyle/>
          <a:p>
            <a:pPr marL="341313" indent="-341313">
              <a:buFontTx/>
              <a:buNone/>
            </a:pPr>
            <a:r>
              <a:rPr lang="en-US" b="1" dirty="0">
                <a:solidFill>
                  <a:srgbClr val="FFFF99"/>
                </a:solidFill>
              </a:rPr>
              <a:t>	</a:t>
            </a:r>
            <a:r>
              <a:rPr lang="en-US" b="1" i="1" dirty="0" err="1">
                <a:solidFill>
                  <a:srgbClr val="FF0000"/>
                </a:solidFill>
              </a:rPr>
              <a:t>Bencana</a:t>
            </a:r>
            <a:r>
              <a:rPr lang="en-US" b="1" i="1" dirty="0">
                <a:solidFill>
                  <a:srgbClr val="FF0000"/>
                </a:solidFill>
              </a:rPr>
              <a:t> non-</a:t>
            </a:r>
            <a:r>
              <a:rPr lang="en-US" b="1" i="1" dirty="0" err="1">
                <a:solidFill>
                  <a:srgbClr val="FF0000"/>
                </a:solidFill>
              </a:rPr>
              <a:t>Alam</a:t>
            </a:r>
            <a:r>
              <a:rPr lang="en-US" b="1" i="1" dirty="0">
                <a:solidFill>
                  <a:srgbClr val="FF0000"/>
                </a:solidFill>
              </a:rPr>
              <a:t> :</a:t>
            </a:r>
            <a:r>
              <a:rPr lang="en-US" i="1" dirty="0">
                <a:solidFill>
                  <a:srgbClr val="FF0000"/>
                </a:solidFill>
              </a:rPr>
              <a:t> </a:t>
            </a:r>
          </a:p>
          <a:p>
            <a:pPr marL="341313" indent="-341313"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Bencana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nonalam</a:t>
            </a:r>
            <a:r>
              <a:rPr lang="en-US" dirty="0"/>
              <a:t> yang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modernisasi</a:t>
            </a:r>
            <a:r>
              <a:rPr lang="en-US" dirty="0"/>
              <a:t>, </a:t>
            </a:r>
            <a:r>
              <a:rPr lang="en-US" dirty="0" err="1"/>
              <a:t>epidemi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wabah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pPr marL="341313" indent="-341313">
              <a:buFontTx/>
              <a:buNone/>
            </a:pPr>
            <a:r>
              <a:rPr lang="en-US" dirty="0"/>
              <a:t>	</a:t>
            </a:r>
            <a:r>
              <a:rPr lang="en-US" b="1" i="1" dirty="0" err="1">
                <a:solidFill>
                  <a:srgbClr val="FF0000"/>
                </a:solidFill>
              </a:rPr>
              <a:t>Bencana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Sosial</a:t>
            </a:r>
            <a:r>
              <a:rPr lang="en-US" b="1" i="1" dirty="0">
                <a:solidFill>
                  <a:srgbClr val="FF0000"/>
                </a:solidFill>
              </a:rPr>
              <a:t> :</a:t>
            </a:r>
          </a:p>
          <a:p>
            <a:pPr marL="341313" indent="-341313"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Bencana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antarkelompok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antarkomunitas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teror</a:t>
            </a:r>
            <a:r>
              <a:rPr lang="en-US" dirty="0"/>
              <a:t>.</a:t>
            </a:r>
          </a:p>
        </p:txBody>
      </p:sp>
      <p:sp>
        <p:nvSpPr>
          <p:cNvPr id="104451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algn="r" eaLnBrk="1" hangingPunct="1"/>
            <a:fld id="{91810934-4EB8-46EC-83AB-A73016E5E906}" type="slidenum">
              <a:rPr lang="en-US" sz="1400">
                <a:solidFill>
                  <a:srgbClr val="FFFFFF"/>
                </a:solidFill>
                <a:latin typeface="Arial" charset="0"/>
              </a:rPr>
              <a:pPr algn="r" eaLnBrk="1" hangingPunct="1"/>
              <a:t>12</a:t>
            </a:fld>
            <a:endParaRPr lang="en-US" sz="14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4876800" cy="990600"/>
          </a:xfrm>
        </p:spPr>
        <p:txBody>
          <a:bodyPr lIns="91436" tIns="45718" rIns="91436" bIns="45718">
            <a:normAutofit fontScale="90000"/>
          </a:bodyPr>
          <a:lstStyle/>
          <a:p>
            <a:r>
              <a:rPr lang="en-US" sz="4700" b="1" dirty="0" err="1">
                <a:solidFill>
                  <a:srgbClr val="FF0000"/>
                </a:solidFill>
              </a:rPr>
              <a:t>Terjadinya</a:t>
            </a:r>
            <a:r>
              <a:rPr lang="en-US" sz="4700" b="1" dirty="0">
                <a:solidFill>
                  <a:srgbClr val="FF0000"/>
                </a:solidFill>
              </a:rPr>
              <a:t> </a:t>
            </a:r>
            <a:r>
              <a:rPr lang="en-US" sz="4700" b="1" dirty="0" err="1">
                <a:solidFill>
                  <a:srgbClr val="FF0000"/>
                </a:solidFill>
              </a:rPr>
              <a:t>Bencana</a:t>
            </a:r>
            <a:endParaRPr lang="en-US" sz="4700" b="1" dirty="0">
              <a:solidFill>
                <a:srgbClr val="FF0000"/>
              </a:solidFill>
            </a:endParaRPr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914400" y="2209800"/>
            <a:ext cx="1676400" cy="1600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143000" y="26670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99"/>
                </a:solidFill>
                <a:latin typeface="Arial" charset="0"/>
              </a:rPr>
              <a:t>AncamanBahaya</a:t>
            </a: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914400" y="4343400"/>
            <a:ext cx="1752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838200" y="5029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Kerentanan</a:t>
            </a: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3276600" y="2971800"/>
            <a:ext cx="2057400" cy="2133600"/>
          </a:xfrm>
          <a:prstGeom prst="ellipse">
            <a:avLst/>
          </a:prstGeom>
          <a:solidFill>
            <a:srgbClr val="FBFDD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581400" y="350520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RISIKO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BENCANA</a:t>
            </a: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1524000" y="3962400"/>
            <a:ext cx="457200" cy="304800"/>
          </a:xfrm>
          <a:prstGeom prst="flowChartCollat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</a:endParaRP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2743200" y="3124200"/>
            <a:ext cx="533400" cy="304800"/>
          </a:xfrm>
          <a:prstGeom prst="line">
            <a:avLst/>
          </a:prstGeom>
          <a:noFill/>
          <a:ln w="57150">
            <a:solidFill>
              <a:schemeClr val="bg1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V="1">
            <a:off x="2819400" y="4724400"/>
            <a:ext cx="533400" cy="381000"/>
          </a:xfrm>
          <a:prstGeom prst="line">
            <a:avLst/>
          </a:prstGeom>
          <a:noFill/>
          <a:ln w="57150">
            <a:solidFill>
              <a:schemeClr val="bg1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5257800" y="2438400"/>
            <a:ext cx="685800" cy="13716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</a:endParaRP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5562600" y="4038600"/>
            <a:ext cx="914400" cy="0"/>
          </a:xfrm>
          <a:prstGeom prst="line">
            <a:avLst/>
          </a:prstGeom>
          <a:noFill/>
          <a:ln w="76200">
            <a:solidFill>
              <a:schemeClr val="bg1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5029200" y="1752600"/>
            <a:ext cx="14478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7410F"/>
                </a:solidFill>
                <a:latin typeface="Arial" charset="0"/>
              </a:rPr>
              <a:t>Pemicu</a:t>
            </a:r>
          </a:p>
        </p:txBody>
      </p:sp>
      <p:sp>
        <p:nvSpPr>
          <p:cNvPr id="82959" name="AutoShape 15"/>
          <p:cNvSpPr>
            <a:spLocks noChangeArrowheads="1"/>
          </p:cNvSpPr>
          <p:nvPr/>
        </p:nvSpPr>
        <p:spPr bwMode="auto">
          <a:xfrm>
            <a:off x="6781800" y="2819400"/>
            <a:ext cx="2362200" cy="22860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</a:endParaRP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162800" y="3810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BENCANA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82948" grpId="0"/>
      <p:bldP spid="82949" grpId="0" animBg="1"/>
      <p:bldP spid="82950" grpId="0"/>
      <p:bldP spid="82951" grpId="0" animBg="1"/>
      <p:bldP spid="82952" grpId="0"/>
      <p:bldP spid="82953" grpId="0" animBg="1"/>
      <p:bldP spid="82956" grpId="0" animBg="1"/>
      <p:bldP spid="82958" grpId="0" animBg="1"/>
      <p:bldP spid="82959" grpId="0" animBg="1"/>
      <p:bldP spid="829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958850"/>
          </a:xfrm>
        </p:spPr>
        <p:txBody>
          <a:bodyPr/>
          <a:lstStyle/>
          <a:p>
            <a:r>
              <a:rPr lang="en-US" sz="4000" b="1"/>
              <a:t>Ris</a:t>
            </a:r>
            <a:r>
              <a:rPr lang="id-ID" sz="4000" b="1"/>
              <a:t>i</a:t>
            </a:r>
            <a:r>
              <a:rPr lang="en-US" sz="4000" b="1"/>
              <a:t>k</a:t>
            </a:r>
            <a:r>
              <a:rPr lang="id-ID" sz="4000" b="1"/>
              <a:t>o</a:t>
            </a:r>
            <a:endParaRPr lang="en-US" sz="4000" b="1"/>
          </a:p>
        </p:txBody>
      </p:sp>
      <p:pic>
        <p:nvPicPr>
          <p:cNvPr id="146435" name="Picture 3" descr="Anim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219200"/>
            <a:ext cx="5715000" cy="5265738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6436" name="AutoShape 4"/>
          <p:cNvSpPr>
            <a:spLocks noChangeArrowheads="1"/>
          </p:cNvSpPr>
          <p:nvPr/>
        </p:nvSpPr>
        <p:spPr bwMode="auto">
          <a:xfrm>
            <a:off x="5715000" y="1295400"/>
            <a:ext cx="1447800" cy="1295400"/>
          </a:xfrm>
          <a:prstGeom prst="cloudCallout">
            <a:avLst>
              <a:gd name="adj1" fmla="val -140569"/>
              <a:gd name="adj2" fmla="val 59069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6600">
                <a:latin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Oval 2"/>
          <p:cNvSpPr>
            <a:spLocks noChangeArrowheads="1"/>
          </p:cNvSpPr>
          <p:nvPr/>
        </p:nvSpPr>
        <p:spPr bwMode="auto">
          <a:xfrm>
            <a:off x="0" y="838200"/>
            <a:ext cx="9144000" cy="5791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696200" cy="685800"/>
          </a:xfrm>
          <a:solidFill>
            <a:srgbClr val="FF33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800" b="1"/>
              <a:t> Mana</a:t>
            </a:r>
            <a:r>
              <a:rPr lang="id-ID" sz="4800" b="1"/>
              <a:t>j</a:t>
            </a:r>
            <a:r>
              <a:rPr lang="en-US" sz="4800" b="1"/>
              <a:t>emen</a:t>
            </a:r>
            <a:r>
              <a:rPr lang="id-ID" sz="4800" b="1"/>
              <a:t> Risiko</a:t>
            </a:r>
            <a:endParaRPr lang="en-US" sz="4800" b="1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0"/>
            <a:ext cx="9144000" cy="2057400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4000" b="1"/>
              <a:t>Ris</a:t>
            </a:r>
            <a:r>
              <a:rPr lang="id-ID" sz="4000" b="1"/>
              <a:t>i</a:t>
            </a:r>
            <a:r>
              <a:rPr lang="en-US" sz="4000" b="1"/>
              <a:t>k</a:t>
            </a:r>
            <a:r>
              <a:rPr lang="id-ID" sz="4000" b="1"/>
              <a:t>o</a:t>
            </a:r>
            <a:r>
              <a:rPr lang="en-US" sz="4000" b="1"/>
              <a:t> = </a:t>
            </a:r>
            <a:r>
              <a:rPr lang="en-US" b="1"/>
              <a:t>Hazard x </a:t>
            </a:r>
            <a:r>
              <a:rPr lang="id-ID" b="1"/>
              <a:t>Kerentanan/K</a:t>
            </a:r>
            <a:r>
              <a:rPr lang="en-US" b="1"/>
              <a:t>apa</a:t>
            </a:r>
            <a:r>
              <a:rPr lang="id-ID" b="1"/>
              <a:t>s</a:t>
            </a:r>
            <a:r>
              <a:rPr lang="en-US" b="1"/>
              <a:t>it</a:t>
            </a:r>
            <a:r>
              <a:rPr lang="id-ID" b="1"/>
              <a:t>as</a:t>
            </a:r>
            <a:endParaRPr lang="en-US" b="1"/>
          </a:p>
        </p:txBody>
      </p:sp>
      <p:pic>
        <p:nvPicPr>
          <p:cNvPr id="148485" name="Picture 5" descr="16。有空来家坛坐坐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052513"/>
            <a:ext cx="5486400" cy="33940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5943600" y="2209800"/>
            <a:ext cx="14478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Hazard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3276600" y="3886200"/>
            <a:ext cx="1752600" cy="38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d-ID" b="1">
                <a:latin typeface="Arial" charset="0"/>
                <a:cs typeface="Arial" charset="0"/>
              </a:rPr>
              <a:t>kerentanan</a:t>
            </a: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id-ID" b="1">
                <a:latin typeface="Arial" charset="0"/>
                <a:cs typeface="Arial" charset="0"/>
              </a:rPr>
              <a:t>Kapasitas</a:t>
            </a: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2286000" y="2438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 flipH="1">
            <a:off x="5410200" y="2590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 flipV="1">
            <a:off x="4267200" y="32766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48492" name="AutoShape 12"/>
          <p:cNvSpPr>
            <a:spLocks noChangeArrowheads="1"/>
          </p:cNvSpPr>
          <p:nvPr/>
        </p:nvSpPr>
        <p:spPr bwMode="auto">
          <a:xfrm>
            <a:off x="4191000" y="1595438"/>
            <a:ext cx="1460500" cy="609600"/>
          </a:xfrm>
          <a:prstGeom prst="cloudCallout">
            <a:avLst>
              <a:gd name="adj1" fmla="val -56088"/>
              <a:gd name="adj2" fmla="val 111981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>
                <a:latin typeface="Arial" charset="0"/>
                <a:cs typeface="Arial" charset="0"/>
              </a:rPr>
              <a:t>Ris</a:t>
            </a:r>
            <a:r>
              <a:rPr lang="id-ID" sz="2000" b="1">
                <a:latin typeface="Arial" charset="0"/>
                <a:cs typeface="Arial" charset="0"/>
              </a:rPr>
              <a:t>iko</a:t>
            </a:r>
            <a:endParaRPr lang="en-US" sz="2000" b="1">
              <a:latin typeface="Arial" charset="0"/>
              <a:cs typeface="Arial" charset="0"/>
            </a:endParaRP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381000" y="2971800"/>
            <a:ext cx="1143000" cy="1295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Global </a:t>
            </a:r>
          </a:p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Warming</a:t>
            </a:r>
          </a:p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Climate </a:t>
            </a:r>
          </a:p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Changes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7391400" y="2667000"/>
            <a:ext cx="1447800" cy="1676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Development</a:t>
            </a:r>
          </a:p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Vs </a:t>
            </a:r>
          </a:p>
          <a:p>
            <a:pPr algn="ctr" eaLnBrk="1" hangingPunct="1"/>
            <a:r>
              <a:rPr lang="en-US" b="1">
                <a:latin typeface="Arial" charset="0"/>
                <a:cs typeface="Arial" charset="0"/>
              </a:rPr>
              <a:t>Developing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b="1"/>
              <a:t>Bahaya </a:t>
            </a:r>
            <a:r>
              <a:rPr lang="en-US"/>
              <a:t>(</a:t>
            </a:r>
            <a:r>
              <a:rPr lang="en-US" i="1"/>
              <a:t>hazard</a:t>
            </a:r>
            <a:r>
              <a:rPr lang="en-US"/>
              <a:t>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36550" indent="-336550" defTabSz="457200">
              <a:lnSpc>
                <a:spcPct val="90000"/>
              </a:lnSpc>
            </a:pPr>
            <a:r>
              <a:rPr lang="en-US"/>
              <a:t>Suatu kondisi, secara alamiah maupun karena ulah manusia, yang berpotensi menimbulkan kerusakan atau kerugian dan kehilangan jiwa manusia.</a:t>
            </a:r>
          </a:p>
          <a:p>
            <a:pPr marL="336550" indent="-336550" defTabSz="457200">
              <a:lnSpc>
                <a:spcPct val="90000"/>
              </a:lnSpc>
              <a:buFontTx/>
              <a:buNone/>
            </a:pPr>
            <a:endParaRPr lang="en-US"/>
          </a:p>
          <a:p>
            <a:pPr marL="336550" indent="-336550" defTabSz="457200">
              <a:lnSpc>
                <a:spcPct val="90000"/>
              </a:lnSpc>
            </a:pPr>
            <a:r>
              <a:rPr lang="en-US"/>
              <a:t>Bahaya berpotensi menimbulkan bencana, tetapi tidak semua bahaya selalu menjadi bencana.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8913"/>
            <a:ext cx="8229600" cy="990600"/>
          </a:xfrm>
        </p:spPr>
        <p:txBody>
          <a:bodyPr anchor="b"/>
          <a:lstStyle/>
          <a:p>
            <a:r>
              <a:rPr lang="en-US" b="1" dirty="0" err="1">
                <a:solidFill>
                  <a:schemeClr val="tx1"/>
                </a:solidFill>
              </a:rPr>
              <a:t>Faktor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Bahaya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628775"/>
            <a:ext cx="3979863" cy="4470400"/>
          </a:xfrm>
        </p:spPr>
        <p:txBody>
          <a:bodyPr/>
          <a:lstStyle/>
          <a:p>
            <a:pPr marL="469900" indent="-469900"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Geologi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marL="908050" lvl="1" indent="-436563">
              <a:buClr>
                <a:srgbClr val="000000"/>
              </a:buClr>
              <a:buFont typeface="Times New Roman" pitchFamily="18" charset="0"/>
              <a:buChar char="–"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Gempabumi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tsunami,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longsor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gerakan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tanah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469900" indent="-469900"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Hidro-meteorologi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marL="908050" lvl="1" indent="-436563">
              <a:buClr>
                <a:srgbClr val="000000"/>
              </a:buClr>
              <a:buFont typeface="Times New Roman" pitchFamily="18" charset="0"/>
              <a:buChar char="–"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Banjir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topan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banjir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bandang,kekeringan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469900" indent="-469900"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Biologi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marL="908050" lvl="1" indent="-436563">
              <a:buClr>
                <a:srgbClr val="000000"/>
              </a:buClr>
              <a:buFont typeface="Times New Roman" pitchFamily="18" charset="0"/>
              <a:buChar char="–"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Epidemi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penyakit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tanaman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hewan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469900" indent="-469900">
              <a:buClr>
                <a:srgbClr val="000000"/>
              </a:buClr>
              <a:buFont typeface="Times New Roman" pitchFamily="18" charset="0"/>
              <a:buNone/>
            </a:pPr>
            <a:endParaRPr lang="en-US" sz="2800" dirty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marL="469900" indent="-469900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US" sz="2800" u="sng" dirty="0" err="1">
                <a:latin typeface="Times New Roman" pitchFamily="18" charset="0"/>
              </a:rPr>
              <a:t>Teknologi</a:t>
            </a:r>
            <a:endParaRPr lang="en-US" sz="2800" u="sng" dirty="0">
              <a:latin typeface="Times New Roman" pitchFamily="18" charset="0"/>
            </a:endParaRPr>
          </a:p>
          <a:p>
            <a:pPr marL="908050" lvl="1" indent="-4365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Char char="–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Kecelakaan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transportasi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industri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  <a:p>
            <a:pPr marL="469900" indent="-469900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US" sz="2800" u="sng" dirty="0" err="1">
                <a:latin typeface="Times New Roman" pitchFamily="18" charset="0"/>
              </a:rPr>
              <a:t>Lingkungan</a:t>
            </a:r>
            <a:endParaRPr lang="en-US" sz="2800" u="sng" dirty="0">
              <a:latin typeface="Times New Roman" pitchFamily="18" charset="0"/>
            </a:endParaRPr>
          </a:p>
          <a:p>
            <a:pPr marL="908050" lvl="1" indent="-4365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Char char="–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Kebakaran,kebakaran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hutan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penggundulan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hutan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marL="469900" indent="-469900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US" sz="2800" u="sng" dirty="0" err="1">
                <a:latin typeface="Times New Roman" pitchFamily="18" charset="0"/>
              </a:rPr>
              <a:t>Sosial</a:t>
            </a:r>
            <a:endParaRPr lang="en-US" sz="2800" u="sng" dirty="0">
              <a:latin typeface="Times New Roman" pitchFamily="18" charset="0"/>
            </a:endParaRPr>
          </a:p>
          <a:p>
            <a:pPr marL="908050" lvl="1" indent="-4365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Char char="–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Konflik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</a:rPr>
              <a:t>terrorisme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7221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05B7953-8A22-421A-93F4-A24C93ED163B}" type="slidenum">
              <a:rPr lang="en-US" sz="1200">
                <a:latin typeface="Verdana" pitchFamily="34" charset="0"/>
              </a:rPr>
              <a:pPr algn="r" eaLnBrk="1" hangingPunct="1"/>
              <a:t>17</a:t>
            </a:fld>
            <a:endParaRPr lang="en-US" sz="12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Kerentanan </a:t>
            </a:r>
            <a:r>
              <a:rPr lang="en-US"/>
              <a:t>(</a:t>
            </a:r>
            <a:r>
              <a:rPr lang="en-US" i="1"/>
              <a:t>vulnerability</a:t>
            </a:r>
            <a:r>
              <a:rPr lang="en-US"/>
              <a:t>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36550" indent="-336550" defTabSz="457200">
              <a:buFontTx/>
              <a:buNone/>
            </a:pPr>
            <a:r>
              <a:rPr lang="en-US"/>
              <a:t>	</a:t>
            </a:r>
            <a:r>
              <a:rPr lang="en-US" sz="3600"/>
              <a:t>Sekumpulan kondisi dan atau suatu akibat keadaan (faktor fisik, sosial, ekonomi dan lingkungan) yang berpengaruh buruk terhadap upaya-upaya pencegahan dan penanggulangan bencana.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3713" y="292100"/>
            <a:ext cx="8193087" cy="1384300"/>
          </a:xfrm>
        </p:spPr>
        <p:txBody>
          <a:bodyPr anchor="b"/>
          <a:lstStyle/>
          <a:p>
            <a:r>
              <a:rPr lang="en-US" b="1"/>
              <a:t>Faktor Kerentanan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153400" cy="4419600"/>
          </a:xfrm>
        </p:spPr>
        <p:txBody>
          <a:bodyPr/>
          <a:lstStyle/>
          <a:p>
            <a:pPr marL="469900" indent="-469900">
              <a:lnSpc>
                <a:spcPct val="80000"/>
              </a:lnSpc>
            </a:pPr>
            <a:r>
              <a:rPr lang="en-US" sz="2800"/>
              <a:t>Fisik: </a:t>
            </a:r>
          </a:p>
          <a:p>
            <a:pPr marL="908050" lvl="1" indent="-436563">
              <a:lnSpc>
                <a:spcPct val="80000"/>
              </a:lnSpc>
            </a:pPr>
            <a:r>
              <a:rPr lang="en-US" sz="2400"/>
              <a:t>kekuatan bangunan struktur (rumah, jalan, jembatan) terhadap ancaman bencana</a:t>
            </a:r>
            <a:endParaRPr lang="en-US" sz="2400" b="1"/>
          </a:p>
          <a:p>
            <a:pPr marL="469900" indent="-469900">
              <a:lnSpc>
                <a:spcPct val="80000"/>
              </a:lnSpc>
            </a:pPr>
            <a:r>
              <a:rPr lang="en-US" sz="2800"/>
              <a:t>Sosial: </a:t>
            </a:r>
          </a:p>
          <a:p>
            <a:pPr marL="908050" lvl="1" indent="-436563">
              <a:lnSpc>
                <a:spcPct val="80000"/>
              </a:lnSpc>
            </a:pPr>
            <a:r>
              <a:rPr lang="en-US" sz="2400"/>
              <a:t>kondisi demografi (jenis kelamin, usia, kesehatan, gizi, perilaku masyarakat) terhadap ancaman bencana</a:t>
            </a:r>
          </a:p>
          <a:p>
            <a:pPr marL="469900" indent="-469900">
              <a:lnSpc>
                <a:spcPct val="80000"/>
              </a:lnSpc>
            </a:pPr>
            <a:r>
              <a:rPr lang="en-US" sz="2800"/>
              <a:t>Ekonomi: </a:t>
            </a:r>
          </a:p>
          <a:p>
            <a:pPr marL="908050" lvl="1" indent="-436563">
              <a:lnSpc>
                <a:spcPct val="80000"/>
              </a:lnSpc>
            </a:pPr>
            <a:r>
              <a:rPr lang="en-US" sz="2400"/>
              <a:t>kemampuan finansial masyarakat dalam menghadapi ancaman di wilayahnya</a:t>
            </a:r>
          </a:p>
          <a:p>
            <a:pPr marL="469900" indent="-469900">
              <a:lnSpc>
                <a:spcPct val="80000"/>
              </a:lnSpc>
            </a:pPr>
            <a:r>
              <a:rPr lang="en-US" sz="2800"/>
              <a:t>Lingkungan:</a:t>
            </a:r>
          </a:p>
          <a:p>
            <a:pPr marL="908050" lvl="1" indent="-436563">
              <a:lnSpc>
                <a:spcPct val="80000"/>
              </a:lnSpc>
            </a:pPr>
            <a:r>
              <a:rPr lang="en-US" sz="2400"/>
              <a:t>Tingkat ketersediaan / kelangkaan sumberdaya (lahan, air, udara) serta kerusakan lingkungan yan terjadi.</a:t>
            </a:r>
          </a:p>
          <a:p>
            <a:pPr marL="469900" indent="-469900">
              <a:lnSpc>
                <a:spcPct val="80000"/>
              </a:lnSpc>
            </a:pPr>
            <a:endParaRPr lang="en-US" sz="4000">
              <a:latin typeface="OzHandicraft BT" pitchFamily="66" charset="0"/>
            </a:endParaRPr>
          </a:p>
        </p:txBody>
      </p:sp>
      <p:sp>
        <p:nvSpPr>
          <p:cNvPr id="13926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A46891C-81B5-4C9C-B4E6-8FBC7572CFD6}" type="slidenum">
              <a:rPr lang="en-US" sz="1200">
                <a:latin typeface="Verdana" pitchFamily="34" charset="0"/>
              </a:rPr>
              <a:pPr algn="r" eaLnBrk="1" hangingPunct="1"/>
              <a:t>19</a:t>
            </a:fld>
            <a:endParaRPr lang="en-US" sz="12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73E0A-E224-40CA-A7B5-A29CD49335BF}" type="slidenum">
              <a:rPr lang="id-ID"/>
              <a:pPr>
                <a:defRPr/>
              </a:pPr>
              <a:t>2</a:t>
            </a:fld>
            <a:endParaRPr lang="id-ID"/>
          </a:p>
        </p:txBody>
      </p:sp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15888"/>
            <a:ext cx="9001125" cy="5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Kemampuan </a:t>
            </a:r>
            <a:r>
              <a:rPr lang="en-US" i="1"/>
              <a:t>(capability)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36550" indent="-336550" defTabSz="457200">
              <a:buFontTx/>
              <a:buNone/>
            </a:pPr>
            <a:r>
              <a:rPr lang="en-US" b="1"/>
              <a:t>	</a:t>
            </a:r>
            <a:r>
              <a:rPr lang="en-US"/>
              <a:t>Kekuatan dan potensi yang dimiliki oleh perorangan, keluarga dan  masyarakat yang membuat mereka mampu mencegah, mengurangi, siap-siaga, menanggapi dengan cepat atau segera pulih dari suatu kedaruratan dan bencana.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684213" y="6237288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>
                <a:solidFill>
                  <a:srgbClr val="A8021A"/>
                </a:solidFill>
                <a:latin typeface="Arial" charset="0"/>
              </a:rPr>
              <a:t>Contoh ????   Diskusikan selama 10 menit.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Resiko (</a:t>
            </a:r>
            <a:r>
              <a:rPr lang="en-US" i="1"/>
              <a:t>risk</a:t>
            </a:r>
            <a:r>
              <a:rPr lang="en-US" b="1"/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Besarnya kerugian atau kemungkinan </a:t>
            </a:r>
            <a:r>
              <a:rPr lang="id-ID"/>
              <a:t>terjadi </a:t>
            </a:r>
            <a:r>
              <a:rPr lang="en-US"/>
              <a:t>korban</a:t>
            </a:r>
            <a:r>
              <a:rPr lang="id-ID"/>
              <a:t> manusia</a:t>
            </a:r>
            <a:r>
              <a:rPr lang="en-US"/>
              <a:t>, kerusakan dan kerugian ekonomi yg disebabkan oleh bahaya tertentu di  suatu daerah pada suatu waktu tertentu.</a:t>
            </a:r>
          </a:p>
          <a:p>
            <a:r>
              <a:rPr lang="en-US"/>
              <a:t>Resiko biasanya dihitung secara matematis, merupakan probabilitas dari dampak atau konsekwesi suatu bahaya.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Kerentanan (</a:t>
            </a:r>
            <a:r>
              <a:rPr lang="en-US" i="1"/>
              <a:t>vulnerability</a:t>
            </a:r>
            <a:r>
              <a:rPr lang="en-US" b="1"/>
              <a:t>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Sekumpulan kondisi yang mengarah dan menimbulkan konsekwensi (fisik, sosial, ekonomi dan perilaku) yang berpengaruh buruk terhadap upaya-upaya pencegahan dan penanggulangan bencana.</a:t>
            </a:r>
          </a:p>
          <a:p>
            <a:r>
              <a:rPr lang="en-US"/>
              <a:t>Misalnya : penebangan hutan, penambangan batu, membakar hutan.  </a:t>
            </a:r>
            <a:r>
              <a:rPr lang="id-ID"/>
              <a:t>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2100"/>
            <a:ext cx="7924800" cy="1384300"/>
          </a:xfrm>
          <a:noFill/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lbertus Medium" pitchFamily="34" charset="0"/>
              </a:rPr>
              <a:t>Jenis</a:t>
            </a:r>
            <a:r>
              <a:rPr lang="en-US" sz="4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lbertus Medium" pitchFamily="34" charset="0"/>
              </a:rPr>
              <a:t>Bencana</a:t>
            </a:r>
            <a:endParaRPr lang="en-US" sz="4000" b="1" dirty="0">
              <a:solidFill>
                <a:schemeClr val="tx1"/>
              </a:solidFill>
              <a:latin typeface="Albertus Medium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114800" cy="3505200"/>
          </a:xfrm>
        </p:spPr>
        <p:txBody>
          <a:bodyPr/>
          <a:lstStyle/>
          <a:p>
            <a:r>
              <a:rPr lang="en-US" sz="2000" b="1" dirty="0" err="1">
                <a:latin typeface="Albertus Medium" pitchFamily="34" charset="0"/>
              </a:rPr>
              <a:t>Geologi</a:t>
            </a:r>
            <a:endParaRPr lang="en-US" sz="2000" b="1" dirty="0">
              <a:latin typeface="Albertus Medium" pitchFamily="34" charset="0"/>
            </a:endParaRPr>
          </a:p>
          <a:p>
            <a:pPr lvl="1"/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Gempabumi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tsunami,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longsor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gerakan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tanah</a:t>
            </a:r>
            <a:endParaRPr lang="en-US" sz="2000" b="1" dirty="0">
              <a:solidFill>
                <a:schemeClr val="tx1"/>
              </a:solidFill>
              <a:latin typeface="Albertus Medium" pitchFamily="34" charset="0"/>
            </a:endParaRPr>
          </a:p>
          <a:p>
            <a:r>
              <a:rPr lang="en-US" sz="2000" b="1" dirty="0" err="1">
                <a:latin typeface="Albertus Medium" pitchFamily="34" charset="0"/>
              </a:rPr>
              <a:t>Hidro-meteorologi</a:t>
            </a:r>
            <a:endParaRPr lang="en-US" sz="2000" b="1" dirty="0">
              <a:latin typeface="Albertus Medium" pitchFamily="34" charset="0"/>
            </a:endParaRPr>
          </a:p>
          <a:p>
            <a:pPr lvl="1"/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Banjir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topan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banjir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bandang,kekeringan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</a:p>
          <a:p>
            <a:r>
              <a:rPr lang="en-US" sz="2000" b="1" dirty="0" err="1">
                <a:latin typeface="Albertus Medium" pitchFamily="34" charset="0"/>
              </a:rPr>
              <a:t>Biologi</a:t>
            </a:r>
            <a:endParaRPr lang="en-US" sz="2000" b="1" dirty="0">
              <a:latin typeface="Albertus Medium" pitchFamily="34" charset="0"/>
            </a:endParaRPr>
          </a:p>
          <a:p>
            <a:pPr lvl="1"/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Epidemi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penyakit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tanaman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hewan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</a:p>
          <a:p>
            <a:pPr lvl="1">
              <a:buFont typeface="Tahoma" pitchFamily="34" charset="0"/>
              <a:buNone/>
            </a:pPr>
            <a:endParaRPr lang="en-US" sz="2000" b="1" dirty="0">
              <a:solidFill>
                <a:srgbClr val="FFFF00"/>
              </a:solidFill>
              <a:latin typeface="Albertus Medium" pitchFamily="34" charset="0"/>
            </a:endParaRPr>
          </a:p>
          <a:p>
            <a:pPr>
              <a:buFontTx/>
              <a:buNone/>
            </a:pPr>
            <a:endParaRPr lang="en-US" sz="2000" b="1" dirty="0">
              <a:solidFill>
                <a:srgbClr val="FFFF00"/>
              </a:solidFill>
              <a:latin typeface="Albertus Medium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4267200" cy="3581400"/>
          </a:xfrm>
        </p:spPr>
        <p:txBody>
          <a:bodyPr/>
          <a:lstStyle/>
          <a:p>
            <a:r>
              <a:rPr lang="en-US" sz="2000" b="1" dirty="0" err="1">
                <a:latin typeface="Albertus Medium" pitchFamily="34" charset="0"/>
              </a:rPr>
              <a:t>Teknologi</a:t>
            </a:r>
            <a:endParaRPr lang="en-US" sz="2000" b="1" dirty="0">
              <a:latin typeface="Albertus Medium" pitchFamily="34" charset="0"/>
            </a:endParaRPr>
          </a:p>
          <a:p>
            <a:pPr lvl="1"/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Kecelakaan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transportasi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industri</a:t>
            </a:r>
            <a:endParaRPr lang="en-US" sz="1800" b="1" dirty="0">
              <a:solidFill>
                <a:schemeClr val="tx1"/>
              </a:solidFill>
              <a:latin typeface="Albertus Medium" pitchFamily="34" charset="0"/>
            </a:endParaRPr>
          </a:p>
          <a:p>
            <a:r>
              <a:rPr lang="en-US" sz="2000" b="1" dirty="0" err="1">
                <a:latin typeface="Albertus Medium" pitchFamily="34" charset="0"/>
              </a:rPr>
              <a:t>Lingkungan</a:t>
            </a:r>
            <a:endParaRPr lang="en-US" sz="2000" b="1" dirty="0">
              <a:latin typeface="Albertus Medium" pitchFamily="34" charset="0"/>
            </a:endParaRPr>
          </a:p>
          <a:p>
            <a:pPr lvl="1"/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Kebakaran,kebakaran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hutan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penggundulan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hutan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.</a:t>
            </a:r>
          </a:p>
          <a:p>
            <a:r>
              <a:rPr lang="en-US" sz="2000" b="1" dirty="0" err="1">
                <a:latin typeface="Albertus Medium" pitchFamily="34" charset="0"/>
              </a:rPr>
              <a:t>Sosial</a:t>
            </a:r>
            <a:endParaRPr lang="en-US" sz="2000" b="1" dirty="0">
              <a:latin typeface="Albertus Medium" pitchFamily="34" charset="0"/>
            </a:endParaRPr>
          </a:p>
          <a:p>
            <a:pPr lvl="1"/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Konflik</a:t>
            </a:r>
            <a:r>
              <a:rPr lang="en-US" sz="2000" b="1" dirty="0">
                <a:solidFill>
                  <a:schemeClr val="tx1"/>
                </a:solidFill>
                <a:latin typeface="Albertus Medium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Albertus Medium" pitchFamily="34" charset="0"/>
              </a:rPr>
              <a:t>terrorisme</a:t>
            </a:r>
            <a:endParaRPr lang="en-US" sz="2000" b="1" dirty="0">
              <a:solidFill>
                <a:schemeClr val="tx1"/>
              </a:solidFill>
              <a:latin typeface="Albertus Medium" pitchFamily="34" charset="0"/>
            </a:endParaRPr>
          </a:p>
          <a:p>
            <a:pPr lvl="1">
              <a:buFont typeface="Tahoma" pitchFamily="34" charset="0"/>
              <a:buNone/>
            </a:pPr>
            <a:r>
              <a:rPr lang="en-US" sz="2000" b="1" dirty="0">
                <a:solidFill>
                  <a:srgbClr val="FFFF00"/>
                </a:solidFill>
                <a:latin typeface="Albertus Medium" pitchFamily="34" charset="0"/>
              </a:rPr>
              <a:t>				</a:t>
            </a:r>
          </a:p>
        </p:txBody>
      </p:sp>
      <p:pic>
        <p:nvPicPr>
          <p:cNvPr id="34823" name="Picture 7" descr="banjir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9530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Bahaya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adalah keadaan atau fenomena alam  yang dapat berpotensi menyebabkan </a:t>
            </a:r>
            <a:r>
              <a:rPr lang="id-ID" sz="2400" i="1">
                <a:solidFill>
                  <a:schemeClr val="tx2"/>
                </a:solidFill>
                <a:latin typeface="Arial" charset="0"/>
              </a:rPr>
              <a:t>korban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jiwa atau kerusakan benda / lingkungan</a:t>
            </a: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BAHAYA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382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chemeClr val="tx2"/>
                </a:solidFill>
                <a:latin typeface="Arial" charset="0"/>
              </a:rPr>
              <a:t>Jenis-jenis Bahaya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 :</a:t>
            </a:r>
          </a:p>
          <a:p>
            <a:pPr marL="522288" lvl="1" indent="-342900"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Geologi</a:t>
            </a:r>
          </a:p>
          <a:p>
            <a:pPr marL="522288" lvl="1" indent="-342900"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Hidrometeorolgi</a:t>
            </a:r>
          </a:p>
          <a:p>
            <a:pPr marL="522288" lvl="1" indent="-342900"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Teknologi</a:t>
            </a:r>
          </a:p>
          <a:p>
            <a:pPr marL="522288" lvl="1" indent="-342900"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Lingkungan</a:t>
            </a:r>
          </a:p>
          <a:p>
            <a:pPr marL="522288" lvl="1" indent="-342900"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Sosial</a:t>
            </a:r>
          </a:p>
          <a:p>
            <a:pPr marL="522288" lvl="1" indent="-342900"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Biologi</a:t>
            </a:r>
          </a:p>
          <a:p>
            <a:pPr marL="342900" indent="-342900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allAtOnce"/>
      <p:bldP spid="43012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1"/>
          <p:cNvSpPr txBox="1">
            <a:spLocks noChangeArrowheads="1"/>
          </p:cNvSpPr>
          <p:nvPr/>
        </p:nvSpPr>
        <p:spPr bwMode="auto">
          <a:xfrm>
            <a:off x="250825" y="260350"/>
            <a:ext cx="8631238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d-ID" sz="2800" b="1" dirty="0">
                <a:latin typeface="Arial" charset="0"/>
              </a:rPr>
              <a:t>T</a:t>
            </a:r>
            <a:r>
              <a:rPr lang="en-GB" sz="2800" b="1" dirty="0">
                <a:latin typeface="Arial" charset="0"/>
              </a:rPr>
              <a:t>ERIMA KASIH</a:t>
            </a:r>
            <a:r>
              <a:rPr lang="id-ID" sz="2800" b="1" dirty="0">
                <a:latin typeface="Arial" charset="0"/>
              </a:rPr>
              <a:t>, MATUR SUWUN, HATUR NUHUN, THANK YOU, KAMSIA, KAMSAMIDA, SUKRON</a:t>
            </a:r>
            <a:r>
              <a:rPr lang="en-US" sz="2800" b="1" dirty="0">
                <a:latin typeface="Arial" charset="0"/>
              </a:rPr>
              <a:t>, ARIGATO GOZAIMASU</a:t>
            </a:r>
            <a:endParaRPr lang="en-GB" sz="2800" b="1" dirty="0">
              <a:latin typeface="Arial" charset="0"/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4284663" y="5229225"/>
            <a:ext cx="324008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358629" y="2357430"/>
          <a:ext cx="4924311" cy="4209046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6DE38-CCD6-467F-84A4-A3655C175972}" type="slidenum">
              <a:rPr lang="id-ID"/>
              <a:pPr>
                <a:defRPr/>
              </a:pPr>
              <a:t>3</a:t>
            </a:fld>
            <a:endParaRPr lang="id-ID"/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187450" y="3141663"/>
            <a:ext cx="7561263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Perlahan-lahan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(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slow onset disaster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) :</a:t>
            </a:r>
            <a:endParaRPr lang="id-ID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/>
            </a:r>
            <a:b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</a:b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Menurunnya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tingkat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kehidupan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masyarakat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karena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kesulitan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memperoleh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kebutuhan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hidup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pokok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akibat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kekeringan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kebakaran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dll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+mn-cs"/>
              </a:rPr>
              <a:t>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11188" y="1219200"/>
            <a:ext cx="828357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* </a:t>
            </a:r>
            <a:r>
              <a:rPr lang="id-ID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 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Mendadak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akut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: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      	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Adanya korban manusia,rusaknya prasarana, 	sarana, fasilitas dll.</a:t>
            </a:r>
            <a:b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476672"/>
            <a:ext cx="8283575" cy="519113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Bencana</a:t>
            </a:r>
            <a:r>
              <a:rPr lang="en-US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dapat</a:t>
            </a:r>
            <a:r>
              <a:rPr lang="en-US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terjadi</a:t>
            </a:r>
            <a:r>
              <a:rPr lang="en-US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secara</a:t>
            </a:r>
            <a:r>
              <a:rPr lang="en-US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755650" y="3429000"/>
            <a:ext cx="228600" cy="228600"/>
          </a:xfrm>
          <a:custGeom>
            <a:avLst/>
            <a:gdLst>
              <a:gd name="T0" fmla="*/ 19203594 w 21600"/>
              <a:gd name="T1" fmla="*/ 0 h 21600"/>
              <a:gd name="T2" fmla="*/ 0 w 21600"/>
              <a:gd name="T3" fmla="*/ 12802394 h 21600"/>
              <a:gd name="T4" fmla="*/ 19203594 w 21600"/>
              <a:gd name="T5" fmla="*/ 25604789 h 21600"/>
              <a:gd name="T6" fmla="*/ 25604789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684213" y="1484313"/>
            <a:ext cx="228600" cy="228600"/>
          </a:xfrm>
          <a:custGeom>
            <a:avLst/>
            <a:gdLst>
              <a:gd name="T0" fmla="*/ 19203594 w 21600"/>
              <a:gd name="T1" fmla="*/ 0 h 21600"/>
              <a:gd name="T2" fmla="*/ 0 w 21600"/>
              <a:gd name="T3" fmla="*/ 12802394 h 21600"/>
              <a:gd name="T4" fmla="*/ 19203594 w 21600"/>
              <a:gd name="T5" fmla="*/ 25604789 h 21600"/>
              <a:gd name="T6" fmla="*/ 25604789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EA416-5E2C-47F2-A361-C45ED94F9B36}" type="slidenum">
              <a:rPr lang="id-ID"/>
              <a:pPr>
                <a:defRPr/>
              </a:pPr>
              <a:t>4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26988"/>
            <a:ext cx="8839200" cy="6553201"/>
          </a:xfrm>
          <a:extLst>
            <a:ext uri="{91240B29-F687-4F45-9708-019B960494DF}">
              <a14:hiddenLine xmlns="" xmlns:a14="http://schemas.microsoft.com/office/drawing/2010/main" w="57150">
                <a:solidFill>
                  <a:srgbClr val="00B05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HAKIKI KEMANUSIAAN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57500" y="1143000"/>
            <a:ext cx="3024188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01638" eaLnBrk="0" hangingPunct="0">
              <a:buFontTx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  <a:cs typeface="+mn-cs"/>
              </a:rPr>
              <a:t>Keadaan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  <a:cs typeface="+mn-cs"/>
              </a:rPr>
              <a:t>Aman</a:t>
            </a:r>
            <a:endParaRPr lang="en-US" sz="20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401638" eaLnBrk="0" hangingPunct="0">
              <a:buFontTx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  <a:cs typeface="+mn-cs"/>
              </a:rPr>
              <a:t>Sehat</a:t>
            </a:r>
            <a:endParaRPr lang="en-US" sz="20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401638" eaLnBrk="0" hangingPunct="0">
              <a:buFontTx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cs typeface="+mn-cs"/>
              </a:rPr>
              <a:t> Sejahtera</a:t>
            </a:r>
          </a:p>
          <a:p>
            <a:pPr marL="401638" eaLnBrk="0" hangingPunct="0">
              <a:buFontTx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  <a:cs typeface="+mn-cs"/>
              </a:rPr>
              <a:t>Keadilan</a:t>
            </a:r>
            <a:endParaRPr lang="id-ID" sz="2000" b="1" dirty="0">
              <a:solidFill>
                <a:srgbClr val="FF0000"/>
              </a:solidFill>
              <a:latin typeface="Arial" charset="0"/>
              <a:cs typeface="+mn-cs"/>
            </a:endParaRPr>
          </a:p>
        </p:txBody>
      </p:sp>
      <p:sp>
        <p:nvSpPr>
          <p:cNvPr id="51205" name="WordArt 7"/>
          <p:cNvSpPr>
            <a:spLocks noChangeArrowheads="1" noChangeShapeType="1" noTextEdit="1"/>
          </p:cNvSpPr>
          <p:nvPr/>
        </p:nvSpPr>
        <p:spPr bwMode="auto">
          <a:xfrm>
            <a:off x="428625" y="3048000"/>
            <a:ext cx="1371600" cy="457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kern="10">
                <a:solidFill>
                  <a:srgbClr val="0000FF"/>
                </a:solidFill>
                <a:latin typeface="Arial Black"/>
              </a:rPr>
              <a:t>CARE</a:t>
            </a:r>
          </a:p>
        </p:txBody>
      </p:sp>
      <p:sp>
        <p:nvSpPr>
          <p:cNvPr id="51206" name="WordArt 8"/>
          <p:cNvSpPr>
            <a:spLocks noChangeArrowheads="1" noChangeShapeType="1" noTextEdit="1"/>
          </p:cNvSpPr>
          <p:nvPr/>
        </p:nvSpPr>
        <p:spPr bwMode="auto">
          <a:xfrm>
            <a:off x="6429375" y="3043238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 Black"/>
              </a:rPr>
              <a:t>CURE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5750" y="3581400"/>
            <a:ext cx="1787525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dirty="0">
                <a:latin typeface="Cancun" pitchFamily="66" charset="0"/>
                <a:cs typeface="+mn-cs"/>
              </a:rPr>
              <a:t> Preparedness</a:t>
            </a:r>
          </a:p>
          <a:p>
            <a:pPr eaLnBrk="0" hangingPunct="0">
              <a:buFontTx/>
              <a:buChar char="•"/>
              <a:defRPr/>
            </a:pPr>
            <a:r>
              <a:rPr lang="en-US" dirty="0">
                <a:latin typeface="Cancun" pitchFamily="66" charset="0"/>
                <a:cs typeface="+mn-cs"/>
              </a:rPr>
              <a:t> Prevention</a:t>
            </a:r>
          </a:p>
          <a:p>
            <a:pPr eaLnBrk="0" hangingPunct="0">
              <a:buFontTx/>
              <a:buChar char="•"/>
              <a:defRPr/>
            </a:pPr>
            <a:r>
              <a:rPr lang="en-US" dirty="0">
                <a:latin typeface="Cancun" pitchFamily="66" charset="0"/>
                <a:cs typeface="+mn-cs"/>
              </a:rPr>
              <a:t> Mitigation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72188" y="3505200"/>
            <a:ext cx="3071812" cy="892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dirty="0">
                <a:latin typeface="Cancun" pitchFamily="66" charset="0"/>
                <a:cs typeface="+mn-cs"/>
              </a:rPr>
              <a:t> Quick Response SPGDT</a:t>
            </a:r>
          </a:p>
          <a:p>
            <a:pPr eaLnBrk="0" hangingPunct="0">
              <a:defRPr/>
            </a:pPr>
            <a:r>
              <a:rPr lang="en-US" sz="1600" dirty="0">
                <a:latin typeface="Arial Narrow" pitchFamily="34" charset="0"/>
                <a:cs typeface="+mn-cs"/>
              </a:rPr>
              <a:t>    (Life Saving &amp; Limb Saving)</a:t>
            </a:r>
          </a:p>
          <a:p>
            <a:pPr eaLnBrk="0" hangingPunct="0">
              <a:buFontTx/>
              <a:buChar char="•"/>
              <a:defRPr/>
            </a:pPr>
            <a:r>
              <a:rPr lang="en-US" dirty="0">
                <a:latin typeface="Cancun" pitchFamily="66" charset="0"/>
                <a:cs typeface="+mn-cs"/>
              </a:rPr>
              <a:t> Rehabilitation</a:t>
            </a:r>
          </a:p>
        </p:txBody>
      </p:sp>
      <p:sp>
        <p:nvSpPr>
          <p:cNvPr id="51209" name="Text Box 13"/>
          <p:cNvSpPr txBox="1">
            <a:spLocks noChangeArrowheads="1"/>
          </p:cNvSpPr>
          <p:nvPr/>
        </p:nvSpPr>
        <p:spPr bwMode="auto">
          <a:xfrm>
            <a:off x="5943600" y="42672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1400">
              <a:latin typeface="Cancun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2667000" y="4191000"/>
            <a:ext cx="3233738" cy="13493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Arial" charset="0"/>
              </a:rPr>
              <a:t>MENJAGA DAN</a:t>
            </a:r>
          </a:p>
          <a:p>
            <a:pPr algn="ctr">
              <a:defRPr/>
            </a:pPr>
            <a:r>
              <a:rPr lang="en-US" sz="2000" b="1" dirty="0">
                <a:latin typeface="Arial" charset="0"/>
              </a:rPr>
              <a:t>MEMPERTAHANKAN</a:t>
            </a:r>
          </a:p>
          <a:p>
            <a:pPr algn="ctr">
              <a:defRPr/>
            </a:pPr>
            <a:r>
              <a:rPr lang="en-US" sz="2000" b="1" dirty="0">
                <a:latin typeface="Arial" charset="0"/>
              </a:rPr>
              <a:t>EKSISTENSI BANGSA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071688" y="5537200"/>
            <a:ext cx="5429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id-ID" sz="2000" dirty="0">
                <a:latin typeface="Cancun" pitchFamily="66" charset="0"/>
                <a:cs typeface="+mn-cs"/>
              </a:rPr>
              <a:t> </a:t>
            </a:r>
            <a:r>
              <a:rPr lang="en-US" sz="2000" dirty="0" err="1">
                <a:latin typeface="Cancun" pitchFamily="66" charset="0"/>
                <a:cs typeface="+mn-cs"/>
              </a:rPr>
              <a:t>Komponen</a:t>
            </a:r>
            <a:r>
              <a:rPr lang="en-US" sz="2000" dirty="0">
                <a:latin typeface="Cancun" pitchFamily="66" charset="0"/>
                <a:cs typeface="+mn-cs"/>
              </a:rPr>
              <a:t> </a:t>
            </a:r>
            <a:r>
              <a:rPr lang="en-US" sz="2000" dirty="0" err="1">
                <a:latin typeface="Cancun" pitchFamily="66" charset="0"/>
                <a:cs typeface="+mn-cs"/>
              </a:rPr>
              <a:t>Esensial</a:t>
            </a:r>
            <a:r>
              <a:rPr lang="en-US" sz="2000" dirty="0">
                <a:latin typeface="Cancun" pitchFamily="66" charset="0"/>
                <a:cs typeface="+mn-cs"/>
              </a:rPr>
              <a:t> </a:t>
            </a:r>
            <a:r>
              <a:rPr lang="en-US" sz="2000" dirty="0" err="1">
                <a:latin typeface="Cancun" pitchFamily="66" charset="0"/>
                <a:cs typeface="+mn-cs"/>
              </a:rPr>
              <a:t>Kehidupan</a:t>
            </a:r>
            <a:r>
              <a:rPr lang="en-US" sz="2000" dirty="0">
                <a:latin typeface="Cancun" pitchFamily="66" charset="0"/>
                <a:cs typeface="+mn-cs"/>
              </a:rPr>
              <a:t> </a:t>
            </a:r>
            <a:r>
              <a:rPr lang="en-US" sz="2000" dirty="0" err="1">
                <a:latin typeface="Cancun" pitchFamily="66" charset="0"/>
                <a:cs typeface="+mn-cs"/>
              </a:rPr>
              <a:t>Manusia</a:t>
            </a:r>
            <a:endParaRPr lang="en-US" sz="2000" dirty="0">
              <a:latin typeface="Cancun" pitchFamily="66" charset="0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id-ID" sz="2000" u="sng" dirty="0">
                <a:latin typeface="Cancun" pitchFamily="66" charset="0"/>
                <a:cs typeface="+mn-cs"/>
              </a:rPr>
              <a:t> </a:t>
            </a:r>
            <a:r>
              <a:rPr lang="en-US" sz="2000" u="sng" dirty="0" err="1">
                <a:latin typeface="Cancun" pitchFamily="66" charset="0"/>
                <a:cs typeface="+mn-cs"/>
              </a:rPr>
              <a:t>Titik</a:t>
            </a:r>
            <a:r>
              <a:rPr lang="en-US" sz="2000" u="sng" dirty="0">
                <a:latin typeface="Cancun" pitchFamily="66" charset="0"/>
                <a:cs typeface="+mn-cs"/>
              </a:rPr>
              <a:t> </a:t>
            </a:r>
            <a:r>
              <a:rPr lang="en-US" sz="2000" u="sng" dirty="0" err="1">
                <a:latin typeface="Cancun" pitchFamily="66" charset="0"/>
                <a:cs typeface="+mn-cs"/>
              </a:rPr>
              <a:t>Berat</a:t>
            </a:r>
            <a:r>
              <a:rPr lang="en-US" sz="2000" u="sng" dirty="0">
                <a:latin typeface="Cancun" pitchFamily="66" charset="0"/>
                <a:cs typeface="+mn-cs"/>
              </a:rPr>
              <a:t> </a:t>
            </a:r>
            <a:r>
              <a:rPr lang="en-US" sz="2000" u="sng" dirty="0" err="1">
                <a:latin typeface="Cancun" pitchFamily="66" charset="0"/>
                <a:cs typeface="+mn-cs"/>
              </a:rPr>
              <a:t>Pada</a:t>
            </a:r>
            <a:r>
              <a:rPr lang="en-US" sz="2000" u="sng" dirty="0">
                <a:latin typeface="Cancun" pitchFamily="66" charset="0"/>
                <a:cs typeface="+mn-cs"/>
              </a:rPr>
              <a:t> </a:t>
            </a:r>
            <a:r>
              <a:rPr lang="en-US" sz="2000" u="sng" dirty="0" err="1">
                <a:latin typeface="Cancun" pitchFamily="66" charset="0"/>
                <a:cs typeface="+mn-cs"/>
              </a:rPr>
              <a:t>Peran</a:t>
            </a:r>
            <a:r>
              <a:rPr lang="en-US" sz="2000" u="sng" dirty="0">
                <a:latin typeface="Cancun" pitchFamily="66" charset="0"/>
                <a:cs typeface="+mn-cs"/>
              </a:rPr>
              <a:t> </a:t>
            </a:r>
            <a:r>
              <a:rPr lang="en-US" sz="2000" u="sng" dirty="0" err="1">
                <a:latin typeface="Cancun" pitchFamily="66" charset="0"/>
                <a:cs typeface="+mn-cs"/>
              </a:rPr>
              <a:t>Masyarakat</a:t>
            </a:r>
            <a:endParaRPr lang="en-US" sz="2000" u="sng" dirty="0">
              <a:latin typeface="Cancun" pitchFamily="66" charset="0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2000" dirty="0">
                <a:latin typeface="Cancun" pitchFamily="66" charset="0"/>
                <a:cs typeface="+mn-cs"/>
              </a:rPr>
              <a:t> </a:t>
            </a:r>
            <a:r>
              <a:rPr lang="en-US" sz="2000" dirty="0" err="1">
                <a:latin typeface="Cancun" pitchFamily="66" charset="0"/>
                <a:cs typeface="+mn-cs"/>
              </a:rPr>
              <a:t>Pemerintah</a:t>
            </a:r>
            <a:r>
              <a:rPr lang="en-US" sz="2000" dirty="0">
                <a:latin typeface="Cancun" pitchFamily="66" charset="0"/>
                <a:cs typeface="+mn-cs"/>
              </a:rPr>
              <a:t> </a:t>
            </a:r>
            <a:r>
              <a:rPr lang="en-US" sz="2000" dirty="0" err="1">
                <a:latin typeface="Cancun" pitchFamily="66" charset="0"/>
                <a:cs typeface="+mn-cs"/>
              </a:rPr>
              <a:t>Memfasilitasi</a:t>
            </a:r>
            <a:r>
              <a:rPr lang="en-US" sz="2000" dirty="0">
                <a:latin typeface="Cancun" pitchFamily="66" charset="0"/>
                <a:cs typeface="+mn-cs"/>
              </a:rPr>
              <a:t>  </a:t>
            </a:r>
          </a:p>
        </p:txBody>
      </p:sp>
      <p:sp>
        <p:nvSpPr>
          <p:cNvPr id="14" name="Down Arrow 13"/>
          <p:cNvSpPr/>
          <p:nvPr/>
        </p:nvSpPr>
        <p:spPr>
          <a:xfrm rot="3198324">
            <a:off x="2232026" y="2532062"/>
            <a:ext cx="685800" cy="127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Down Arrow 14"/>
          <p:cNvSpPr/>
          <p:nvPr/>
        </p:nvSpPr>
        <p:spPr>
          <a:xfrm rot="18540132">
            <a:off x="5441157" y="2467769"/>
            <a:ext cx="685800" cy="1277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1214" name="Rectangle 3"/>
          <p:cNvSpPr>
            <a:spLocks noChangeArrowheads="1"/>
          </p:cNvSpPr>
          <p:nvPr/>
        </p:nvSpPr>
        <p:spPr bwMode="auto">
          <a:xfrm>
            <a:off x="2928938" y="2590800"/>
            <a:ext cx="2514600" cy="4572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en-US"/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2928938" y="2590800"/>
            <a:ext cx="2620962" cy="449263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2000" b="1" dirty="0">
                <a:solidFill>
                  <a:srgbClr val="002060"/>
                </a:solidFill>
                <a:latin typeface="Arial" charset="0"/>
                <a:cs typeface="+mn-cs"/>
              </a:rPr>
              <a:t>SAFE COMMUNITY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6B6B0-922C-403C-937C-6DFFCA26B166}" type="slidenum">
              <a:rPr lang="id-ID"/>
              <a:pPr>
                <a:defRPr/>
              </a:pPr>
              <a:t>5</a:t>
            </a:fld>
            <a:endParaRPr lang="id-ID"/>
          </a:p>
        </p:txBody>
      </p:sp>
      <p:sp>
        <p:nvSpPr>
          <p:cNvPr id="17" name="Rectangle 70"/>
          <p:cNvSpPr txBox="1">
            <a:spLocks noGrp="1" noChangeArrowheads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54715DD-2491-4412-B07A-A9A944DAA629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3252" name="AutoShape 2"/>
          <p:cNvSpPr>
            <a:spLocks noChangeArrowheads="1"/>
          </p:cNvSpPr>
          <p:nvPr/>
        </p:nvSpPr>
        <p:spPr bwMode="auto">
          <a:xfrm>
            <a:off x="2076450" y="2246313"/>
            <a:ext cx="3886200" cy="2971800"/>
          </a:xfrm>
          <a:prstGeom prst="triangle">
            <a:avLst>
              <a:gd name="adj" fmla="val 50000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47675" y="400050"/>
            <a:ext cx="4419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33400" y="1103313"/>
            <a:ext cx="1752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28625" y="381000"/>
            <a:ext cx="8329613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KONSEP SAFE COMMUNITY</a:t>
            </a:r>
          </a:p>
          <a:p>
            <a:pPr>
              <a:defRPr/>
            </a:pPr>
            <a:endParaRPr lang="en-US" sz="2400" b="1" u="sng" dirty="0"/>
          </a:p>
          <a:p>
            <a:pPr>
              <a:defRPr/>
            </a:pPr>
            <a:r>
              <a:rPr lang="en-US" sz="2000" dirty="0"/>
              <a:t>Shared Vision			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sehat</a:t>
            </a:r>
            <a:r>
              <a:rPr lang="en-US" sz="2000" dirty="0"/>
              <a:t>, </a:t>
            </a:r>
            <a:r>
              <a:rPr lang="en-US" sz="2000" dirty="0" err="1"/>
              <a:t>aman</a:t>
            </a:r>
            <a:r>
              <a:rPr lang="en-US" sz="2000" dirty="0"/>
              <a:t>, </a:t>
            </a:r>
            <a:r>
              <a:rPr lang="en-US" sz="2000" dirty="0" err="1"/>
              <a:t>sejahtera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Public safety center		(ASTER)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err="1"/>
              <a:t>Masya</a:t>
            </a:r>
            <a:r>
              <a:rPr lang="en-US" sz="2000" dirty="0"/>
              <a:t>     			  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</a:p>
          <a:p>
            <a:pPr>
              <a:defRPr/>
            </a:pPr>
            <a:r>
              <a:rPr lang="en-US" sz="2000" dirty="0" err="1"/>
              <a:t>rakat</a:t>
            </a:r>
            <a:r>
              <a:rPr lang="en-US" sz="2000" dirty="0"/>
              <a:t>	   </a:t>
            </a:r>
            <a:r>
              <a:rPr lang="en-US" sz="2000" dirty="0" err="1"/>
              <a:t>Akses</a:t>
            </a:r>
            <a:r>
              <a:rPr lang="en-US" sz="2000" dirty="0"/>
              <a:t>			   (Safe,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SPGDT-S/B)</a:t>
            </a: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2879725" y="2943225"/>
            <a:ext cx="231298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bg1"/>
                </a:solidFill>
              </a:rPr>
              <a:t>Instansi</a:t>
            </a:r>
          </a:p>
          <a:p>
            <a:pPr algn="ctr" eaLnBrk="1" hangingPunct="1"/>
            <a:r>
              <a:rPr lang="en-US" sz="2000">
                <a:solidFill>
                  <a:schemeClr val="bg1"/>
                </a:solidFill>
              </a:rPr>
              <a:t>NonKes</a:t>
            </a:r>
          </a:p>
          <a:p>
            <a:pPr algn="ctr" eaLnBrk="1" hangingPunct="1"/>
            <a:endParaRPr 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>
                <a:solidFill>
                  <a:schemeClr val="bg1"/>
                </a:solidFill>
              </a:rPr>
              <a:t>Eksekutif</a:t>
            </a:r>
          </a:p>
          <a:p>
            <a:pPr algn="ctr" eaLnBrk="1" hangingPunct="1"/>
            <a:r>
              <a:rPr lang="en-US" sz="2000">
                <a:solidFill>
                  <a:schemeClr val="bg1"/>
                </a:solidFill>
              </a:rPr>
              <a:t>Legislatif</a:t>
            </a:r>
          </a:p>
          <a:p>
            <a:pPr algn="ctr" eaLnBrk="1" hangingPunct="1"/>
            <a:endParaRPr 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>
                <a:solidFill>
                  <a:srgbClr val="000000"/>
                </a:solidFill>
              </a:rPr>
              <a:t>Masyarakat Umum</a:t>
            </a:r>
          </a:p>
        </p:txBody>
      </p:sp>
      <p:sp>
        <p:nvSpPr>
          <p:cNvPr id="53257" name="Line 7"/>
          <p:cNvSpPr>
            <a:spLocks noChangeShapeType="1"/>
          </p:cNvSpPr>
          <p:nvPr/>
        </p:nvSpPr>
        <p:spPr bwMode="auto">
          <a:xfrm>
            <a:off x="3505200" y="30083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58" name="Line 8"/>
          <p:cNvSpPr>
            <a:spLocks noChangeShapeType="1"/>
          </p:cNvSpPr>
          <p:nvPr/>
        </p:nvSpPr>
        <p:spPr bwMode="auto">
          <a:xfrm>
            <a:off x="3048000" y="37703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59" name="Line 9"/>
          <p:cNvSpPr>
            <a:spLocks noChangeShapeType="1"/>
          </p:cNvSpPr>
          <p:nvPr/>
        </p:nvSpPr>
        <p:spPr bwMode="auto">
          <a:xfrm>
            <a:off x="2438400" y="4684713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0" name="Freeform 10"/>
          <p:cNvSpPr>
            <a:spLocks/>
          </p:cNvSpPr>
          <p:nvPr/>
        </p:nvSpPr>
        <p:spPr bwMode="auto">
          <a:xfrm>
            <a:off x="485775" y="2847975"/>
            <a:ext cx="2971800" cy="190500"/>
          </a:xfrm>
          <a:custGeom>
            <a:avLst/>
            <a:gdLst>
              <a:gd name="T0" fmla="*/ 0 w 1872"/>
              <a:gd name="T1" fmla="*/ 2147483647 h 120"/>
              <a:gd name="T2" fmla="*/ 2147483647 w 1872"/>
              <a:gd name="T3" fmla="*/ 2147483647 h 120"/>
              <a:gd name="T4" fmla="*/ 2147483647 w 1872"/>
              <a:gd name="T5" fmla="*/ 2147483647 h 120"/>
              <a:gd name="T6" fmla="*/ 2147483647 w 1872"/>
              <a:gd name="T7" fmla="*/ 2147483647 h 120"/>
              <a:gd name="T8" fmla="*/ 2147483647 w 1872"/>
              <a:gd name="T9" fmla="*/ 2147483647 h 120"/>
              <a:gd name="T10" fmla="*/ 2147483647 w 1872"/>
              <a:gd name="T11" fmla="*/ 2147483647 h 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72"/>
              <a:gd name="T19" fmla="*/ 0 h 120"/>
              <a:gd name="T20" fmla="*/ 1872 w 1872"/>
              <a:gd name="T21" fmla="*/ 120 h 1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72" h="120">
                <a:moveTo>
                  <a:pt x="0" y="104"/>
                </a:moveTo>
                <a:cubicBezTo>
                  <a:pt x="108" y="60"/>
                  <a:pt x="216" y="16"/>
                  <a:pt x="336" y="8"/>
                </a:cubicBezTo>
                <a:cubicBezTo>
                  <a:pt x="456" y="0"/>
                  <a:pt x="592" y="56"/>
                  <a:pt x="720" y="56"/>
                </a:cubicBezTo>
                <a:cubicBezTo>
                  <a:pt x="848" y="56"/>
                  <a:pt x="968" y="0"/>
                  <a:pt x="1104" y="8"/>
                </a:cubicBezTo>
                <a:cubicBezTo>
                  <a:pt x="1240" y="16"/>
                  <a:pt x="1408" y="88"/>
                  <a:pt x="1536" y="104"/>
                </a:cubicBezTo>
                <a:cubicBezTo>
                  <a:pt x="1664" y="120"/>
                  <a:pt x="1768" y="112"/>
                  <a:pt x="1872" y="104"/>
                </a:cubicBezTo>
              </a:path>
            </a:pathLst>
          </a:cu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Freeform 11"/>
          <p:cNvSpPr>
            <a:spLocks/>
          </p:cNvSpPr>
          <p:nvPr/>
        </p:nvSpPr>
        <p:spPr bwMode="auto">
          <a:xfrm>
            <a:off x="4572000" y="2779713"/>
            <a:ext cx="3810000" cy="254000"/>
          </a:xfrm>
          <a:custGeom>
            <a:avLst/>
            <a:gdLst>
              <a:gd name="T0" fmla="*/ 0 w 2400"/>
              <a:gd name="T1" fmla="*/ 2147483647 h 160"/>
              <a:gd name="T2" fmla="*/ 2147483647 w 2400"/>
              <a:gd name="T3" fmla="*/ 2147483647 h 160"/>
              <a:gd name="T4" fmla="*/ 2147483647 w 2400"/>
              <a:gd name="T5" fmla="*/ 2147483647 h 160"/>
              <a:gd name="T6" fmla="*/ 2147483647 w 2400"/>
              <a:gd name="T7" fmla="*/ 0 h 160"/>
              <a:gd name="T8" fmla="*/ 2147483647 w 2400"/>
              <a:gd name="T9" fmla="*/ 2147483647 h 160"/>
              <a:gd name="T10" fmla="*/ 2147483647 w 2400"/>
              <a:gd name="T11" fmla="*/ 2147483647 h 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0"/>
              <a:gd name="T19" fmla="*/ 0 h 160"/>
              <a:gd name="T20" fmla="*/ 2400 w 2400"/>
              <a:gd name="T21" fmla="*/ 160 h 1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0" h="160">
                <a:moveTo>
                  <a:pt x="0" y="144"/>
                </a:moveTo>
                <a:cubicBezTo>
                  <a:pt x="120" y="96"/>
                  <a:pt x="240" y="48"/>
                  <a:pt x="432" y="48"/>
                </a:cubicBezTo>
                <a:cubicBezTo>
                  <a:pt x="624" y="48"/>
                  <a:pt x="944" y="152"/>
                  <a:pt x="1152" y="144"/>
                </a:cubicBezTo>
                <a:cubicBezTo>
                  <a:pt x="1360" y="136"/>
                  <a:pt x="1504" y="0"/>
                  <a:pt x="1680" y="0"/>
                </a:cubicBezTo>
                <a:cubicBezTo>
                  <a:pt x="1856" y="0"/>
                  <a:pt x="2088" y="128"/>
                  <a:pt x="2208" y="144"/>
                </a:cubicBezTo>
                <a:cubicBezTo>
                  <a:pt x="2328" y="160"/>
                  <a:pt x="2364" y="128"/>
                  <a:pt x="2400" y="96"/>
                </a:cubicBezTo>
              </a:path>
            </a:pathLst>
          </a:custGeom>
          <a:noFill/>
          <a:ln w="381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Oval 12"/>
          <p:cNvSpPr>
            <a:spLocks noChangeArrowheads="1"/>
          </p:cNvSpPr>
          <p:nvPr/>
        </p:nvSpPr>
        <p:spPr bwMode="auto">
          <a:xfrm>
            <a:off x="1943100" y="20177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3"/>
          <p:cNvSpPr>
            <a:spLocks noChangeShapeType="1"/>
          </p:cNvSpPr>
          <p:nvPr/>
        </p:nvSpPr>
        <p:spPr bwMode="auto">
          <a:xfrm>
            <a:off x="1524000" y="2322513"/>
            <a:ext cx="304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>
            <a:off x="2514600" y="2322513"/>
            <a:ext cx="12954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5" name="Line 15"/>
          <p:cNvSpPr>
            <a:spLocks noChangeShapeType="1"/>
          </p:cNvSpPr>
          <p:nvPr/>
        </p:nvSpPr>
        <p:spPr bwMode="auto">
          <a:xfrm>
            <a:off x="2286000" y="1255713"/>
            <a:ext cx="18288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6" name="Line 16"/>
          <p:cNvSpPr>
            <a:spLocks noChangeShapeType="1"/>
          </p:cNvSpPr>
          <p:nvPr/>
        </p:nvSpPr>
        <p:spPr bwMode="auto">
          <a:xfrm flipV="1">
            <a:off x="4038600" y="1331913"/>
            <a:ext cx="0" cy="9144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7" name="Text Box 17"/>
          <p:cNvSpPr txBox="1">
            <a:spLocks noChangeArrowheads="1"/>
          </p:cNvSpPr>
          <p:nvPr/>
        </p:nvSpPr>
        <p:spPr bwMode="auto">
          <a:xfrm>
            <a:off x="5683250" y="3284538"/>
            <a:ext cx="35369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/>
              <a:t>PERDA</a:t>
            </a:r>
          </a:p>
          <a:p>
            <a:pPr eaLnBrk="1" hangingPunct="1"/>
            <a:r>
              <a:rPr lang="en-US" sz="2000"/>
              <a:t>APBD</a:t>
            </a:r>
          </a:p>
          <a:p>
            <a:pPr eaLnBrk="1" hangingPunct="1"/>
            <a:r>
              <a:rPr lang="en-US" sz="2000"/>
              <a:t>Pemberdayaan, pencegahan</a:t>
            </a:r>
          </a:p>
          <a:p>
            <a:pPr eaLnBrk="1" hangingPunct="1"/>
            <a:r>
              <a:rPr lang="en-US" sz="2000"/>
              <a:t>penyuluhan</a:t>
            </a:r>
          </a:p>
          <a:p>
            <a:pPr eaLnBrk="1" hangingPunct="1"/>
            <a:r>
              <a:rPr lang="en-US" sz="2000"/>
              <a:t>	- Pembiayaan</a:t>
            </a:r>
          </a:p>
          <a:p>
            <a:pPr eaLnBrk="1" hangingPunct="1"/>
            <a:r>
              <a:rPr lang="en-US" sz="2000"/>
              <a:t>	- Perilaku sehat</a:t>
            </a:r>
          </a:p>
          <a:p>
            <a:pPr eaLnBrk="1" hangingPunct="1"/>
            <a:r>
              <a:rPr lang="en-US" sz="2000"/>
              <a:t>	  (Primary prevention)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/>
              <a:t>        Semua stakeholder</a:t>
            </a:r>
          </a:p>
          <a:p>
            <a:pPr eaLnBrk="1" hangingPunct="1"/>
            <a:r>
              <a:rPr lang="en-US" sz="2000" b="1"/>
              <a:t>             berperan serta</a:t>
            </a:r>
          </a:p>
        </p:txBody>
      </p:sp>
      <p:sp>
        <p:nvSpPr>
          <p:cNvPr id="53268" name="Text Box 18"/>
          <p:cNvSpPr txBox="1">
            <a:spLocks noChangeArrowheads="1"/>
          </p:cNvSpPr>
          <p:nvPr/>
        </p:nvSpPr>
        <p:spPr bwMode="auto">
          <a:xfrm>
            <a:off x="2895600" y="5735638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/>
              <a:t>Pendekatan kultural</a:t>
            </a:r>
          </a:p>
        </p:txBody>
      </p:sp>
      <p:sp>
        <p:nvSpPr>
          <p:cNvPr id="53269" name="Line 19"/>
          <p:cNvSpPr>
            <a:spLocks noChangeShapeType="1"/>
          </p:cNvSpPr>
          <p:nvPr/>
        </p:nvSpPr>
        <p:spPr bwMode="auto">
          <a:xfrm flipV="1">
            <a:off x="4114800" y="5294313"/>
            <a:ext cx="0" cy="4572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0" name="Text Box 20"/>
          <p:cNvSpPr txBox="1">
            <a:spLocks noChangeArrowheads="1"/>
          </p:cNvSpPr>
          <p:nvPr/>
        </p:nvSpPr>
        <p:spPr bwMode="auto">
          <a:xfrm>
            <a:off x="381000" y="5013325"/>
            <a:ext cx="1539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Pendekatan</a:t>
            </a:r>
          </a:p>
          <a:p>
            <a:pPr algn="ctr" eaLnBrk="1" hangingPunct="1"/>
            <a:r>
              <a:rPr lang="en-US" sz="2000"/>
              <a:t>struktural</a:t>
            </a:r>
          </a:p>
        </p:txBody>
      </p:sp>
      <p:sp>
        <p:nvSpPr>
          <p:cNvPr id="53271" name="Line 21"/>
          <p:cNvSpPr>
            <a:spLocks noChangeShapeType="1"/>
          </p:cNvSpPr>
          <p:nvPr/>
        </p:nvSpPr>
        <p:spPr bwMode="auto">
          <a:xfrm>
            <a:off x="1219200" y="4419600"/>
            <a:ext cx="13716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2" name="Line 22"/>
          <p:cNvSpPr>
            <a:spLocks noChangeShapeType="1"/>
          </p:cNvSpPr>
          <p:nvPr/>
        </p:nvSpPr>
        <p:spPr bwMode="auto">
          <a:xfrm>
            <a:off x="1752600" y="3313113"/>
            <a:ext cx="12954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3" name="Line 23"/>
          <p:cNvSpPr>
            <a:spLocks noChangeShapeType="1"/>
          </p:cNvSpPr>
          <p:nvPr/>
        </p:nvSpPr>
        <p:spPr bwMode="auto">
          <a:xfrm flipH="1">
            <a:off x="914400" y="3313113"/>
            <a:ext cx="838200" cy="1716087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4" name="Text Box 24"/>
          <p:cNvSpPr txBox="1">
            <a:spLocks noChangeArrowheads="1"/>
          </p:cNvSpPr>
          <p:nvPr/>
        </p:nvSpPr>
        <p:spPr bwMode="auto">
          <a:xfrm>
            <a:off x="214313" y="6072188"/>
            <a:ext cx="624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i="1"/>
              <a:t>(Pada paradigma sehat: fokus pada primary prevention)</a:t>
            </a:r>
          </a:p>
        </p:txBody>
      </p:sp>
      <p:sp>
        <p:nvSpPr>
          <p:cNvPr id="53275" name="Freeform 25"/>
          <p:cNvSpPr>
            <a:spLocks/>
          </p:cNvSpPr>
          <p:nvPr/>
        </p:nvSpPr>
        <p:spPr bwMode="auto">
          <a:xfrm>
            <a:off x="2362200" y="3733800"/>
            <a:ext cx="3276600" cy="990600"/>
          </a:xfrm>
          <a:custGeom>
            <a:avLst/>
            <a:gdLst>
              <a:gd name="T0" fmla="*/ 2147483647 w 2064"/>
              <a:gd name="T1" fmla="*/ 2147483647 h 624"/>
              <a:gd name="T2" fmla="*/ 2147483647 w 2064"/>
              <a:gd name="T3" fmla="*/ 0 h 624"/>
              <a:gd name="T4" fmla="*/ 2147483647 w 2064"/>
              <a:gd name="T5" fmla="*/ 0 h 624"/>
              <a:gd name="T6" fmla="*/ 2147483647 w 2064"/>
              <a:gd name="T7" fmla="*/ 2147483647 h 624"/>
              <a:gd name="T8" fmla="*/ 2147483647 w 2064"/>
              <a:gd name="T9" fmla="*/ 2147483647 h 624"/>
              <a:gd name="T10" fmla="*/ 0 w 2064"/>
              <a:gd name="T11" fmla="*/ 2147483647 h 624"/>
              <a:gd name="T12" fmla="*/ 2147483647 w 2064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64"/>
              <a:gd name="T22" fmla="*/ 0 h 624"/>
              <a:gd name="T23" fmla="*/ 2064 w 2064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64" h="624">
                <a:moveTo>
                  <a:pt x="48" y="576"/>
                </a:moveTo>
                <a:lnTo>
                  <a:pt x="432" y="0"/>
                </a:lnTo>
                <a:lnTo>
                  <a:pt x="1680" y="0"/>
                </a:lnTo>
                <a:lnTo>
                  <a:pt x="2064" y="624"/>
                </a:lnTo>
                <a:lnTo>
                  <a:pt x="48" y="624"/>
                </a:lnTo>
                <a:lnTo>
                  <a:pt x="0" y="624"/>
                </a:lnTo>
                <a:lnTo>
                  <a:pt x="48" y="576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6" name="Text Box 26"/>
          <p:cNvSpPr txBox="1">
            <a:spLocks noChangeArrowheads="1"/>
          </p:cNvSpPr>
          <p:nvPr/>
        </p:nvSpPr>
        <p:spPr bwMode="auto">
          <a:xfrm>
            <a:off x="3349625" y="3892550"/>
            <a:ext cx="1217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  <a:latin typeface="Arial Unicode MS" pitchFamily="34" charset="-128"/>
              </a:rPr>
              <a:t>Eksekutif</a:t>
            </a:r>
          </a:p>
          <a:p>
            <a:pPr algn="ctr" eaLnBrk="1" hangingPunct="1"/>
            <a:r>
              <a:rPr lang="en-US" sz="2000">
                <a:solidFill>
                  <a:srgbClr val="000000"/>
                </a:solidFill>
                <a:latin typeface="Arial Unicode MS" pitchFamily="34" charset="-128"/>
              </a:rPr>
              <a:t>Legislatif</a:t>
            </a:r>
          </a:p>
        </p:txBody>
      </p:sp>
      <p:sp>
        <p:nvSpPr>
          <p:cNvPr id="53277" name="Freeform 27"/>
          <p:cNvSpPr>
            <a:spLocks/>
          </p:cNvSpPr>
          <p:nvPr/>
        </p:nvSpPr>
        <p:spPr bwMode="auto">
          <a:xfrm>
            <a:off x="3048000" y="2971800"/>
            <a:ext cx="1981200" cy="762000"/>
          </a:xfrm>
          <a:custGeom>
            <a:avLst/>
            <a:gdLst>
              <a:gd name="T0" fmla="*/ 2147483647 w 1248"/>
              <a:gd name="T1" fmla="*/ 0 h 480"/>
              <a:gd name="T2" fmla="*/ 2147483647 w 1248"/>
              <a:gd name="T3" fmla="*/ 0 h 480"/>
              <a:gd name="T4" fmla="*/ 2147483647 w 1248"/>
              <a:gd name="T5" fmla="*/ 2147483647 h 480"/>
              <a:gd name="T6" fmla="*/ 0 w 1248"/>
              <a:gd name="T7" fmla="*/ 2147483647 h 480"/>
              <a:gd name="T8" fmla="*/ 2147483647 w 1248"/>
              <a:gd name="T9" fmla="*/ 0 h 480"/>
              <a:gd name="T10" fmla="*/ 2147483647 w 1248"/>
              <a:gd name="T11" fmla="*/ 0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8"/>
              <a:gd name="T19" fmla="*/ 0 h 480"/>
              <a:gd name="T20" fmla="*/ 1248 w 1248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8" h="480">
                <a:moveTo>
                  <a:pt x="336" y="0"/>
                </a:moveTo>
                <a:lnTo>
                  <a:pt x="912" y="0"/>
                </a:lnTo>
                <a:lnTo>
                  <a:pt x="1248" y="480"/>
                </a:lnTo>
                <a:lnTo>
                  <a:pt x="0" y="480"/>
                </a:lnTo>
                <a:lnTo>
                  <a:pt x="288" y="0"/>
                </a:lnTo>
                <a:lnTo>
                  <a:pt x="384" y="0"/>
                </a:lnTo>
              </a:path>
            </a:pathLst>
          </a:cu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8" name="Text Box 28"/>
          <p:cNvSpPr txBox="1">
            <a:spLocks noChangeArrowheads="1"/>
          </p:cNvSpPr>
          <p:nvPr/>
        </p:nvSpPr>
        <p:spPr bwMode="auto">
          <a:xfrm>
            <a:off x="3451225" y="3019425"/>
            <a:ext cx="111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  <a:latin typeface="Arial Unicode MS" pitchFamily="34" charset="-128"/>
              </a:rPr>
              <a:t>Instansi</a:t>
            </a:r>
          </a:p>
          <a:p>
            <a:pPr algn="ctr" eaLnBrk="1" hangingPunct="1"/>
            <a:r>
              <a:rPr lang="en-US" sz="2000">
                <a:solidFill>
                  <a:srgbClr val="000000"/>
                </a:solidFill>
                <a:latin typeface="Arial Unicode MS" pitchFamily="34" charset="-128"/>
              </a:rPr>
              <a:t>Non kes</a:t>
            </a:r>
          </a:p>
        </p:txBody>
      </p:sp>
      <p:sp>
        <p:nvSpPr>
          <p:cNvPr id="53279" name="Freeform 29"/>
          <p:cNvSpPr>
            <a:spLocks/>
          </p:cNvSpPr>
          <p:nvPr/>
        </p:nvSpPr>
        <p:spPr bwMode="auto">
          <a:xfrm>
            <a:off x="3467100" y="2257425"/>
            <a:ext cx="1057275" cy="762000"/>
          </a:xfrm>
          <a:custGeom>
            <a:avLst/>
            <a:gdLst>
              <a:gd name="T0" fmla="*/ 0 w 624"/>
              <a:gd name="T1" fmla="*/ 2147483647 h 432"/>
              <a:gd name="T2" fmla="*/ 2147483647 w 624"/>
              <a:gd name="T3" fmla="*/ 2147483647 h 432"/>
              <a:gd name="T4" fmla="*/ 2147483647 w 624"/>
              <a:gd name="T5" fmla="*/ 0 h 432"/>
              <a:gd name="T6" fmla="*/ 0 w 624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432"/>
              <a:gd name="T14" fmla="*/ 624 w 62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432">
                <a:moveTo>
                  <a:pt x="0" y="432"/>
                </a:moveTo>
                <a:lnTo>
                  <a:pt x="624" y="432"/>
                </a:lnTo>
                <a:lnTo>
                  <a:pt x="336" y="0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0" name="Line 30"/>
          <p:cNvSpPr>
            <a:spLocks noChangeShapeType="1"/>
          </p:cNvSpPr>
          <p:nvPr/>
        </p:nvSpPr>
        <p:spPr bwMode="auto">
          <a:xfrm flipV="1">
            <a:off x="5029200" y="3617913"/>
            <a:ext cx="685800" cy="5334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81" name="Line 31"/>
          <p:cNvSpPr>
            <a:spLocks noChangeShapeType="1"/>
          </p:cNvSpPr>
          <p:nvPr/>
        </p:nvSpPr>
        <p:spPr bwMode="auto">
          <a:xfrm flipV="1">
            <a:off x="5410200" y="4303713"/>
            <a:ext cx="304800" cy="6858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82" name="Line 32"/>
          <p:cNvSpPr>
            <a:spLocks noChangeShapeType="1"/>
          </p:cNvSpPr>
          <p:nvPr/>
        </p:nvSpPr>
        <p:spPr bwMode="auto">
          <a:xfrm flipH="1">
            <a:off x="4038600" y="2322513"/>
            <a:ext cx="381000" cy="38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83" name="Text Box 33"/>
          <p:cNvSpPr txBox="1">
            <a:spLocks noChangeArrowheads="1"/>
          </p:cNvSpPr>
          <p:nvPr/>
        </p:nvSpPr>
        <p:spPr bwMode="auto">
          <a:xfrm>
            <a:off x="76200" y="3260725"/>
            <a:ext cx="13001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000">
                <a:solidFill>
                  <a:srgbClr val="FF9900"/>
                </a:solidFill>
                <a:latin typeface="Tahoma" pitchFamily="34" charset="0"/>
              </a:rPr>
              <a:t> </a:t>
            </a:r>
            <a:r>
              <a:rPr lang="en-US" sz="2000">
                <a:latin typeface="Tahoma" pitchFamily="34" charset="0"/>
              </a:rPr>
              <a:t>Polisi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ahoma" pitchFamily="34" charset="0"/>
              </a:rPr>
              <a:t> PMK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ahoma" pitchFamily="34" charset="0"/>
              </a:rPr>
              <a:t> Asuransi</a:t>
            </a:r>
          </a:p>
        </p:txBody>
      </p:sp>
      <p:sp>
        <p:nvSpPr>
          <p:cNvPr id="53284" name="Rectangle 34"/>
          <p:cNvSpPr>
            <a:spLocks noChangeArrowheads="1"/>
          </p:cNvSpPr>
          <p:nvPr/>
        </p:nvSpPr>
        <p:spPr bwMode="auto">
          <a:xfrm>
            <a:off x="4191000" y="1143000"/>
            <a:ext cx="4114800" cy="685800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00100" y="2786058"/>
            <a:ext cx="2857520" cy="250033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sz="1000" dirty="0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642910" y="1219200"/>
          <a:ext cx="457203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42875" y="152400"/>
            <a:ext cx="8848725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B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PUBLIC SAFETY CENTRE</a:t>
            </a: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r>
              <a:rPr lang="id-ID" sz="4400" dirty="0">
                <a:latin typeface="+mj-lt"/>
                <a:ea typeface="+mj-ea"/>
                <a:cs typeface="+mj-cs"/>
              </a:rPr>
              <a:t/>
            </a:r>
            <a:br>
              <a:rPr lang="id-ID" sz="4400" dirty="0">
                <a:latin typeface="+mj-lt"/>
                <a:ea typeface="+mj-ea"/>
                <a:cs typeface="+mj-cs"/>
              </a:rPr>
            </a:br>
            <a:endParaRPr lang="id-ID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286250" y="1428750"/>
            <a:ext cx="464343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Ujung tombak </a:t>
            </a:r>
            <a:r>
              <a:rPr lang="id-ID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safe community</a:t>
            </a:r>
          </a:p>
          <a:p>
            <a:pPr marL="342900" indent="-2730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Sarana publik, perpaduan :</a:t>
            </a:r>
          </a:p>
          <a:p>
            <a:pPr marL="800100" lvl="1" indent="-273050">
              <a:spcBef>
                <a:spcPct val="200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Ambulans gawat darurat</a:t>
            </a:r>
          </a:p>
          <a:p>
            <a:pPr marL="800100" lvl="1" indent="-273050">
              <a:spcBef>
                <a:spcPct val="200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Keamanan 	</a:t>
            </a: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 polisi</a:t>
            </a:r>
          </a:p>
          <a:p>
            <a:pPr marL="800100" lvl="1" indent="-273050">
              <a:spcBef>
                <a:spcPct val="20000"/>
              </a:spcBef>
              <a:buClr>
                <a:schemeClr val="accent1"/>
              </a:buClr>
              <a:buSzPct val="76000"/>
              <a:buFont typeface="Arial" pitchFamily="34" charset="0"/>
              <a:buChar char="•"/>
              <a:defRPr/>
            </a:pP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Safety 		 Pemadam kebakaran</a:t>
            </a:r>
            <a:endParaRPr lang="id-ID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730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r>
              <a:rPr lang="id-ID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Penanganan pertama </a:t>
            </a:r>
            <a:r>
              <a:rPr lang="id-ID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pra-RS</a:t>
            </a:r>
          </a:p>
          <a:p>
            <a:pPr marL="342900" indent="-273050" algn="ctr"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r>
              <a:rPr lang="id-ID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itchFamily="2" charset="-79"/>
              </a:rPr>
              <a:t>“</a:t>
            </a:r>
            <a:r>
              <a:rPr lang="id-ID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itchFamily="2" charset="-79"/>
              </a:rPr>
              <a:t>Time saving is life and limb saving”</a:t>
            </a:r>
          </a:p>
          <a:p>
            <a:pPr marL="342900" indent="-2730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id-ID" sz="2400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  <a:p>
            <a:pPr marL="342900" indent="-2730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endParaRPr lang="id-ID" sz="2400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571472" y="1371600"/>
          <a:ext cx="3643338" cy="348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rved Right Arrow 73"/>
          <p:cNvSpPr/>
          <p:nvPr/>
        </p:nvSpPr>
        <p:spPr>
          <a:xfrm rot="13064136">
            <a:off x="5337892" y="131944"/>
            <a:ext cx="1730009" cy="7522956"/>
          </a:xfrm>
          <a:prstGeom prst="curvedRightArrow">
            <a:avLst>
              <a:gd name="adj1" fmla="val 25000"/>
              <a:gd name="adj2" fmla="val 5604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A030F-8CC8-4A1C-A52D-BF5B4E4F1725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2844400" y="423177"/>
            <a:ext cx="6047998" cy="6187491"/>
            <a:chOff x="2844400" y="423177"/>
            <a:chExt cx="6047998" cy="6187491"/>
          </a:xfrm>
        </p:grpSpPr>
        <p:sp>
          <p:nvSpPr>
            <p:cNvPr id="29" name="Oval 28"/>
            <p:cNvSpPr/>
            <p:nvPr/>
          </p:nvSpPr>
          <p:spPr>
            <a:xfrm>
              <a:off x="4107322" y="5595583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29"/>
            <p:cNvSpPr/>
            <p:nvPr/>
          </p:nvSpPr>
          <p:spPr>
            <a:xfrm>
              <a:off x="3880433" y="5687794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36271"/>
                <a:satOff val="-3109"/>
                <a:lumOff val="1149"/>
                <a:alphaOff val="0"/>
              </a:schemeClr>
            </a:lnRef>
            <a:fillRef idx="1">
              <a:schemeClr val="accent2">
                <a:hueOff val="136271"/>
                <a:satOff val="-3109"/>
                <a:lumOff val="1149"/>
                <a:alphaOff val="0"/>
              </a:schemeClr>
            </a:fillRef>
            <a:effectRef idx="0">
              <a:schemeClr val="accent2">
                <a:hueOff val="136271"/>
                <a:satOff val="-3109"/>
                <a:lumOff val="11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30"/>
            <p:cNvSpPr/>
            <p:nvPr/>
          </p:nvSpPr>
          <p:spPr>
            <a:xfrm>
              <a:off x="3648533" y="5764022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272541"/>
                <a:satOff val="-6218"/>
                <a:lumOff val="2297"/>
                <a:alphaOff val="0"/>
              </a:schemeClr>
            </a:lnRef>
            <a:fillRef idx="1">
              <a:schemeClr val="accent2">
                <a:hueOff val="272541"/>
                <a:satOff val="-6218"/>
                <a:lumOff val="2297"/>
                <a:alphaOff val="0"/>
              </a:schemeClr>
            </a:fillRef>
            <a:effectRef idx="0">
              <a:schemeClr val="accent2">
                <a:hueOff val="272541"/>
                <a:satOff val="-6218"/>
                <a:lumOff val="229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31"/>
            <p:cNvSpPr/>
            <p:nvPr/>
          </p:nvSpPr>
          <p:spPr>
            <a:xfrm>
              <a:off x="3413055" y="5823036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408812"/>
                <a:satOff val="-9327"/>
                <a:lumOff val="3446"/>
                <a:alphaOff val="0"/>
              </a:schemeClr>
            </a:lnRef>
            <a:fillRef idx="1">
              <a:schemeClr val="accent2">
                <a:hueOff val="408812"/>
                <a:satOff val="-9327"/>
                <a:lumOff val="3446"/>
                <a:alphaOff val="0"/>
              </a:schemeClr>
            </a:fillRef>
            <a:effectRef idx="0">
              <a:schemeClr val="accent2">
                <a:hueOff val="408812"/>
                <a:satOff val="-9327"/>
                <a:lumOff val="34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32"/>
            <p:cNvSpPr/>
            <p:nvPr/>
          </p:nvSpPr>
          <p:spPr>
            <a:xfrm>
              <a:off x="5345551" y="4702984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545083"/>
                <a:satOff val="-12437"/>
                <a:lumOff val="4594"/>
                <a:alphaOff val="0"/>
              </a:schemeClr>
            </a:lnRef>
            <a:fillRef idx="1">
              <a:schemeClr val="accent2">
                <a:hueOff val="545083"/>
                <a:satOff val="-12437"/>
                <a:lumOff val="4594"/>
                <a:alphaOff val="0"/>
              </a:schemeClr>
            </a:fillRef>
            <a:effectRef idx="0">
              <a:schemeClr val="accent2">
                <a:hueOff val="545083"/>
                <a:satOff val="-12437"/>
                <a:lumOff val="45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33"/>
            <p:cNvSpPr/>
            <p:nvPr/>
          </p:nvSpPr>
          <p:spPr>
            <a:xfrm>
              <a:off x="5165901" y="4884946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681354"/>
                <a:satOff val="-15546"/>
                <a:lumOff val="5742"/>
                <a:alphaOff val="0"/>
              </a:schemeClr>
            </a:lnRef>
            <a:fillRef idx="1">
              <a:schemeClr val="accent2">
                <a:hueOff val="681354"/>
                <a:satOff val="-15546"/>
                <a:lumOff val="5742"/>
                <a:alphaOff val="0"/>
              </a:schemeClr>
            </a:fillRef>
            <a:effectRef idx="0">
              <a:schemeClr val="accent2">
                <a:hueOff val="681354"/>
                <a:satOff val="-15546"/>
                <a:lumOff val="57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 34"/>
            <p:cNvSpPr/>
            <p:nvPr/>
          </p:nvSpPr>
          <p:spPr>
            <a:xfrm>
              <a:off x="6089205" y="3596455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817624"/>
                <a:satOff val="-18655"/>
                <a:lumOff val="6891"/>
                <a:alphaOff val="0"/>
              </a:schemeClr>
            </a:lnRef>
            <a:fillRef idx="1">
              <a:schemeClr val="accent2">
                <a:hueOff val="817624"/>
                <a:satOff val="-18655"/>
                <a:lumOff val="6891"/>
                <a:alphaOff val="0"/>
              </a:schemeClr>
            </a:fillRef>
            <a:effectRef idx="0">
              <a:schemeClr val="accent2">
                <a:hueOff val="817624"/>
                <a:satOff val="-18655"/>
                <a:lumOff val="689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36"/>
            <p:cNvSpPr/>
            <p:nvPr/>
          </p:nvSpPr>
          <p:spPr>
            <a:xfrm>
              <a:off x="6488588" y="2248334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953895"/>
                <a:satOff val="-21764"/>
                <a:lumOff val="8039"/>
                <a:alphaOff val="0"/>
              </a:schemeClr>
            </a:lnRef>
            <a:fillRef idx="1">
              <a:schemeClr val="accent2">
                <a:hueOff val="953895"/>
                <a:satOff val="-21764"/>
                <a:lumOff val="8039"/>
                <a:alphaOff val="0"/>
              </a:schemeClr>
            </a:fillRef>
            <a:effectRef idx="0">
              <a:schemeClr val="accent2">
                <a:hueOff val="953895"/>
                <a:satOff val="-21764"/>
                <a:lumOff val="80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6288896" y="653704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090166"/>
                <a:satOff val="-24873"/>
                <a:lumOff val="9188"/>
                <a:alphaOff val="0"/>
              </a:schemeClr>
            </a:lnRef>
            <a:fillRef idx="1">
              <a:schemeClr val="accent2">
                <a:hueOff val="1090166"/>
                <a:satOff val="-24873"/>
                <a:lumOff val="9188"/>
                <a:alphaOff val="0"/>
              </a:schemeClr>
            </a:fillRef>
            <a:effectRef idx="0">
              <a:schemeClr val="accent2">
                <a:hueOff val="1090166"/>
                <a:satOff val="-24873"/>
                <a:lumOff val="91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6437770" y="538748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226436"/>
                <a:satOff val="-27982"/>
                <a:lumOff val="10336"/>
                <a:alphaOff val="0"/>
              </a:schemeClr>
            </a:lnRef>
            <a:fillRef idx="1">
              <a:schemeClr val="accent2">
                <a:hueOff val="1226436"/>
                <a:satOff val="-27982"/>
                <a:lumOff val="10336"/>
                <a:alphaOff val="0"/>
              </a:schemeClr>
            </a:fillRef>
            <a:effectRef idx="0">
              <a:schemeClr val="accent2">
                <a:hueOff val="1226436"/>
                <a:satOff val="-27982"/>
                <a:lumOff val="1033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Oval 39"/>
            <p:cNvSpPr/>
            <p:nvPr/>
          </p:nvSpPr>
          <p:spPr>
            <a:xfrm>
              <a:off x="6586644" y="423177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362707"/>
                <a:satOff val="-31091"/>
                <a:lumOff val="11485"/>
                <a:alphaOff val="0"/>
              </a:schemeClr>
            </a:lnRef>
            <a:fillRef idx="1">
              <a:schemeClr val="accent2">
                <a:hueOff val="1362707"/>
                <a:satOff val="-31091"/>
                <a:lumOff val="11485"/>
                <a:alphaOff val="0"/>
              </a:schemeClr>
            </a:fillRef>
            <a:effectRef idx="0">
              <a:schemeClr val="accent2">
                <a:hueOff val="1362707"/>
                <a:satOff val="-31091"/>
                <a:lumOff val="114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6736233" y="538748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498978"/>
                <a:satOff val="-34201"/>
                <a:lumOff val="12633"/>
                <a:alphaOff val="0"/>
              </a:schemeClr>
            </a:lnRef>
            <a:fillRef idx="1">
              <a:schemeClr val="accent2">
                <a:hueOff val="1498978"/>
                <a:satOff val="-34201"/>
                <a:lumOff val="12633"/>
                <a:alphaOff val="0"/>
              </a:schemeClr>
            </a:fillRef>
            <a:effectRef idx="0">
              <a:schemeClr val="accent2">
                <a:hueOff val="1498978"/>
                <a:satOff val="-34201"/>
                <a:lumOff val="126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1"/>
            <p:cNvSpPr/>
            <p:nvPr/>
          </p:nvSpPr>
          <p:spPr>
            <a:xfrm>
              <a:off x="6885107" y="653704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635249"/>
                <a:satOff val="-37310"/>
                <a:lumOff val="13782"/>
                <a:alphaOff val="0"/>
              </a:schemeClr>
            </a:lnRef>
            <a:fillRef idx="1">
              <a:schemeClr val="accent2">
                <a:hueOff val="1635249"/>
                <a:satOff val="-37310"/>
                <a:lumOff val="13782"/>
                <a:alphaOff val="0"/>
              </a:schemeClr>
            </a:fillRef>
            <a:effectRef idx="0">
              <a:schemeClr val="accent2">
                <a:hueOff val="1635249"/>
                <a:satOff val="-37310"/>
                <a:lumOff val="137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Oval 42"/>
            <p:cNvSpPr/>
            <p:nvPr/>
          </p:nvSpPr>
          <p:spPr>
            <a:xfrm>
              <a:off x="6586644" y="666613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771519"/>
                <a:satOff val="-40419"/>
                <a:lumOff val="14930"/>
                <a:alphaOff val="0"/>
              </a:schemeClr>
            </a:lnRef>
            <a:fillRef idx="1">
              <a:schemeClr val="accent2">
                <a:hueOff val="1771519"/>
                <a:satOff val="-40419"/>
                <a:lumOff val="14930"/>
                <a:alphaOff val="0"/>
              </a:schemeClr>
            </a:fillRef>
            <a:effectRef idx="0">
              <a:schemeClr val="accent2">
                <a:hueOff val="1771519"/>
                <a:satOff val="-40419"/>
                <a:lumOff val="149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Oval 43"/>
            <p:cNvSpPr/>
            <p:nvPr/>
          </p:nvSpPr>
          <p:spPr>
            <a:xfrm>
              <a:off x="6586644" y="910050"/>
              <a:ext cx="102350" cy="102350"/>
            </a:xfrm>
            <a:prstGeom prst="ellipse">
              <a:avLst/>
            </a:prstGeom>
          </p:spPr>
          <p:style>
            <a:lnRef idx="2">
              <a:schemeClr val="accent2">
                <a:hueOff val="1907790"/>
                <a:satOff val="-43528"/>
                <a:lumOff val="16079"/>
                <a:alphaOff val="0"/>
              </a:schemeClr>
            </a:lnRef>
            <a:fillRef idx="1">
              <a:schemeClr val="accent2">
                <a:hueOff val="1907790"/>
                <a:satOff val="-43528"/>
                <a:lumOff val="16079"/>
                <a:alphaOff val="0"/>
              </a:schemeClr>
            </a:fillRef>
            <a:effectRef idx="0">
              <a:schemeClr val="accent2">
                <a:hueOff val="1907790"/>
                <a:satOff val="-43528"/>
                <a:lumOff val="1607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Freeform 44"/>
            <p:cNvSpPr/>
            <p:nvPr/>
          </p:nvSpPr>
          <p:spPr>
            <a:xfrm>
              <a:off x="2844400" y="6019290"/>
              <a:ext cx="2205193" cy="591378"/>
            </a:xfrm>
            <a:custGeom>
              <a:avLst/>
              <a:gdLst>
                <a:gd name="connsiteX0" fmla="*/ 0 w 2205193"/>
                <a:gd name="connsiteY0" fmla="*/ 98565 h 591378"/>
                <a:gd name="connsiteX1" fmla="*/ 28869 w 2205193"/>
                <a:gd name="connsiteY1" fmla="*/ 28869 h 591378"/>
                <a:gd name="connsiteX2" fmla="*/ 98565 w 2205193"/>
                <a:gd name="connsiteY2" fmla="*/ 0 h 591378"/>
                <a:gd name="connsiteX3" fmla="*/ 2106628 w 2205193"/>
                <a:gd name="connsiteY3" fmla="*/ 0 h 591378"/>
                <a:gd name="connsiteX4" fmla="*/ 2176324 w 2205193"/>
                <a:gd name="connsiteY4" fmla="*/ 28869 h 591378"/>
                <a:gd name="connsiteX5" fmla="*/ 2205193 w 2205193"/>
                <a:gd name="connsiteY5" fmla="*/ 98565 h 591378"/>
                <a:gd name="connsiteX6" fmla="*/ 2205193 w 2205193"/>
                <a:gd name="connsiteY6" fmla="*/ 492813 h 591378"/>
                <a:gd name="connsiteX7" fmla="*/ 2176324 w 2205193"/>
                <a:gd name="connsiteY7" fmla="*/ 562509 h 591378"/>
                <a:gd name="connsiteX8" fmla="*/ 2106628 w 2205193"/>
                <a:gd name="connsiteY8" fmla="*/ 591378 h 591378"/>
                <a:gd name="connsiteX9" fmla="*/ 98565 w 2205193"/>
                <a:gd name="connsiteY9" fmla="*/ 591378 h 591378"/>
                <a:gd name="connsiteX10" fmla="*/ 28869 w 2205193"/>
                <a:gd name="connsiteY10" fmla="*/ 562509 h 591378"/>
                <a:gd name="connsiteX11" fmla="*/ 0 w 2205193"/>
                <a:gd name="connsiteY11" fmla="*/ 492813 h 591378"/>
                <a:gd name="connsiteX12" fmla="*/ 0 w 2205193"/>
                <a:gd name="connsiteY12" fmla="*/ 98565 h 59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5193" h="591378">
                  <a:moveTo>
                    <a:pt x="0" y="98565"/>
                  </a:moveTo>
                  <a:cubicBezTo>
                    <a:pt x="0" y="72424"/>
                    <a:pt x="10385" y="47354"/>
                    <a:pt x="28869" y="28869"/>
                  </a:cubicBezTo>
                  <a:cubicBezTo>
                    <a:pt x="47354" y="10384"/>
                    <a:pt x="72424" y="0"/>
                    <a:pt x="98565" y="0"/>
                  </a:cubicBezTo>
                  <a:lnTo>
                    <a:pt x="2106628" y="0"/>
                  </a:lnTo>
                  <a:cubicBezTo>
                    <a:pt x="2132769" y="0"/>
                    <a:pt x="2157839" y="10385"/>
                    <a:pt x="2176324" y="28869"/>
                  </a:cubicBezTo>
                  <a:cubicBezTo>
                    <a:pt x="2194809" y="47354"/>
                    <a:pt x="2205193" y="72424"/>
                    <a:pt x="2205193" y="98565"/>
                  </a:cubicBezTo>
                  <a:lnTo>
                    <a:pt x="2205193" y="492813"/>
                  </a:lnTo>
                  <a:cubicBezTo>
                    <a:pt x="2205193" y="518954"/>
                    <a:pt x="2194808" y="544024"/>
                    <a:pt x="2176324" y="562509"/>
                  </a:cubicBezTo>
                  <a:cubicBezTo>
                    <a:pt x="2157839" y="580994"/>
                    <a:pt x="2132769" y="591378"/>
                    <a:pt x="2106628" y="591378"/>
                  </a:cubicBezTo>
                  <a:lnTo>
                    <a:pt x="98565" y="591378"/>
                  </a:lnTo>
                  <a:cubicBezTo>
                    <a:pt x="72424" y="591378"/>
                    <a:pt x="47354" y="580993"/>
                    <a:pt x="28869" y="562509"/>
                  </a:cubicBezTo>
                  <a:cubicBezTo>
                    <a:pt x="10384" y="544024"/>
                    <a:pt x="0" y="518954"/>
                    <a:pt x="0" y="492813"/>
                  </a:cubicBezTo>
                  <a:lnTo>
                    <a:pt x="0" y="9856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5635" tIns="135549" rIns="135549" bIns="135549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SIAGA</a:t>
              </a:r>
              <a:endParaRPr lang="id-ID" sz="2800" kern="1200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71063" y="5069870"/>
              <a:ext cx="2205193" cy="591378"/>
            </a:xfrm>
            <a:custGeom>
              <a:avLst/>
              <a:gdLst>
                <a:gd name="connsiteX0" fmla="*/ 0 w 2205193"/>
                <a:gd name="connsiteY0" fmla="*/ 98565 h 591378"/>
                <a:gd name="connsiteX1" fmla="*/ 28869 w 2205193"/>
                <a:gd name="connsiteY1" fmla="*/ 28869 h 591378"/>
                <a:gd name="connsiteX2" fmla="*/ 98565 w 2205193"/>
                <a:gd name="connsiteY2" fmla="*/ 0 h 591378"/>
                <a:gd name="connsiteX3" fmla="*/ 2106628 w 2205193"/>
                <a:gd name="connsiteY3" fmla="*/ 0 h 591378"/>
                <a:gd name="connsiteX4" fmla="*/ 2176324 w 2205193"/>
                <a:gd name="connsiteY4" fmla="*/ 28869 h 591378"/>
                <a:gd name="connsiteX5" fmla="*/ 2205193 w 2205193"/>
                <a:gd name="connsiteY5" fmla="*/ 98565 h 591378"/>
                <a:gd name="connsiteX6" fmla="*/ 2205193 w 2205193"/>
                <a:gd name="connsiteY6" fmla="*/ 492813 h 591378"/>
                <a:gd name="connsiteX7" fmla="*/ 2176324 w 2205193"/>
                <a:gd name="connsiteY7" fmla="*/ 562509 h 591378"/>
                <a:gd name="connsiteX8" fmla="*/ 2106628 w 2205193"/>
                <a:gd name="connsiteY8" fmla="*/ 591378 h 591378"/>
                <a:gd name="connsiteX9" fmla="*/ 98565 w 2205193"/>
                <a:gd name="connsiteY9" fmla="*/ 591378 h 591378"/>
                <a:gd name="connsiteX10" fmla="*/ 28869 w 2205193"/>
                <a:gd name="connsiteY10" fmla="*/ 562509 h 591378"/>
                <a:gd name="connsiteX11" fmla="*/ 0 w 2205193"/>
                <a:gd name="connsiteY11" fmla="*/ 492813 h 591378"/>
                <a:gd name="connsiteX12" fmla="*/ 0 w 2205193"/>
                <a:gd name="connsiteY12" fmla="*/ 98565 h 59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5193" h="591378">
                  <a:moveTo>
                    <a:pt x="0" y="98565"/>
                  </a:moveTo>
                  <a:cubicBezTo>
                    <a:pt x="0" y="72424"/>
                    <a:pt x="10385" y="47354"/>
                    <a:pt x="28869" y="28869"/>
                  </a:cubicBezTo>
                  <a:cubicBezTo>
                    <a:pt x="47354" y="10384"/>
                    <a:pt x="72424" y="0"/>
                    <a:pt x="98565" y="0"/>
                  </a:cubicBezTo>
                  <a:lnTo>
                    <a:pt x="2106628" y="0"/>
                  </a:lnTo>
                  <a:cubicBezTo>
                    <a:pt x="2132769" y="0"/>
                    <a:pt x="2157839" y="10385"/>
                    <a:pt x="2176324" y="28869"/>
                  </a:cubicBezTo>
                  <a:cubicBezTo>
                    <a:pt x="2194809" y="47354"/>
                    <a:pt x="2205193" y="72424"/>
                    <a:pt x="2205193" y="98565"/>
                  </a:cubicBezTo>
                  <a:lnTo>
                    <a:pt x="2205193" y="492813"/>
                  </a:lnTo>
                  <a:cubicBezTo>
                    <a:pt x="2205193" y="518954"/>
                    <a:pt x="2194808" y="544024"/>
                    <a:pt x="2176324" y="562509"/>
                  </a:cubicBezTo>
                  <a:cubicBezTo>
                    <a:pt x="2157839" y="580994"/>
                    <a:pt x="2132769" y="591378"/>
                    <a:pt x="2106628" y="591378"/>
                  </a:cubicBezTo>
                  <a:lnTo>
                    <a:pt x="98565" y="591378"/>
                  </a:lnTo>
                  <a:cubicBezTo>
                    <a:pt x="72424" y="591378"/>
                    <a:pt x="47354" y="580993"/>
                    <a:pt x="28869" y="562509"/>
                  </a:cubicBezTo>
                  <a:cubicBezTo>
                    <a:pt x="10384" y="544024"/>
                    <a:pt x="0" y="518954"/>
                    <a:pt x="0" y="492813"/>
                  </a:cubicBezTo>
                  <a:lnTo>
                    <a:pt x="0" y="9856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76948"/>
                <a:satOff val="-10882"/>
                <a:lumOff val="4020"/>
                <a:alphaOff val="0"/>
              </a:schemeClr>
            </a:fillRef>
            <a:effectRef idx="0">
              <a:schemeClr val="accent2">
                <a:hueOff val="476948"/>
                <a:satOff val="-10882"/>
                <a:lumOff val="40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5635" tIns="97449" rIns="97449" bIns="97449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800" kern="1200" dirty="0" smtClean="0"/>
                <a:t>ANALISIS SITUASI</a:t>
              </a:r>
              <a:endParaRPr lang="id-ID" sz="1800" kern="12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895199" y="4005064"/>
              <a:ext cx="2205193" cy="591378"/>
            </a:xfrm>
            <a:custGeom>
              <a:avLst/>
              <a:gdLst>
                <a:gd name="connsiteX0" fmla="*/ 0 w 2205193"/>
                <a:gd name="connsiteY0" fmla="*/ 98565 h 591378"/>
                <a:gd name="connsiteX1" fmla="*/ 28869 w 2205193"/>
                <a:gd name="connsiteY1" fmla="*/ 28869 h 591378"/>
                <a:gd name="connsiteX2" fmla="*/ 98565 w 2205193"/>
                <a:gd name="connsiteY2" fmla="*/ 0 h 591378"/>
                <a:gd name="connsiteX3" fmla="*/ 2106628 w 2205193"/>
                <a:gd name="connsiteY3" fmla="*/ 0 h 591378"/>
                <a:gd name="connsiteX4" fmla="*/ 2176324 w 2205193"/>
                <a:gd name="connsiteY4" fmla="*/ 28869 h 591378"/>
                <a:gd name="connsiteX5" fmla="*/ 2205193 w 2205193"/>
                <a:gd name="connsiteY5" fmla="*/ 98565 h 591378"/>
                <a:gd name="connsiteX6" fmla="*/ 2205193 w 2205193"/>
                <a:gd name="connsiteY6" fmla="*/ 492813 h 591378"/>
                <a:gd name="connsiteX7" fmla="*/ 2176324 w 2205193"/>
                <a:gd name="connsiteY7" fmla="*/ 562509 h 591378"/>
                <a:gd name="connsiteX8" fmla="*/ 2106628 w 2205193"/>
                <a:gd name="connsiteY8" fmla="*/ 591378 h 591378"/>
                <a:gd name="connsiteX9" fmla="*/ 98565 w 2205193"/>
                <a:gd name="connsiteY9" fmla="*/ 591378 h 591378"/>
                <a:gd name="connsiteX10" fmla="*/ 28869 w 2205193"/>
                <a:gd name="connsiteY10" fmla="*/ 562509 h 591378"/>
                <a:gd name="connsiteX11" fmla="*/ 0 w 2205193"/>
                <a:gd name="connsiteY11" fmla="*/ 492813 h 591378"/>
                <a:gd name="connsiteX12" fmla="*/ 0 w 2205193"/>
                <a:gd name="connsiteY12" fmla="*/ 98565 h 59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5193" h="591378">
                  <a:moveTo>
                    <a:pt x="0" y="98565"/>
                  </a:moveTo>
                  <a:cubicBezTo>
                    <a:pt x="0" y="72424"/>
                    <a:pt x="10385" y="47354"/>
                    <a:pt x="28869" y="28869"/>
                  </a:cubicBezTo>
                  <a:cubicBezTo>
                    <a:pt x="47354" y="10384"/>
                    <a:pt x="72424" y="0"/>
                    <a:pt x="98565" y="0"/>
                  </a:cubicBezTo>
                  <a:lnTo>
                    <a:pt x="2106628" y="0"/>
                  </a:lnTo>
                  <a:cubicBezTo>
                    <a:pt x="2132769" y="0"/>
                    <a:pt x="2157839" y="10385"/>
                    <a:pt x="2176324" y="28869"/>
                  </a:cubicBezTo>
                  <a:cubicBezTo>
                    <a:pt x="2194809" y="47354"/>
                    <a:pt x="2205193" y="72424"/>
                    <a:pt x="2205193" y="98565"/>
                  </a:cubicBezTo>
                  <a:lnTo>
                    <a:pt x="2205193" y="492813"/>
                  </a:lnTo>
                  <a:cubicBezTo>
                    <a:pt x="2205193" y="518954"/>
                    <a:pt x="2194808" y="544024"/>
                    <a:pt x="2176324" y="562509"/>
                  </a:cubicBezTo>
                  <a:cubicBezTo>
                    <a:pt x="2157839" y="580994"/>
                    <a:pt x="2132769" y="591378"/>
                    <a:pt x="2106628" y="591378"/>
                  </a:cubicBezTo>
                  <a:lnTo>
                    <a:pt x="98565" y="591378"/>
                  </a:lnTo>
                  <a:cubicBezTo>
                    <a:pt x="72424" y="591378"/>
                    <a:pt x="47354" y="580993"/>
                    <a:pt x="28869" y="562509"/>
                  </a:cubicBezTo>
                  <a:cubicBezTo>
                    <a:pt x="10384" y="544024"/>
                    <a:pt x="0" y="518954"/>
                    <a:pt x="0" y="492813"/>
                  </a:cubicBezTo>
                  <a:lnTo>
                    <a:pt x="0" y="9856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953895"/>
                <a:satOff val="-21764"/>
                <a:lumOff val="8039"/>
                <a:alphaOff val="0"/>
              </a:schemeClr>
            </a:fillRef>
            <a:effectRef idx="0">
              <a:schemeClr val="accent2">
                <a:hueOff val="953895"/>
                <a:satOff val="-21764"/>
                <a:lumOff val="80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5635" tIns="89829" rIns="89829" bIns="89829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600" kern="1200" dirty="0" smtClean="0"/>
                <a:t>RENCANA OPERASI</a:t>
              </a:r>
              <a:endParaRPr lang="id-ID" sz="1600" kern="120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381584" y="3011991"/>
              <a:ext cx="2205193" cy="591378"/>
            </a:xfrm>
            <a:custGeom>
              <a:avLst/>
              <a:gdLst>
                <a:gd name="connsiteX0" fmla="*/ 0 w 2205193"/>
                <a:gd name="connsiteY0" fmla="*/ 98565 h 591378"/>
                <a:gd name="connsiteX1" fmla="*/ 28869 w 2205193"/>
                <a:gd name="connsiteY1" fmla="*/ 28869 h 591378"/>
                <a:gd name="connsiteX2" fmla="*/ 98565 w 2205193"/>
                <a:gd name="connsiteY2" fmla="*/ 0 h 591378"/>
                <a:gd name="connsiteX3" fmla="*/ 2106628 w 2205193"/>
                <a:gd name="connsiteY3" fmla="*/ 0 h 591378"/>
                <a:gd name="connsiteX4" fmla="*/ 2176324 w 2205193"/>
                <a:gd name="connsiteY4" fmla="*/ 28869 h 591378"/>
                <a:gd name="connsiteX5" fmla="*/ 2205193 w 2205193"/>
                <a:gd name="connsiteY5" fmla="*/ 98565 h 591378"/>
                <a:gd name="connsiteX6" fmla="*/ 2205193 w 2205193"/>
                <a:gd name="connsiteY6" fmla="*/ 492813 h 591378"/>
                <a:gd name="connsiteX7" fmla="*/ 2176324 w 2205193"/>
                <a:gd name="connsiteY7" fmla="*/ 562509 h 591378"/>
                <a:gd name="connsiteX8" fmla="*/ 2106628 w 2205193"/>
                <a:gd name="connsiteY8" fmla="*/ 591378 h 591378"/>
                <a:gd name="connsiteX9" fmla="*/ 98565 w 2205193"/>
                <a:gd name="connsiteY9" fmla="*/ 591378 h 591378"/>
                <a:gd name="connsiteX10" fmla="*/ 28869 w 2205193"/>
                <a:gd name="connsiteY10" fmla="*/ 562509 h 591378"/>
                <a:gd name="connsiteX11" fmla="*/ 0 w 2205193"/>
                <a:gd name="connsiteY11" fmla="*/ 492813 h 591378"/>
                <a:gd name="connsiteX12" fmla="*/ 0 w 2205193"/>
                <a:gd name="connsiteY12" fmla="*/ 98565 h 59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5193" h="591378">
                  <a:moveTo>
                    <a:pt x="0" y="98565"/>
                  </a:moveTo>
                  <a:cubicBezTo>
                    <a:pt x="0" y="72424"/>
                    <a:pt x="10385" y="47354"/>
                    <a:pt x="28869" y="28869"/>
                  </a:cubicBezTo>
                  <a:cubicBezTo>
                    <a:pt x="47354" y="10384"/>
                    <a:pt x="72424" y="0"/>
                    <a:pt x="98565" y="0"/>
                  </a:cubicBezTo>
                  <a:lnTo>
                    <a:pt x="2106628" y="0"/>
                  </a:lnTo>
                  <a:cubicBezTo>
                    <a:pt x="2132769" y="0"/>
                    <a:pt x="2157839" y="10385"/>
                    <a:pt x="2176324" y="28869"/>
                  </a:cubicBezTo>
                  <a:cubicBezTo>
                    <a:pt x="2194809" y="47354"/>
                    <a:pt x="2205193" y="72424"/>
                    <a:pt x="2205193" y="98565"/>
                  </a:cubicBezTo>
                  <a:lnTo>
                    <a:pt x="2205193" y="492813"/>
                  </a:lnTo>
                  <a:cubicBezTo>
                    <a:pt x="2205193" y="518954"/>
                    <a:pt x="2194808" y="544024"/>
                    <a:pt x="2176324" y="562509"/>
                  </a:cubicBezTo>
                  <a:cubicBezTo>
                    <a:pt x="2157839" y="580994"/>
                    <a:pt x="2132769" y="591378"/>
                    <a:pt x="2106628" y="591378"/>
                  </a:cubicBezTo>
                  <a:lnTo>
                    <a:pt x="98565" y="591378"/>
                  </a:lnTo>
                  <a:cubicBezTo>
                    <a:pt x="72424" y="591378"/>
                    <a:pt x="47354" y="580993"/>
                    <a:pt x="28869" y="562509"/>
                  </a:cubicBezTo>
                  <a:cubicBezTo>
                    <a:pt x="10384" y="544024"/>
                    <a:pt x="0" y="518954"/>
                    <a:pt x="0" y="492813"/>
                  </a:cubicBezTo>
                  <a:lnTo>
                    <a:pt x="0" y="9856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430843"/>
                <a:satOff val="-32646"/>
                <a:lumOff val="12059"/>
                <a:alphaOff val="0"/>
              </a:schemeClr>
            </a:fillRef>
            <a:effectRef idx="0">
              <a:schemeClr val="accent2">
                <a:hueOff val="1430843"/>
                <a:satOff val="-32646"/>
                <a:lumOff val="12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5635" tIns="89829" rIns="89829" bIns="89829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1600" kern="1200" dirty="0" smtClean="0"/>
                <a:t>OPERASI PERTOLONGAN</a:t>
              </a:r>
              <a:endParaRPr lang="id-ID" sz="1600" kern="1200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687205" y="1690304"/>
              <a:ext cx="2205193" cy="591378"/>
            </a:xfrm>
            <a:custGeom>
              <a:avLst/>
              <a:gdLst>
                <a:gd name="connsiteX0" fmla="*/ 0 w 2205193"/>
                <a:gd name="connsiteY0" fmla="*/ 98565 h 591378"/>
                <a:gd name="connsiteX1" fmla="*/ 28869 w 2205193"/>
                <a:gd name="connsiteY1" fmla="*/ 28869 h 591378"/>
                <a:gd name="connsiteX2" fmla="*/ 98565 w 2205193"/>
                <a:gd name="connsiteY2" fmla="*/ 0 h 591378"/>
                <a:gd name="connsiteX3" fmla="*/ 2106628 w 2205193"/>
                <a:gd name="connsiteY3" fmla="*/ 0 h 591378"/>
                <a:gd name="connsiteX4" fmla="*/ 2176324 w 2205193"/>
                <a:gd name="connsiteY4" fmla="*/ 28869 h 591378"/>
                <a:gd name="connsiteX5" fmla="*/ 2205193 w 2205193"/>
                <a:gd name="connsiteY5" fmla="*/ 98565 h 591378"/>
                <a:gd name="connsiteX6" fmla="*/ 2205193 w 2205193"/>
                <a:gd name="connsiteY6" fmla="*/ 492813 h 591378"/>
                <a:gd name="connsiteX7" fmla="*/ 2176324 w 2205193"/>
                <a:gd name="connsiteY7" fmla="*/ 562509 h 591378"/>
                <a:gd name="connsiteX8" fmla="*/ 2106628 w 2205193"/>
                <a:gd name="connsiteY8" fmla="*/ 591378 h 591378"/>
                <a:gd name="connsiteX9" fmla="*/ 98565 w 2205193"/>
                <a:gd name="connsiteY9" fmla="*/ 591378 h 591378"/>
                <a:gd name="connsiteX10" fmla="*/ 28869 w 2205193"/>
                <a:gd name="connsiteY10" fmla="*/ 562509 h 591378"/>
                <a:gd name="connsiteX11" fmla="*/ 0 w 2205193"/>
                <a:gd name="connsiteY11" fmla="*/ 492813 h 591378"/>
                <a:gd name="connsiteX12" fmla="*/ 0 w 2205193"/>
                <a:gd name="connsiteY12" fmla="*/ 98565 h 591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5193" h="591378">
                  <a:moveTo>
                    <a:pt x="0" y="98565"/>
                  </a:moveTo>
                  <a:cubicBezTo>
                    <a:pt x="0" y="72424"/>
                    <a:pt x="10385" y="47354"/>
                    <a:pt x="28869" y="28869"/>
                  </a:cubicBezTo>
                  <a:cubicBezTo>
                    <a:pt x="47354" y="10384"/>
                    <a:pt x="72424" y="0"/>
                    <a:pt x="98565" y="0"/>
                  </a:cubicBezTo>
                  <a:lnTo>
                    <a:pt x="2106628" y="0"/>
                  </a:lnTo>
                  <a:cubicBezTo>
                    <a:pt x="2132769" y="0"/>
                    <a:pt x="2157839" y="10385"/>
                    <a:pt x="2176324" y="28869"/>
                  </a:cubicBezTo>
                  <a:cubicBezTo>
                    <a:pt x="2194809" y="47354"/>
                    <a:pt x="2205193" y="72424"/>
                    <a:pt x="2205193" y="98565"/>
                  </a:cubicBezTo>
                  <a:lnTo>
                    <a:pt x="2205193" y="492813"/>
                  </a:lnTo>
                  <a:cubicBezTo>
                    <a:pt x="2205193" y="518954"/>
                    <a:pt x="2194808" y="544024"/>
                    <a:pt x="2176324" y="562509"/>
                  </a:cubicBezTo>
                  <a:cubicBezTo>
                    <a:pt x="2157839" y="580994"/>
                    <a:pt x="2132769" y="591378"/>
                    <a:pt x="2106628" y="591378"/>
                  </a:cubicBezTo>
                  <a:lnTo>
                    <a:pt x="98565" y="591378"/>
                  </a:lnTo>
                  <a:cubicBezTo>
                    <a:pt x="72424" y="591378"/>
                    <a:pt x="47354" y="580993"/>
                    <a:pt x="28869" y="562509"/>
                  </a:cubicBezTo>
                  <a:cubicBezTo>
                    <a:pt x="10384" y="544024"/>
                    <a:pt x="0" y="518954"/>
                    <a:pt x="0" y="492813"/>
                  </a:cubicBezTo>
                  <a:lnTo>
                    <a:pt x="0" y="9856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907790"/>
                <a:satOff val="-43528"/>
                <a:lumOff val="16079"/>
                <a:alphaOff val="0"/>
              </a:schemeClr>
            </a:fillRef>
            <a:effectRef idx="0">
              <a:schemeClr val="accent2">
                <a:hueOff val="1907790"/>
                <a:satOff val="-43528"/>
                <a:lumOff val="160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5635" tIns="105069" rIns="105069" bIns="105069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EVALUASI</a:t>
              </a:r>
              <a:endParaRPr lang="id-ID" sz="2000" kern="1200" dirty="0"/>
            </a:p>
          </p:txBody>
        </p:sp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38125" y="3640138"/>
            <a:ext cx="4562475" cy="725487"/>
            <a:chOff x="3905519" y="0"/>
            <a:chExt cx="4193806" cy="726185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5639330" y="-1733811"/>
              <a:ext cx="726185" cy="419380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4"/>
            <p:cNvSpPr/>
            <p:nvPr/>
          </p:nvSpPr>
          <p:spPr>
            <a:xfrm>
              <a:off x="3905519" y="34959"/>
              <a:ext cx="4158785" cy="6562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2700" rIns="12700" bIns="12700" spcCol="1270" anchor="ctr"/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i="1" dirty="0" err="1"/>
                <a:t>Kumpulkan</a:t>
              </a:r>
              <a:r>
                <a:rPr lang="en-US" sz="2000" i="1" dirty="0"/>
                <a:t> </a:t>
              </a:r>
              <a:r>
                <a:rPr lang="en-US" sz="2000" i="1" dirty="0" err="1"/>
                <a:t>semua</a:t>
              </a:r>
              <a:r>
                <a:rPr lang="en-US" sz="2000" i="1" dirty="0"/>
                <a:t> </a:t>
              </a:r>
              <a:r>
                <a:rPr lang="en-US" sz="2000" i="1" dirty="0" err="1"/>
                <a:t>informasi</a:t>
              </a:r>
              <a:r>
                <a:rPr lang="en-US" sz="2000" i="1" dirty="0"/>
                <a:t> yang </a:t>
              </a:r>
              <a:r>
                <a:rPr lang="en-US" sz="2000" i="1" dirty="0" err="1"/>
                <a:t>diperlukan</a:t>
              </a:r>
              <a:endParaRPr lang="id-ID" sz="2000" i="1" dirty="0"/>
            </a:p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000" i="1" dirty="0" err="1"/>
                <a:t>Kirim</a:t>
              </a:r>
              <a:r>
                <a:rPr lang="en-US" sz="2000" i="1" dirty="0"/>
                <a:t> Tim </a:t>
              </a:r>
              <a:r>
                <a:rPr lang="en-US" sz="2000" i="1" dirty="0" err="1"/>
                <a:t>bila</a:t>
              </a:r>
              <a:r>
                <a:rPr lang="en-US" sz="2000" i="1" dirty="0"/>
                <a:t> </a:t>
              </a:r>
              <a:r>
                <a:rPr lang="en-US" sz="2000" i="1" dirty="0" err="1"/>
                <a:t>diperlukan</a:t>
              </a:r>
              <a:endParaRPr lang="en-US" sz="2000" i="1" dirty="0"/>
            </a:p>
          </p:txBody>
        </p:sp>
      </p:grp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95513" y="2673350"/>
            <a:ext cx="2606675" cy="725488"/>
            <a:chOff x="3905519" y="0"/>
            <a:chExt cx="4193806" cy="72618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" name="Round Same Side Corner Rectangle 9"/>
            <p:cNvSpPr/>
            <p:nvPr/>
          </p:nvSpPr>
          <p:spPr>
            <a:xfrm rot="5400000">
              <a:off x="5639330" y="-1733811"/>
              <a:ext cx="726185" cy="419380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 Same Side Corner Rectangle 4"/>
            <p:cNvSpPr/>
            <p:nvPr/>
          </p:nvSpPr>
          <p:spPr>
            <a:xfrm>
              <a:off x="3905519" y="34959"/>
              <a:ext cx="4193806" cy="6562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2700" rIns="12700" bIns="12700" spcCol="1270" anchor="ctr"/>
            <a:lstStyle/>
            <a:p>
              <a:pPr marL="247650" indent="-36195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i="1" dirty="0" err="1"/>
                <a:t>Pra</a:t>
              </a:r>
              <a:r>
                <a:rPr lang="en-US" sz="2000" i="1" dirty="0"/>
                <a:t> </a:t>
              </a:r>
              <a:r>
                <a:rPr lang="en-US" sz="2000" i="1" dirty="0" err="1"/>
                <a:t>Rumah</a:t>
              </a:r>
              <a:r>
                <a:rPr lang="en-US" sz="2000" i="1" dirty="0"/>
                <a:t> </a:t>
              </a:r>
              <a:r>
                <a:rPr lang="en-US" sz="2000" i="1" dirty="0" err="1"/>
                <a:t>Sakit</a:t>
              </a:r>
              <a:endParaRPr lang="id-ID" sz="2000" i="1" dirty="0"/>
            </a:p>
            <a:p>
              <a:pPr marL="247650" indent="-36195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i="1" dirty="0"/>
                <a:t>Intra </a:t>
              </a:r>
              <a:r>
                <a:rPr lang="en-US" sz="2000" i="1" dirty="0" err="1"/>
                <a:t>Rumah</a:t>
              </a:r>
              <a:r>
                <a:rPr lang="en-US" sz="2000" i="1" dirty="0"/>
                <a:t> </a:t>
              </a:r>
              <a:r>
                <a:rPr lang="en-US" sz="2000" i="1" dirty="0" err="1"/>
                <a:t>Sakit</a:t>
              </a:r>
              <a:endParaRPr lang="en-US" sz="2000" i="1" dirty="0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534988" y="1579563"/>
            <a:ext cx="4267200" cy="808037"/>
            <a:chOff x="3905519" y="0"/>
            <a:chExt cx="4193806" cy="726185"/>
          </a:xfrm>
        </p:grpSpPr>
        <p:sp>
          <p:nvSpPr>
            <p:cNvPr id="13" name="Round Same Side Corner Rectangle 12"/>
            <p:cNvSpPr/>
            <p:nvPr/>
          </p:nvSpPr>
          <p:spPr>
            <a:xfrm rot="5400000">
              <a:off x="5639329" y="-1733810"/>
              <a:ext cx="726185" cy="419380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 Same Side Corner Rectangle 4"/>
            <p:cNvSpPr/>
            <p:nvPr/>
          </p:nvSpPr>
          <p:spPr>
            <a:xfrm>
              <a:off x="3905519" y="35667"/>
              <a:ext cx="4157921" cy="6548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2700" rIns="12700" bIns="12700" spcCol="127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000" i="1" dirty="0" err="1"/>
                <a:t>Pelaksanaan</a:t>
              </a:r>
              <a:r>
                <a:rPr lang="en-US" sz="2000" i="1" dirty="0"/>
                <a:t> </a:t>
              </a:r>
              <a:r>
                <a:rPr lang="en-US" sz="2000" i="1" dirty="0" err="1"/>
                <a:t>operasi</a:t>
              </a:r>
              <a:r>
                <a:rPr lang="en-US" sz="2000" i="1" dirty="0"/>
                <a:t> </a:t>
              </a:r>
              <a:r>
                <a:rPr lang="en-US" sz="2000" i="1" dirty="0" err="1"/>
                <a:t>pertolongan</a:t>
              </a:r>
              <a:r>
                <a:rPr lang="en-US" sz="2000" i="1" dirty="0"/>
                <a:t> </a:t>
              </a:r>
              <a:r>
                <a:rPr lang="en-US" sz="2000" i="1" dirty="0" err="1"/>
                <a:t>dan</a:t>
              </a:r>
              <a:r>
                <a:rPr lang="en-US" sz="2000" i="1" dirty="0"/>
                <a:t> </a:t>
              </a:r>
              <a:r>
                <a:rPr lang="en-US" sz="2000" i="1" dirty="0" err="1"/>
                <a:t>penyesuaian</a:t>
              </a:r>
              <a:r>
                <a:rPr lang="en-US" sz="2000" i="1" dirty="0"/>
                <a:t>   </a:t>
              </a:r>
              <a:r>
                <a:rPr lang="en-US" sz="2000" i="1" dirty="0" err="1"/>
                <a:t>berdasar</a:t>
              </a:r>
              <a:r>
                <a:rPr lang="en-US" sz="2000" i="1" dirty="0"/>
                <a:t> </a:t>
              </a:r>
              <a:r>
                <a:rPr lang="en-US" sz="2000" i="1" dirty="0" err="1"/>
                <a:t>situasi</a:t>
              </a:r>
              <a:r>
                <a:rPr lang="en-US" sz="2000" i="1" dirty="0"/>
                <a:t> </a:t>
              </a:r>
              <a:r>
                <a:rPr lang="en-US" sz="2000" i="1" dirty="0" err="1"/>
                <a:t>lapangan</a:t>
              </a:r>
              <a:r>
                <a:rPr lang="en-US" sz="2000" i="1" dirty="0"/>
                <a:t> </a:t>
              </a:r>
            </a:p>
          </p:txBody>
        </p:sp>
      </p:grp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12725" y="4572000"/>
            <a:ext cx="3640138" cy="725488"/>
            <a:chOff x="4188193" y="0"/>
            <a:chExt cx="4193806" cy="726185"/>
          </a:xfrm>
        </p:grpSpPr>
        <p:sp>
          <p:nvSpPr>
            <p:cNvPr id="16" name="Round Same Side Corner Rectangle 15"/>
            <p:cNvSpPr/>
            <p:nvPr/>
          </p:nvSpPr>
          <p:spPr>
            <a:xfrm rot="5400000">
              <a:off x="5922004" y="-1733810"/>
              <a:ext cx="726185" cy="419380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 Same Side Corner Rectangle 4"/>
            <p:cNvSpPr/>
            <p:nvPr/>
          </p:nvSpPr>
          <p:spPr>
            <a:xfrm>
              <a:off x="4188193" y="34959"/>
              <a:ext cx="4159055" cy="6562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2700" rIns="12700" bIns="12700" spcCol="1270" anchor="ctr"/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id-ID" sz="2000" dirty="0"/>
                <a:t>Informasi adanya musibah</a:t>
              </a:r>
            </a:p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id-ID" sz="2000" dirty="0"/>
                <a:t>Membangun SPGDT-B aktif</a:t>
              </a:r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2590800" y="352425"/>
            <a:ext cx="2819400" cy="939800"/>
            <a:chOff x="3905519" y="0"/>
            <a:chExt cx="4193806" cy="726185"/>
          </a:xfrm>
        </p:grpSpPr>
        <p:sp>
          <p:nvSpPr>
            <p:cNvPr id="19" name="Round Same Side Corner Rectangle 18"/>
            <p:cNvSpPr/>
            <p:nvPr/>
          </p:nvSpPr>
          <p:spPr>
            <a:xfrm rot="5400000">
              <a:off x="5639330" y="-1733811"/>
              <a:ext cx="726185" cy="419380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 Same Side Corner Rectangle 4"/>
            <p:cNvSpPr/>
            <p:nvPr/>
          </p:nvSpPr>
          <p:spPr>
            <a:xfrm>
              <a:off x="3905519" y="0"/>
              <a:ext cx="4158386" cy="690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0" tIns="12700" rIns="12700" bIns="12700" spcCol="1270" anchor="ctr"/>
            <a:lstStyle/>
            <a:p>
              <a:pPr marL="247650" indent="-36195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2000" i="1" dirty="0"/>
                <a:t>Response time</a:t>
              </a:r>
              <a:endParaRPr lang="id-ID" sz="2000" i="1" dirty="0"/>
            </a:p>
            <a:p>
              <a:pPr marL="247650" indent="-36195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2000" i="1" dirty="0" err="1"/>
                <a:t>Kecukupan</a:t>
              </a:r>
              <a:endParaRPr lang="id-ID" sz="2000" i="1" dirty="0"/>
            </a:p>
            <a:p>
              <a:pPr marL="247650" indent="-36195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n-US" sz="2000" i="1" dirty="0" err="1"/>
                <a:t>Kesesuaian</a:t>
              </a:r>
              <a:r>
                <a:rPr lang="en-US" sz="2000" i="1" dirty="0"/>
                <a:t> response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486400" y="-7778"/>
            <a:ext cx="3602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Tahapan Disaster Response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1219200" y="5297488"/>
            <a:ext cx="1480592" cy="10118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3768453" y="4497660"/>
            <a:ext cx="935583" cy="671512"/>
          </a:xfrm>
          <a:prstGeom prst="bentConnector3">
            <a:avLst>
              <a:gd name="adj1" fmla="val 996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4816474" y="3276600"/>
            <a:ext cx="979662" cy="9444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9" idx="3"/>
          </p:cNvCxnSpPr>
          <p:nvPr/>
        </p:nvCxnSpPr>
        <p:spPr>
          <a:xfrm>
            <a:off x="5410200" y="822324"/>
            <a:ext cx="1106015" cy="10945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>
            <a:off x="4816475" y="2041525"/>
            <a:ext cx="1339701" cy="11714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40" name="Oval 24"/>
          <p:cNvSpPr>
            <a:spLocks noChangeArrowheads="1"/>
          </p:cNvSpPr>
          <p:nvPr/>
        </p:nvSpPr>
        <p:spPr bwMode="auto">
          <a:xfrm>
            <a:off x="107950" y="6165850"/>
            <a:ext cx="576263" cy="5032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F0427-C590-4482-869C-1CBEACEC7758}" type="slidenum">
              <a:rPr lang="id-ID"/>
              <a:pPr>
                <a:defRPr/>
              </a:pPr>
              <a:t>8</a:t>
            </a:fld>
            <a:endParaRPr lang="id-ID"/>
          </a:p>
        </p:txBody>
      </p:sp>
      <p:sp>
        <p:nvSpPr>
          <p:cNvPr id="46387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628775"/>
            <a:ext cx="5327650" cy="2676525"/>
          </a:xfrm>
          <a:solidFill>
            <a:srgbClr val="9999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3400" b="1" smtClean="0"/>
              <a:t>Regionalisasi </a:t>
            </a:r>
            <a:r>
              <a:rPr lang="id-ID" sz="3400" b="1" smtClean="0">
                <a:sym typeface="Wingdings" pitchFamily="2" charset="2"/>
              </a:rPr>
              <a:t>  9 wilayah + 2 Sub regional</a:t>
            </a:r>
            <a:r>
              <a:rPr lang="id-ID" sz="3400" b="1" smtClean="0"/>
              <a:t> Rujukan</a:t>
            </a:r>
          </a:p>
          <a:p>
            <a:pPr eaLnBrk="1" hangingPunct="1">
              <a:lnSpc>
                <a:spcPct val="90000"/>
              </a:lnSpc>
            </a:pPr>
            <a:r>
              <a:rPr lang="id-ID" sz="3400" b="1" smtClean="0"/>
              <a:t>Desa siaga</a:t>
            </a:r>
          </a:p>
          <a:p>
            <a:pPr eaLnBrk="1" hangingPunct="1">
              <a:lnSpc>
                <a:spcPct val="90000"/>
              </a:lnSpc>
            </a:pPr>
            <a:r>
              <a:rPr lang="id-ID" sz="3400" b="1" smtClean="0"/>
              <a:t>Disaster plan</a:t>
            </a:r>
          </a:p>
          <a:p>
            <a:pPr eaLnBrk="1" hangingPunct="1">
              <a:lnSpc>
                <a:spcPct val="90000"/>
              </a:lnSpc>
            </a:pPr>
            <a:r>
              <a:rPr lang="id-ID" sz="3400" b="1" smtClean="0"/>
              <a:t>Call center, dll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3400" smtClean="0"/>
          </a:p>
        </p:txBody>
      </p:sp>
      <p:sp>
        <p:nvSpPr>
          <p:cNvPr id="463879" name="AutoShape 7"/>
          <p:cNvSpPr>
            <a:spLocks noChangeArrowheads="1"/>
          </p:cNvSpPr>
          <p:nvPr/>
        </p:nvSpPr>
        <p:spPr bwMode="auto">
          <a:xfrm>
            <a:off x="250825" y="5445125"/>
            <a:ext cx="3598863" cy="1008063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id-ID" sz="2800">
                <a:latin typeface="Calibri" pitchFamily="34" charset="0"/>
              </a:rPr>
              <a:t>Peningkatan Akses Pelayanan Kesehatan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463881" name="Rectangle 9"/>
          <p:cNvSpPr>
            <a:spLocks/>
          </p:cNvSpPr>
          <p:nvPr/>
        </p:nvSpPr>
        <p:spPr bwMode="auto">
          <a:xfrm>
            <a:off x="4932363" y="5589588"/>
            <a:ext cx="3529012" cy="6477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id-ID" sz="3200">
                <a:latin typeface="Calibri" pitchFamily="34" charset="0"/>
              </a:rPr>
              <a:t> </a:t>
            </a:r>
            <a:r>
              <a:rPr lang="id-ID" sz="3200" i="1">
                <a:latin typeface="Calibri" pitchFamily="34" charset="0"/>
              </a:rPr>
              <a:t>Universal Coverage</a:t>
            </a:r>
            <a:endParaRPr lang="en-US" sz="3200" i="1">
              <a:latin typeface="Calibri" pitchFamily="34" charset="0"/>
            </a:endParaRPr>
          </a:p>
        </p:txBody>
      </p:sp>
      <p:sp>
        <p:nvSpPr>
          <p:cNvPr id="463882" name="AutoShape 10"/>
          <p:cNvSpPr>
            <a:spLocks noChangeArrowheads="1"/>
          </p:cNvSpPr>
          <p:nvPr/>
        </p:nvSpPr>
        <p:spPr bwMode="auto">
          <a:xfrm>
            <a:off x="1476375" y="4365625"/>
            <a:ext cx="503238" cy="1079500"/>
          </a:xfrm>
          <a:prstGeom prst="downArrow">
            <a:avLst>
              <a:gd name="adj1" fmla="val 50000"/>
              <a:gd name="adj2" fmla="val 53628"/>
            </a:avLst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463883" name="AutoShape 11"/>
          <p:cNvSpPr>
            <a:spLocks noChangeArrowheads="1"/>
          </p:cNvSpPr>
          <p:nvPr/>
        </p:nvSpPr>
        <p:spPr bwMode="auto">
          <a:xfrm>
            <a:off x="3924300" y="5661025"/>
            <a:ext cx="863600" cy="503238"/>
          </a:xfrm>
          <a:prstGeom prst="rightArrow">
            <a:avLst>
              <a:gd name="adj1" fmla="val 50000"/>
              <a:gd name="adj2" fmla="val 42902"/>
            </a:avLst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63886" name="Rectangle 14"/>
          <p:cNvSpPr>
            <a:spLocks noChangeArrowheads="1"/>
          </p:cNvSpPr>
          <p:nvPr/>
        </p:nvSpPr>
        <p:spPr bwMode="auto">
          <a:xfrm>
            <a:off x="6011863" y="3860800"/>
            <a:ext cx="2447925" cy="15843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1259632" y="3326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/>
              <a:t>KEBIJAKAN MENKES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D5AE8-FDA3-448D-85B9-D3B7C7F78AB7}" type="slidenum">
              <a:rPr lang="id-ID"/>
              <a:pPr>
                <a:defRPr/>
              </a:pPr>
              <a:t>9</a:t>
            </a:fld>
            <a:endParaRPr lang="id-ID"/>
          </a:p>
        </p:txBody>
      </p:sp>
      <p:pic>
        <p:nvPicPr>
          <p:cNvPr id="439298" name="Content Placeholder 3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3313" y="1643063"/>
            <a:ext cx="3714750" cy="4214812"/>
          </a:xfrm>
        </p:spPr>
      </p:pic>
      <p:sp>
        <p:nvSpPr>
          <p:cNvPr id="5" name="Oval Callout 4"/>
          <p:cNvSpPr/>
          <p:nvPr/>
        </p:nvSpPr>
        <p:spPr>
          <a:xfrm>
            <a:off x="1928813" y="1928813"/>
            <a:ext cx="2214562" cy="1071562"/>
          </a:xfrm>
          <a:prstGeom prst="wedgeEllipseCallout">
            <a:avLst>
              <a:gd name="adj1" fmla="val 100362"/>
              <a:gd name="adj2" fmla="val 105646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PEMBIAYAAN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928688" y="2928938"/>
            <a:ext cx="1643062" cy="1143000"/>
          </a:xfrm>
          <a:prstGeom prst="wedgeEllipseCallout">
            <a:avLst>
              <a:gd name="adj1" fmla="val 147538"/>
              <a:gd name="adj2" fmla="val 136799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PESERTA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429500" y="1643063"/>
            <a:ext cx="1714500" cy="1143000"/>
          </a:xfrm>
          <a:prstGeom prst="wedgeEllipseCallout">
            <a:avLst>
              <a:gd name="adj1" fmla="val -100734"/>
              <a:gd name="adj2" fmla="val 166099"/>
            </a:avLst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</a:t>
            </a:r>
          </a:p>
        </p:txBody>
      </p:sp>
      <p:sp>
        <p:nvSpPr>
          <p:cNvPr id="439302" name="TextBox 35"/>
          <p:cNvSpPr txBox="1">
            <a:spLocks noChangeArrowheads="1"/>
          </p:cNvSpPr>
          <p:nvPr/>
        </p:nvSpPr>
        <p:spPr bwMode="auto">
          <a:xfrm>
            <a:off x="3714750" y="5711825"/>
            <a:ext cx="314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d-ID" sz="1200">
                <a:latin typeface="Times New Roman" pitchFamily="18" charset="0"/>
                <a:cs typeface="Times New Roman" pitchFamily="18" charset="0"/>
              </a:rPr>
              <a:t>Sumber: WHO, T</a:t>
            </a:r>
            <a:r>
              <a:rPr lang="id-ID" sz="1200" i="1">
                <a:latin typeface="Times New Roman" pitchFamily="18" charset="0"/>
                <a:cs typeface="Times New Roman" pitchFamily="18" charset="0"/>
              </a:rPr>
              <a:t>he World Health Report. Health System Financing; the Path to Universal Coverage</a:t>
            </a:r>
            <a:r>
              <a:rPr lang="id-ID" sz="1200">
                <a:latin typeface="Times New Roman" pitchFamily="18" charset="0"/>
                <a:cs typeface="Times New Roman" pitchFamily="18" charset="0"/>
              </a:rPr>
              <a:t>, WHO, 2010, p.12</a:t>
            </a:r>
            <a:endParaRPr lang="id-ID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3" y="4330700"/>
            <a:ext cx="3286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d-ID" sz="1400" b="1">
                <a:latin typeface="Calibri" pitchFamily="34" charset="0"/>
              </a:rPr>
              <a:t>BERTAHAP MENUJU SEMUA PENDUDUK.</a:t>
            </a:r>
          </a:p>
          <a:p>
            <a:pPr eaLnBrk="1" hangingPunct="1"/>
            <a:endParaRPr lang="id-ID" sz="1400">
              <a:latin typeface="Calibri" pitchFamily="34" charset="0"/>
            </a:endParaRPr>
          </a:p>
        </p:txBody>
      </p:sp>
      <p:sp>
        <p:nvSpPr>
          <p:cNvPr id="12" name="TextBox 11"/>
          <p:cNvSpPr>
            <a:spLocks noChangeArrowheads="1"/>
          </p:cNvSpPr>
          <p:nvPr/>
        </p:nvSpPr>
        <p:spPr bwMode="auto">
          <a:xfrm>
            <a:off x="0" y="1173163"/>
            <a:ext cx="2749550" cy="1298575"/>
          </a:xfrm>
          <a:prstGeom prst="irregularSeal1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d-ID" sz="1400" b="1">
                <a:latin typeface="Calibri" pitchFamily="34" charset="0"/>
              </a:rPr>
              <a:t>BERBASIS PADA INA CBG’S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04075" y="3141663"/>
            <a:ext cx="21209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d-ID" sz="1400" b="1">
                <a:latin typeface="Calibri" pitchFamily="34" charset="0"/>
              </a:rPr>
              <a:t>MENJAMIN SEMUA YG INDIKASI MEDIS </a:t>
            </a:r>
            <a:r>
              <a:rPr lang="id-ID" sz="1400" b="1">
                <a:latin typeface="Calibri" pitchFamily="34" charset="0"/>
                <a:sym typeface="Wingdings" pitchFamily="2" charset="2"/>
              </a:rPr>
              <a:t></a:t>
            </a:r>
          </a:p>
          <a:p>
            <a:pPr eaLnBrk="1" hangingPunct="1"/>
            <a:r>
              <a:rPr lang="id-ID" sz="1400" b="1">
                <a:latin typeface="Calibri" pitchFamily="34" charset="0"/>
                <a:sym typeface="Wingdings" pitchFamily="2" charset="2"/>
              </a:rPr>
              <a:t>PAKET BENEFIT DASAR</a:t>
            </a:r>
            <a:endParaRPr lang="id-ID" sz="1400" b="1">
              <a:latin typeface="Calibri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66800" y="0"/>
            <a:ext cx="7791480" cy="1196752"/>
          </a:xfrm>
          <a:prstGeom prst="rect">
            <a:avLst/>
          </a:prstGeom>
        </p:spPr>
        <p:txBody>
          <a:bodyPr rIns="4572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r" eaLnBrk="0" hangingPunct="0">
              <a:defRPr/>
            </a:pPr>
            <a:r>
              <a:rPr lang="id-ID" sz="3200" b="1" dirty="0">
                <a:latin typeface="+mj-lt"/>
                <a:ea typeface="+mj-ea"/>
                <a:cs typeface="+mj-cs"/>
              </a:rPr>
              <a:t>DIMENSI UNIVERSAL HEALTH COVERAGE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92D050">
              <a:alpha val="53000"/>
            </a:srgb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17" name="Slide Number Placeholder 1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B39921C-CFE6-476F-8668-E5FE0BC291EF}" type="slidenum">
              <a:rPr lang="id-ID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id-ID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  <p:bldP spid="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106</TotalTime>
  <Words>781</Words>
  <Application>Microsoft Office PowerPoint</Application>
  <PresentationFormat>On-screen Show (4:3)</PresentationFormat>
  <Paragraphs>253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GEOGRAFI INDONESIA</vt:lpstr>
      <vt:lpstr>Slide 2</vt:lpstr>
      <vt:lpstr>Bencana dapat terjadi secara :</vt:lpstr>
      <vt:lpstr>NILAI HAKIKI KEMANUSIAAN        </vt:lpstr>
      <vt:lpstr>Slide 5</vt:lpstr>
      <vt:lpstr>Slide 6</vt:lpstr>
      <vt:lpstr>Slide 7</vt:lpstr>
      <vt:lpstr>Slide 8</vt:lpstr>
      <vt:lpstr>Slide 9</vt:lpstr>
      <vt:lpstr>Jenis Bencana  (UU 24/2007)                                                                  </vt:lpstr>
      <vt:lpstr>Slide 11</vt:lpstr>
      <vt:lpstr>Slide 12</vt:lpstr>
      <vt:lpstr>Terjadinya Bencana</vt:lpstr>
      <vt:lpstr>Risiko</vt:lpstr>
      <vt:lpstr> Manajemen Risiko</vt:lpstr>
      <vt:lpstr>Bahaya (hazard)</vt:lpstr>
      <vt:lpstr>Faktor Bahaya</vt:lpstr>
      <vt:lpstr>Kerentanan (vulnerability)</vt:lpstr>
      <vt:lpstr>Faktor Kerentanan</vt:lpstr>
      <vt:lpstr>Kemampuan (capability)</vt:lpstr>
      <vt:lpstr>Resiko (risk)</vt:lpstr>
      <vt:lpstr>Kerentanan (vulnerability)</vt:lpstr>
      <vt:lpstr> Jenis Bencana</vt:lpstr>
      <vt:lpstr>Slide 24</vt:lpstr>
      <vt:lpstr>Slide 25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 INDONESIA</dc:title>
  <dc:creator>user_2</dc:creator>
  <cp:lastModifiedBy>user_2</cp:lastModifiedBy>
  <cp:revision>13</cp:revision>
  <dcterms:created xsi:type="dcterms:W3CDTF">2017-11-01T05:53:22Z</dcterms:created>
  <dcterms:modified xsi:type="dcterms:W3CDTF">2017-11-01T07:42:10Z</dcterms:modified>
</cp:coreProperties>
</file>