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5" r:id="rId4"/>
    <p:sldId id="286" r:id="rId5"/>
    <p:sldId id="284" r:id="rId6"/>
    <p:sldId id="285" r:id="rId7"/>
    <p:sldId id="257" r:id="rId8"/>
    <p:sldId id="259" r:id="rId9"/>
    <p:sldId id="258" r:id="rId10"/>
    <p:sldId id="260" r:id="rId11"/>
    <p:sldId id="261" r:id="rId12"/>
    <p:sldId id="262" r:id="rId13"/>
    <p:sldId id="278" r:id="rId14"/>
    <p:sldId id="266" r:id="rId15"/>
    <p:sldId id="267" r:id="rId16"/>
    <p:sldId id="282" r:id="rId17"/>
    <p:sldId id="280" r:id="rId18"/>
    <p:sldId id="281" r:id="rId19"/>
    <p:sldId id="270" r:id="rId20"/>
    <p:sldId id="273" r:id="rId21"/>
    <p:sldId id="271" r:id="rId22"/>
    <p:sldId id="277" r:id="rId23"/>
    <p:sldId id="274" r:id="rId24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8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pPr>
              <a:defRPr/>
            </a:pPr>
            <a:fld id="{AED03481-2F7E-4769-B826-503BFB35D2BB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71800" cy="49847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5625"/>
            <a:ext cx="2971800" cy="49847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pPr>
              <a:defRPr/>
            </a:pPr>
            <a:fld id="{3D65EA91-D512-4D8C-9332-2102F6B0A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5625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E379C9-D9CD-410E-BAE6-86C58B307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DDF29-13FD-4773-A7FB-18254E7C015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3811-C9F4-4FBC-B9F3-0EB19996A182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195AF-3226-466C-8E46-8FC465749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4ED4-4A94-479E-AB4A-84326E183654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EE5BF-4B43-4369-9719-7014E2011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33C2-7198-4B98-A740-C9CE62CCFDE9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40901-09F1-4E34-BEBA-94D44FCCA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9155C-F3B1-4A78-8DFC-3E61EC15967F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223CC-16A9-400E-A98E-6C6D734C2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26D6F-7774-42A5-B0CB-AC185EFCDE6D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65E2-E0E9-4969-9524-5AB8326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F5A62-E109-452D-9448-A4CBC30E1193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74589-527C-4774-BCE0-0751D8C21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22EF8-55A6-4C74-82FF-E364A5549607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35734-5847-4B81-8E2C-BE4437BAE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27F09-2394-427A-9BB1-F11C014095FC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0F254-E0AC-4FE6-9C20-EC1AA25F5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61058-9E54-4085-8992-4920D5E491D2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EECA8-4541-4EB4-8A73-FE79FDE5C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A5C75-8F00-47BE-B832-455E44763267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29FF3-D6DE-4F33-95C2-4830DBC27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15DF-9141-481F-A2D8-47E7D914E819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7BA98-2D4A-4D10-B244-F9841607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9E903-7DA1-4578-94C4-98CE2FE33E18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150E8-BA55-45BA-981F-401B5195E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3D3B8-E8D3-4F35-AB33-7DC263753C08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8261A-C3E9-4287-89E4-00D600744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8F7CFC9-6806-4BDC-9775-133738AD6866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65EB66-C490-49BD-A074-15D058F2D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42A361-E112-46DC-88AA-0A10BB1D91D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457200" y="2057400"/>
            <a:ext cx="82296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22268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alibri"/>
              </a:rPr>
              <a:t>Surveilans</a:t>
            </a:r>
            <a:r>
              <a:rPr lang="en-A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22268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alibri"/>
              </a:rPr>
              <a:t> </a:t>
            </a:r>
          </a:p>
          <a:p>
            <a:pPr algn="ctr"/>
            <a:r>
              <a:rPr lang="en-A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22268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alibri"/>
              </a:rPr>
              <a:t>Dalam</a:t>
            </a:r>
            <a:r>
              <a:rPr lang="en-A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22268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alibri"/>
              </a:rPr>
              <a:t> </a:t>
            </a:r>
            <a:r>
              <a:rPr lang="en-A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22268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alibri"/>
              </a:rPr>
              <a:t>Penanggulangan</a:t>
            </a:r>
            <a:r>
              <a:rPr lang="en-A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22268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alibri"/>
              </a:rPr>
              <a:t> </a:t>
            </a:r>
            <a:r>
              <a:rPr lang="en-A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22268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alibri"/>
              </a:rPr>
              <a:t>Bencana</a:t>
            </a:r>
            <a:endParaRPr lang="en-A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222268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9633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err="1" smtClean="0"/>
              <a:t>Oleh</a:t>
            </a:r>
            <a:r>
              <a:rPr lang="en-AU" sz="1200" b="1" dirty="0" smtClean="0"/>
              <a:t> </a:t>
            </a:r>
          </a:p>
          <a:p>
            <a:r>
              <a:rPr lang="en-AU" sz="1200" b="1" dirty="0" smtClean="0"/>
              <a:t>Ns Chandra W </a:t>
            </a:r>
            <a:r>
              <a:rPr lang="en-AU" sz="1200" b="1" dirty="0" err="1" smtClean="0"/>
              <a:t>Agus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SKp,Mkep,SpMat</a:t>
            </a:r>
            <a:endParaRPr lang="en-A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12ECE-FA18-4192-8A42-DEE8FFC34ED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Emergency</a:t>
            </a:r>
            <a:br>
              <a:rPr lang="en-US" sz="2800" smtClean="0"/>
            </a:br>
            <a:r>
              <a:rPr lang="en-US" sz="2800" smtClean="0"/>
              <a:t>(Situasi Bencana)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554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D. Situasi bencana dari sisi surveilans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28600" y="2667000"/>
            <a:ext cx="38623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120000"/>
              </a:lnSpc>
            </a:pPr>
            <a:r>
              <a:rPr lang="en-US" sz="2400"/>
              <a:t>Kejahatan Manusia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 - Borak pd makanan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 - Formalin pd makanan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 - Pewarna bahaya</a:t>
            </a:r>
          </a:p>
        </p:txBody>
      </p:sp>
      <p:sp>
        <p:nvSpPr>
          <p:cNvPr id="12294" name="AutoShape 5"/>
          <p:cNvSpPr>
            <a:spLocks/>
          </p:cNvSpPr>
          <p:nvPr/>
        </p:nvSpPr>
        <p:spPr bwMode="auto">
          <a:xfrm>
            <a:off x="3962400" y="28194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419600" y="3124200"/>
            <a:ext cx="4460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Ada Korban Langsung</a:t>
            </a:r>
          </a:p>
          <a:p>
            <a:pPr algn="ctr"/>
            <a:r>
              <a:rPr lang="en-US" sz="2000"/>
              <a:t>(sakit, meninggal dlm jangka panjang)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FA4B24-F8EE-4498-9AF5-0EDBB044BCF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Bagaimana </a:t>
            </a:r>
            <a:br>
              <a:rPr lang="en-US" sz="2800" smtClean="0"/>
            </a:br>
            <a:r>
              <a:rPr lang="en-US" sz="2800" smtClean="0"/>
              <a:t>Membangun Sistem Surveilans Situasi Bencana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3733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Sistem sangat tergantung situasi bencana yang mana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Substansi sangat tergantung situasi bencana yang mana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Proses surveilans berlaku umum (pengumpulan, pengolahan, analisis, interpretasi, penyebar luasan informasi untuk respon secara dini)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D3E01-6F35-4D7A-9ED7-B738AA69F0C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20763"/>
          </a:xfrm>
        </p:spPr>
        <p:txBody>
          <a:bodyPr/>
          <a:lstStyle/>
          <a:p>
            <a:pPr eaLnBrk="1" hangingPunct="1"/>
            <a:r>
              <a:rPr lang="en-US" sz="2800" smtClean="0"/>
              <a:t>Prinsip </a:t>
            </a:r>
            <a:br>
              <a:rPr lang="en-US" sz="2800" smtClean="0"/>
            </a:br>
            <a:r>
              <a:rPr lang="en-US" sz="2800" smtClean="0"/>
              <a:t>Membangun Surveilans Situasi Bencana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800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000" smtClean="0"/>
              <a:t>Unsur kecepatan</a:t>
            </a:r>
          </a:p>
          <a:p>
            <a:pPr marL="609600" indent="-609600" eaLnBrk="1" hangingPunct="1">
              <a:buFontTx/>
              <a:buNone/>
            </a:pPr>
            <a:endParaRPr lang="en-US" sz="2000" smtClean="0"/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sz="2000" smtClean="0"/>
              <a:t>Proses surveilans (pasif &amp; aktif)</a:t>
            </a:r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sz="2000" smtClean="0"/>
              <a:t>Respon (sedini mungkin)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00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2000" smtClean="0"/>
              <a:t>Sederhana</a:t>
            </a:r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sz="2000" smtClean="0"/>
              <a:t>Yang dapat dijangkau (sadar bahwa hanya sebagian)</a:t>
            </a:r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sz="2000" smtClean="0"/>
              <a:t>Substansi terbatas (sangat prioritas) contoh di NAD</a:t>
            </a:r>
            <a:r>
              <a:rPr lang="en-US" sz="1600" smtClean="0"/>
              <a:t> </a:t>
            </a:r>
          </a:p>
          <a:p>
            <a:pPr marL="1752600" lvl="3" indent="-381000"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  penyakit (Diare,Malaria, DBD, ISPA, Campak)</a:t>
            </a:r>
          </a:p>
          <a:p>
            <a:pPr marL="1752600" lvl="3" indent="-381000" eaLnBrk="1" hangingPunct="1">
              <a:buFont typeface="Wingdings" pitchFamily="2" charset="2"/>
              <a:buChar char="è"/>
            </a:pPr>
            <a:r>
              <a:rPr lang="en-US" smtClean="0">
                <a:sym typeface="Wingdings" pitchFamily="2" charset="2"/>
              </a:rPr>
              <a:t>faktor risiko (air &amp; vektor)</a:t>
            </a:r>
          </a:p>
          <a:p>
            <a:pPr marL="1752600" lvl="3" indent="-381000" eaLnBrk="1" hangingPunct="1">
              <a:buFont typeface="Wingdings" pitchFamily="2" charset="2"/>
              <a:buChar char="è"/>
            </a:pPr>
            <a:r>
              <a:rPr lang="en-US" smtClean="0">
                <a:sym typeface="Wingdings" pitchFamily="2" charset="2"/>
              </a:rPr>
              <a:t>dukungan  lab. sederhana (bila dimungkinkan) </a:t>
            </a:r>
          </a:p>
          <a:p>
            <a:pPr marL="1752600" lvl="3" indent="-381000"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2000" smtClean="0"/>
              <a:t>Integrasi (Pemerintah, Masyarakat/LSM,NGO) </a:t>
            </a:r>
            <a:r>
              <a:rPr lang="en-US" sz="2000" smtClean="0">
                <a:sym typeface="Wingdings" pitchFamily="2" charset="2"/>
              </a:rPr>
              <a:t> Jejaring SE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56E6C-EAF5-49B8-812E-B03AD6B9450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16013" y="152400"/>
            <a:ext cx="7342187" cy="1223963"/>
          </a:xfrm>
          <a:solidFill>
            <a:srgbClr val="000000"/>
          </a:solidFill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1"/>
                </a:solidFill>
              </a:rPr>
              <a:t>Prinsip Penyelenggaraan Surveilans untuk SKD &amp; Pen. KLB</a:t>
            </a:r>
            <a:endParaRPr lang="en-US" sz="3200" smtClean="0"/>
          </a:p>
        </p:txBody>
      </p:sp>
      <p:sp>
        <p:nvSpPr>
          <p:cNvPr id="15364" name="AutoShape 1027"/>
          <p:cNvSpPr>
            <a:spLocks noChangeArrowheads="1"/>
          </p:cNvSpPr>
          <p:nvPr/>
        </p:nvSpPr>
        <p:spPr bwMode="auto">
          <a:xfrm rot="-5400000">
            <a:off x="-1366044" y="3296444"/>
            <a:ext cx="3997325" cy="9667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66FF33"/>
                </a:solidFill>
              </a:rPr>
              <a:t>Kajian Epidemiologi</a:t>
            </a:r>
          </a:p>
          <a:p>
            <a:pPr algn="ctr">
              <a:lnSpc>
                <a:spcPct val="10000"/>
              </a:lnSpc>
              <a:spcBef>
                <a:spcPct val="50000"/>
              </a:spcBef>
            </a:pPr>
            <a:r>
              <a:rPr lang="en-US" sz="3200">
                <a:solidFill>
                  <a:srgbClr val="66FF33"/>
                </a:solidFill>
              </a:rPr>
              <a:t>Inisial Assessment</a:t>
            </a:r>
          </a:p>
        </p:txBody>
      </p:sp>
      <p:sp>
        <p:nvSpPr>
          <p:cNvPr id="15365" name="AutoShape 1028"/>
          <p:cNvSpPr>
            <a:spLocks noChangeArrowheads="1"/>
          </p:cNvSpPr>
          <p:nvPr/>
        </p:nvSpPr>
        <p:spPr bwMode="auto">
          <a:xfrm>
            <a:off x="1676400" y="1752600"/>
            <a:ext cx="5257800" cy="64293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Perbaikan Kondisi Rentan</a:t>
            </a:r>
          </a:p>
        </p:txBody>
      </p:sp>
      <p:sp>
        <p:nvSpPr>
          <p:cNvPr id="15366" name="AutoShape 1029"/>
          <p:cNvSpPr>
            <a:spLocks noChangeArrowheads="1"/>
          </p:cNvSpPr>
          <p:nvPr/>
        </p:nvSpPr>
        <p:spPr bwMode="auto">
          <a:xfrm>
            <a:off x="1676400" y="2895600"/>
            <a:ext cx="1282700" cy="11842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Times New Roman" pitchFamily="18" charset="0"/>
              </a:rPr>
              <a:t>SKDKLB</a:t>
            </a:r>
          </a:p>
        </p:txBody>
      </p:sp>
      <p:sp>
        <p:nvSpPr>
          <p:cNvPr id="15367" name="AutoShape 1030"/>
          <p:cNvSpPr>
            <a:spLocks noChangeArrowheads="1"/>
          </p:cNvSpPr>
          <p:nvPr/>
        </p:nvSpPr>
        <p:spPr bwMode="auto">
          <a:xfrm>
            <a:off x="5035550" y="4030663"/>
            <a:ext cx="1892300" cy="1662112"/>
          </a:xfrm>
          <a:prstGeom prst="roundRect">
            <a:avLst>
              <a:gd name="adj" fmla="val 10745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Penang-gulang-an KLB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5368" name="AutoShape 1031"/>
          <p:cNvSpPr>
            <a:spLocks noChangeArrowheads="1"/>
          </p:cNvSpPr>
          <p:nvPr/>
        </p:nvSpPr>
        <p:spPr bwMode="auto">
          <a:xfrm>
            <a:off x="1676400" y="4800600"/>
            <a:ext cx="2819400" cy="172243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Times New Roman" pitchFamily="18" charset="0"/>
              </a:rPr>
              <a:t>Kesiapsiagaan menghadapi KLB</a:t>
            </a:r>
          </a:p>
        </p:txBody>
      </p:sp>
      <p:sp>
        <p:nvSpPr>
          <p:cNvPr id="15369" name="AutoShape 1032"/>
          <p:cNvSpPr>
            <a:spLocks noChangeArrowheads="1"/>
          </p:cNvSpPr>
          <p:nvPr/>
        </p:nvSpPr>
        <p:spPr bwMode="auto">
          <a:xfrm rot="-5400000">
            <a:off x="6339682" y="3329781"/>
            <a:ext cx="3884612" cy="11842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66FF33"/>
                </a:solidFill>
              </a:rPr>
              <a:t>Tidak Menjadi Masaslah KesMas</a:t>
            </a:r>
          </a:p>
        </p:txBody>
      </p:sp>
      <p:sp>
        <p:nvSpPr>
          <p:cNvPr id="15370" name="AutoShape 1033"/>
          <p:cNvSpPr>
            <a:spLocks noChangeArrowheads="1"/>
          </p:cNvSpPr>
          <p:nvPr/>
        </p:nvSpPr>
        <p:spPr bwMode="auto">
          <a:xfrm>
            <a:off x="3048000" y="3962400"/>
            <a:ext cx="1447800" cy="57626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Respon</a:t>
            </a:r>
          </a:p>
        </p:txBody>
      </p:sp>
      <p:sp>
        <p:nvSpPr>
          <p:cNvPr id="15371" name="AutoShape 1034"/>
          <p:cNvSpPr>
            <a:spLocks noChangeArrowheads="1"/>
          </p:cNvSpPr>
          <p:nvPr/>
        </p:nvSpPr>
        <p:spPr bwMode="auto">
          <a:xfrm>
            <a:off x="5029200" y="2667000"/>
            <a:ext cx="1828800" cy="11842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Antisi pasi</a:t>
            </a:r>
          </a:p>
        </p:txBody>
      </p:sp>
      <p:cxnSp>
        <p:nvCxnSpPr>
          <p:cNvPr id="15372" name="AutoShape 1035"/>
          <p:cNvCxnSpPr>
            <a:cxnSpLocks noChangeShapeType="1"/>
            <a:stCxn id="15371" idx="3"/>
            <a:endCxn id="15369" idx="0"/>
          </p:cNvCxnSpPr>
          <p:nvPr/>
        </p:nvCxnSpPr>
        <p:spPr bwMode="auto">
          <a:xfrm>
            <a:off x="6858000" y="3259138"/>
            <a:ext cx="831850" cy="663575"/>
          </a:xfrm>
          <a:prstGeom prst="bentConnector3">
            <a:avLst>
              <a:gd name="adj1" fmla="val 47519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3" name="AutoShape 1036"/>
          <p:cNvCxnSpPr>
            <a:cxnSpLocks noChangeShapeType="1"/>
            <a:stCxn id="15367" idx="3"/>
            <a:endCxn id="15369" idx="0"/>
          </p:cNvCxnSpPr>
          <p:nvPr/>
        </p:nvCxnSpPr>
        <p:spPr bwMode="auto">
          <a:xfrm flipV="1">
            <a:off x="6927850" y="3922713"/>
            <a:ext cx="762000" cy="939800"/>
          </a:xfrm>
          <a:prstGeom prst="bentConnector3">
            <a:avLst>
              <a:gd name="adj1" fmla="val 41454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4" name="AutoShape 1037"/>
          <p:cNvCxnSpPr>
            <a:cxnSpLocks noChangeShapeType="1"/>
            <a:stCxn id="15365" idx="3"/>
            <a:endCxn id="15369" idx="0"/>
          </p:cNvCxnSpPr>
          <p:nvPr/>
        </p:nvCxnSpPr>
        <p:spPr bwMode="auto">
          <a:xfrm>
            <a:off x="6934200" y="2074863"/>
            <a:ext cx="755650" cy="1847850"/>
          </a:xfrm>
          <a:prstGeom prst="bentConnector3">
            <a:avLst>
              <a:gd name="adj1" fmla="val 41806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5" name="AutoShape 1038"/>
          <p:cNvCxnSpPr>
            <a:cxnSpLocks noChangeShapeType="1"/>
            <a:stCxn id="15366" idx="2"/>
            <a:endCxn id="15370" idx="1"/>
          </p:cNvCxnSpPr>
          <p:nvPr/>
        </p:nvCxnSpPr>
        <p:spPr bwMode="auto">
          <a:xfrm rot="16200000" flipH="1">
            <a:off x="2597150" y="3800475"/>
            <a:ext cx="171450" cy="7302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6" name="AutoShape 1039"/>
          <p:cNvCxnSpPr>
            <a:cxnSpLocks noChangeShapeType="1"/>
            <a:stCxn id="15370" idx="3"/>
            <a:endCxn id="15371" idx="1"/>
          </p:cNvCxnSpPr>
          <p:nvPr/>
        </p:nvCxnSpPr>
        <p:spPr bwMode="auto">
          <a:xfrm flipV="1">
            <a:off x="4495800" y="3259138"/>
            <a:ext cx="533400" cy="9921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7" name="AutoShape 1040"/>
          <p:cNvCxnSpPr>
            <a:cxnSpLocks noChangeShapeType="1"/>
            <a:stCxn id="15370" idx="3"/>
            <a:endCxn id="15367" idx="1"/>
          </p:cNvCxnSpPr>
          <p:nvPr/>
        </p:nvCxnSpPr>
        <p:spPr bwMode="auto">
          <a:xfrm>
            <a:off x="4495800" y="4251325"/>
            <a:ext cx="539750" cy="61118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8" name="AutoShape 1041"/>
          <p:cNvCxnSpPr>
            <a:cxnSpLocks noChangeShapeType="1"/>
            <a:stCxn id="15368" idx="3"/>
            <a:endCxn id="15367" idx="1"/>
          </p:cNvCxnSpPr>
          <p:nvPr/>
        </p:nvCxnSpPr>
        <p:spPr bwMode="auto">
          <a:xfrm flipV="1">
            <a:off x="4495800" y="4862513"/>
            <a:ext cx="539750" cy="800100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9" name="AutoShape 1042"/>
          <p:cNvCxnSpPr>
            <a:cxnSpLocks noChangeShapeType="1"/>
            <a:stCxn id="15364" idx="2"/>
            <a:endCxn id="15366" idx="1"/>
          </p:cNvCxnSpPr>
          <p:nvPr/>
        </p:nvCxnSpPr>
        <p:spPr bwMode="auto">
          <a:xfrm flipV="1">
            <a:off x="1116013" y="3487738"/>
            <a:ext cx="560387" cy="293687"/>
          </a:xfrm>
          <a:prstGeom prst="bentConnector3">
            <a:avLst>
              <a:gd name="adj1" fmla="val 49856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80" name="AutoShape 1043"/>
          <p:cNvCxnSpPr>
            <a:cxnSpLocks noChangeShapeType="1"/>
            <a:stCxn id="15364" idx="2"/>
            <a:endCxn id="15368" idx="1"/>
          </p:cNvCxnSpPr>
          <p:nvPr/>
        </p:nvCxnSpPr>
        <p:spPr bwMode="auto">
          <a:xfrm>
            <a:off x="1116013" y="3781425"/>
            <a:ext cx="560387" cy="1881188"/>
          </a:xfrm>
          <a:prstGeom prst="bentConnector3">
            <a:avLst>
              <a:gd name="adj1" fmla="val 49856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81" name="AutoShape 1044"/>
          <p:cNvCxnSpPr>
            <a:cxnSpLocks noChangeShapeType="1"/>
            <a:stCxn id="15364" idx="2"/>
            <a:endCxn id="15365" idx="1"/>
          </p:cNvCxnSpPr>
          <p:nvPr/>
        </p:nvCxnSpPr>
        <p:spPr bwMode="auto">
          <a:xfrm flipV="1">
            <a:off x="1116013" y="2074863"/>
            <a:ext cx="560387" cy="1706562"/>
          </a:xfrm>
          <a:prstGeom prst="bentConnector3">
            <a:avLst>
              <a:gd name="adj1" fmla="val 49856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FF50E1-D3EF-4B66-B6EE-0DB546F26A4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16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Calibri" pitchFamily="34" charset="0"/>
              </a:rPr>
              <a:t>Tahapan Alamiah Situasi Bencana</a:t>
            </a:r>
          </a:p>
          <a:p>
            <a:pPr algn="ctr"/>
            <a:r>
              <a:rPr lang="en-US" sz="2400" b="1">
                <a:latin typeface="Calibri" pitchFamily="34" charset="0"/>
              </a:rPr>
              <a:t>&amp;</a:t>
            </a:r>
          </a:p>
          <a:p>
            <a:pPr algn="ctr"/>
            <a:r>
              <a:rPr lang="en-US" sz="2400" b="1">
                <a:latin typeface="Calibri" pitchFamily="34" charset="0"/>
              </a:rPr>
              <a:t>Peranan Surveilans Dalam Situasi Bencana </a:t>
            </a:r>
          </a:p>
          <a:p>
            <a:pPr algn="ctr"/>
            <a:endParaRPr lang="en-US" sz="2400" b="1">
              <a:latin typeface="Calibri" pitchFamily="34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731838" y="1870075"/>
            <a:ext cx="884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Situasi </a:t>
            </a:r>
          </a:p>
          <a:p>
            <a:pPr algn="ctr"/>
            <a:r>
              <a:rPr lang="en-US">
                <a:latin typeface="Calibri" pitchFamily="34" charset="0"/>
              </a:rPr>
              <a:t>Normal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740025" y="1828800"/>
            <a:ext cx="1341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Ancaman </a:t>
            </a:r>
          </a:p>
          <a:p>
            <a:pPr algn="ctr"/>
            <a:r>
              <a:rPr lang="en-US">
                <a:latin typeface="Calibri" pitchFamily="34" charset="0"/>
              </a:rPr>
              <a:t>Kedaruratan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4975225" y="1828800"/>
            <a:ext cx="1341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Kedaruratan</a:t>
            </a:r>
          </a:p>
          <a:p>
            <a:pPr algn="ctr"/>
            <a:r>
              <a:rPr lang="en-US">
                <a:latin typeface="Calibri" pitchFamily="34" charset="0"/>
              </a:rPr>
              <a:t>terjadi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7543800" y="1828800"/>
            <a:ext cx="992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Kembali </a:t>
            </a:r>
          </a:p>
          <a:p>
            <a:pPr algn="ctr"/>
            <a:r>
              <a:rPr lang="en-US">
                <a:latin typeface="Calibri" pitchFamily="34" charset="0"/>
              </a:rPr>
              <a:t>Normal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381000" y="1828800"/>
            <a:ext cx="1600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7239000" y="1828800"/>
            <a:ext cx="1600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2667000" y="1828800"/>
            <a:ext cx="1600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5029200" y="1828800"/>
            <a:ext cx="1600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2133600" y="2057400"/>
            <a:ext cx="4572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D62C1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>
            <a:off x="6705600" y="2057400"/>
            <a:ext cx="4572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D62C1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>
            <a:off x="4419600" y="2057400"/>
            <a:ext cx="4572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D62C1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152400" y="38862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Surveilans</a:t>
            </a:r>
          </a:p>
          <a:p>
            <a:pPr algn="ctr"/>
            <a:r>
              <a:rPr lang="en-US">
                <a:latin typeface="Calibri" pitchFamily="34" charset="0"/>
              </a:rPr>
              <a:t>Rutin untuk SKD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2209800" y="3810000"/>
            <a:ext cx="2286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Respon Cepat</a:t>
            </a:r>
          </a:p>
          <a:p>
            <a:pPr algn="ctr"/>
            <a:r>
              <a:rPr lang="en-US">
                <a:latin typeface="Calibri" pitchFamily="34" charset="0"/>
              </a:rPr>
              <a:t>&amp;</a:t>
            </a:r>
          </a:p>
          <a:p>
            <a:pPr algn="ctr"/>
            <a:r>
              <a:rPr lang="en-US">
                <a:latin typeface="Calibri" pitchFamily="34" charset="0"/>
              </a:rPr>
              <a:t>Surveilans Intensif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4800600" y="3581400"/>
            <a:ext cx="22367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Penyelidikan, </a:t>
            </a:r>
          </a:p>
          <a:p>
            <a:pPr algn="ctr"/>
            <a:r>
              <a:rPr lang="en-US">
                <a:latin typeface="Calibri" pitchFamily="34" charset="0"/>
              </a:rPr>
              <a:t>Penanggulangan</a:t>
            </a:r>
          </a:p>
          <a:p>
            <a:pPr algn="ctr"/>
            <a:r>
              <a:rPr lang="en-US">
                <a:latin typeface="Calibri" pitchFamily="34" charset="0"/>
              </a:rPr>
              <a:t>&amp;</a:t>
            </a:r>
          </a:p>
          <a:p>
            <a:pPr algn="ctr"/>
            <a:r>
              <a:rPr lang="en-US">
                <a:latin typeface="Calibri" pitchFamily="34" charset="0"/>
              </a:rPr>
              <a:t>Surveilans Intensif</a:t>
            </a: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7239000" y="3962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d-ID">
              <a:latin typeface="Calibri" pitchFamily="34" charset="0"/>
            </a:endParaRPr>
          </a:p>
        </p:txBody>
      </p:sp>
      <p:sp>
        <p:nvSpPr>
          <p:cNvPr id="16403" name="Oval 18"/>
          <p:cNvSpPr>
            <a:spLocks noChangeArrowheads="1"/>
          </p:cNvSpPr>
          <p:nvPr/>
        </p:nvSpPr>
        <p:spPr bwMode="auto">
          <a:xfrm>
            <a:off x="228600" y="3733800"/>
            <a:ext cx="18288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04" name="Oval 19"/>
          <p:cNvSpPr>
            <a:spLocks noChangeArrowheads="1"/>
          </p:cNvSpPr>
          <p:nvPr/>
        </p:nvSpPr>
        <p:spPr bwMode="auto">
          <a:xfrm>
            <a:off x="2133600" y="3733800"/>
            <a:ext cx="24384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05" name="Oval 20"/>
          <p:cNvSpPr>
            <a:spLocks noChangeArrowheads="1"/>
          </p:cNvSpPr>
          <p:nvPr/>
        </p:nvSpPr>
        <p:spPr bwMode="auto">
          <a:xfrm>
            <a:off x="7162800" y="3733800"/>
            <a:ext cx="1981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06" name="Oval 21"/>
          <p:cNvSpPr>
            <a:spLocks noChangeArrowheads="1"/>
          </p:cNvSpPr>
          <p:nvPr/>
        </p:nvSpPr>
        <p:spPr bwMode="auto">
          <a:xfrm>
            <a:off x="4724400" y="3505200"/>
            <a:ext cx="23622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07" name="AutoShape 22"/>
          <p:cNvSpPr>
            <a:spLocks noChangeArrowheads="1"/>
          </p:cNvSpPr>
          <p:nvPr/>
        </p:nvSpPr>
        <p:spPr bwMode="auto">
          <a:xfrm>
            <a:off x="533400" y="2590800"/>
            <a:ext cx="11430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08" name="AutoShape 23"/>
          <p:cNvSpPr>
            <a:spLocks noChangeArrowheads="1"/>
          </p:cNvSpPr>
          <p:nvPr/>
        </p:nvSpPr>
        <p:spPr bwMode="auto">
          <a:xfrm>
            <a:off x="7467600" y="2590800"/>
            <a:ext cx="11430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09" name="AutoShape 24"/>
          <p:cNvSpPr>
            <a:spLocks noChangeArrowheads="1"/>
          </p:cNvSpPr>
          <p:nvPr/>
        </p:nvSpPr>
        <p:spPr bwMode="auto">
          <a:xfrm>
            <a:off x="5257800" y="2590800"/>
            <a:ext cx="11430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10" name="AutoShape 25"/>
          <p:cNvSpPr>
            <a:spLocks noChangeArrowheads="1"/>
          </p:cNvSpPr>
          <p:nvPr/>
        </p:nvSpPr>
        <p:spPr bwMode="auto">
          <a:xfrm>
            <a:off x="2819400" y="2590800"/>
            <a:ext cx="11430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11" name="Text Box 26"/>
          <p:cNvSpPr txBox="1">
            <a:spLocks noChangeArrowheads="1"/>
          </p:cNvSpPr>
          <p:nvPr/>
        </p:nvSpPr>
        <p:spPr bwMode="auto">
          <a:xfrm>
            <a:off x="7086600" y="39624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Surveilans</a:t>
            </a:r>
          </a:p>
          <a:p>
            <a:pPr algn="ctr"/>
            <a:r>
              <a:rPr lang="en-US">
                <a:latin typeface="Calibri" pitchFamily="34" charset="0"/>
              </a:rPr>
              <a:t>Rutin untuk SKD</a:t>
            </a:r>
          </a:p>
        </p:txBody>
      </p:sp>
      <p:sp>
        <p:nvSpPr>
          <p:cNvPr id="16412" name="Text Box 27"/>
          <p:cNvSpPr txBox="1">
            <a:spLocks noChangeArrowheads="1"/>
          </p:cNvSpPr>
          <p:nvPr/>
        </p:nvSpPr>
        <p:spPr bwMode="auto">
          <a:xfrm>
            <a:off x="1579563" y="5486400"/>
            <a:ext cx="54879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Menentukan arah respon/penanggulangan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Menilai keberhasilan respon/penanggulangan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Menilai situasi &amp; kecenderungan situasi darurat</a:t>
            </a:r>
          </a:p>
        </p:txBody>
      </p:sp>
      <p:sp>
        <p:nvSpPr>
          <p:cNvPr id="16413" name="Rectangle 28"/>
          <p:cNvSpPr>
            <a:spLocks noChangeArrowheads="1"/>
          </p:cNvSpPr>
          <p:nvPr/>
        </p:nvSpPr>
        <p:spPr bwMode="auto">
          <a:xfrm>
            <a:off x="1524000" y="5334000"/>
            <a:ext cx="6248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endParaRPr lang="id-ID">
              <a:latin typeface="Calibri" pitchFamily="34" charset="0"/>
            </a:endParaRPr>
          </a:p>
        </p:txBody>
      </p:sp>
      <p:sp>
        <p:nvSpPr>
          <p:cNvPr id="16414" name="AutoShape 29"/>
          <p:cNvSpPr>
            <a:spLocks noChangeArrowheads="1"/>
          </p:cNvSpPr>
          <p:nvPr/>
        </p:nvSpPr>
        <p:spPr bwMode="auto">
          <a:xfrm>
            <a:off x="3048000" y="4953000"/>
            <a:ext cx="6096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6415" name="AutoShape 30"/>
          <p:cNvSpPr>
            <a:spLocks noChangeArrowheads="1"/>
          </p:cNvSpPr>
          <p:nvPr/>
        </p:nvSpPr>
        <p:spPr bwMode="auto">
          <a:xfrm>
            <a:off x="5715000" y="5029200"/>
            <a:ext cx="6096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451BBF-B6CC-4BF8-831B-E08915E643D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accent2"/>
                </a:solidFill>
              </a:rPr>
              <a:t>Kegiatan Surveilans Intensif</a:t>
            </a:r>
            <a:r>
              <a:rPr lang="en-US" sz="3200" b="1" smtClean="0">
                <a:solidFill>
                  <a:schemeClr val="accent2"/>
                </a:solidFill>
              </a:rPr>
              <a:t/>
            </a:r>
            <a:br>
              <a:rPr lang="en-US" sz="3200" b="1" smtClean="0">
                <a:solidFill>
                  <a:schemeClr val="accent2"/>
                </a:solidFill>
              </a:rPr>
            </a:br>
            <a:r>
              <a:rPr lang="en-US" sz="2400" b="1" smtClean="0">
                <a:solidFill>
                  <a:schemeClr val="accent2"/>
                </a:solidFill>
              </a:rPr>
              <a:t>pada situasi bencana </a:t>
            </a:r>
            <a:endParaRPr lang="en-US" sz="3200" smtClean="0"/>
          </a:p>
        </p:txBody>
      </p:sp>
      <p:sp>
        <p:nvSpPr>
          <p:cNvPr id="17412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0480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</a:rPr>
              <a:t>Analisis Data Pelayanan Pengobatan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</a:rPr>
              <a:t>Analisis Data Faktor Risiko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</a:rPr>
              <a:t>Laporan Berkala Situasi Darurat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</a:rPr>
              <a:t>Laporan Berkala Upaya Penanggulangan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</a:rPr>
              <a:t>Laporan Masyarakat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</a:rPr>
              <a:t>Hasil Wawancara</a:t>
            </a:r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2797175" y="5084763"/>
            <a:ext cx="3625850" cy="498475"/>
          </a:xfrm>
          <a:prstGeom prst="roundRect">
            <a:avLst>
              <a:gd name="adj" fmla="val 16667"/>
            </a:avLst>
          </a:prstGeom>
          <a:solidFill>
            <a:srgbClr val="660033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Kajian Terus Menerus</a:t>
            </a:r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4419600" y="46482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auto">
          <a:xfrm>
            <a:off x="587375" y="6075363"/>
            <a:ext cx="7893050" cy="498475"/>
          </a:xfrm>
          <a:prstGeom prst="roundRect">
            <a:avLst>
              <a:gd name="adj" fmla="val 16667"/>
            </a:avLst>
          </a:prstGeom>
          <a:solidFill>
            <a:srgbClr val="660033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Informasi Terus Menerus Pada Tim Penanggulangan</a:t>
            </a:r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auto">
          <a:xfrm>
            <a:off x="4419600" y="56388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B7D9C3-A607-41CF-8533-10B7B2BD26B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04800"/>
            <a:ext cx="8785225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Prioritas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Kajian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Awal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Status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Epidemiologi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Pengungsi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Sebagai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Bahan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Penetapan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Sistem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Surveilans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436" name="AutoShap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2214563"/>
            <a:ext cx="5286375" cy="4429125"/>
          </a:xfrm>
          <a:prstGeom prst="roundRect">
            <a:avLst>
              <a:gd name="adj" fmla="val 7958"/>
            </a:avLst>
          </a:prstGeom>
          <a:solidFill>
            <a:srgbClr val="C0C0C0"/>
          </a:solidFill>
          <a:ln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latin typeface="Calibri" pitchFamily="34" charset="0"/>
              </a:rPr>
              <a:t>Perkembangan Penyakit Potensial KLB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alibri" pitchFamily="34" charset="0"/>
              </a:rPr>
              <a:t>Makanan &amp; Gizi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alibri" pitchFamily="34" charset="0"/>
              </a:rPr>
              <a:t>Imunisasi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alibri" pitchFamily="34" charset="0"/>
              </a:rPr>
              <a:t>Air, Sanitasi, dan Musim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alibri" pitchFamily="34" charset="0"/>
              </a:rPr>
              <a:t>Status Pelayanan Kesehatan Darurat, termasuk sistem surveilans yang ada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alibri" pitchFamily="34" charset="0"/>
              </a:rPr>
              <a:t>Ekonomi, Sosial, Politik, Keamanan, Transportasi, Komunikasi</a:t>
            </a:r>
          </a:p>
        </p:txBody>
      </p:sp>
      <p:sp>
        <p:nvSpPr>
          <p:cNvPr id="18437" name="AutoShape 4"/>
          <p:cNvSpPr>
            <a:spLocks noGrp="1" noChangeArrowheads="1"/>
          </p:cNvSpPr>
          <p:nvPr>
            <p:ph type="body" sz="half" idx="2"/>
          </p:nvPr>
        </p:nvSpPr>
        <p:spPr>
          <a:xfrm>
            <a:off x="6215063" y="3214688"/>
            <a:ext cx="2624137" cy="2152650"/>
          </a:xfrm>
          <a:prstGeom prst="roundRect">
            <a:avLst>
              <a:gd name="adj" fmla="val 9551"/>
            </a:avLst>
          </a:prstGeom>
          <a:solidFill>
            <a:srgbClr val="C0C0C0"/>
          </a:solidFill>
          <a:ln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Ancaman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Penyakit Menular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Pnemonia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Gizi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Pelayanan Kesehatan</a:t>
            </a:r>
          </a:p>
        </p:txBody>
      </p:sp>
      <p:sp>
        <p:nvSpPr>
          <p:cNvPr id="18438" name="AutoShape 5"/>
          <p:cNvSpPr>
            <a:spLocks noChangeArrowheads="1"/>
          </p:cNvSpPr>
          <p:nvPr/>
        </p:nvSpPr>
        <p:spPr bwMode="auto">
          <a:xfrm>
            <a:off x="5500688" y="3714750"/>
            <a:ext cx="538162" cy="1066800"/>
          </a:xfrm>
          <a:prstGeom prst="rightArrow">
            <a:avLst>
              <a:gd name="adj1" fmla="val 55056"/>
              <a:gd name="adj2" fmla="val 515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CD3E3-1095-4980-99EF-4ED4DB99BFD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762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latin typeface="Calibri" pitchFamily="34" charset="0"/>
              </a:rPr>
              <a:t>Pengungsi Kelompok Rentan</a:t>
            </a:r>
            <a:endParaRPr lang="en-US" sz="2800" b="1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29718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Bayi dan Anak Balita</a:t>
            </a:r>
          </a:p>
          <a:p>
            <a:pPr eaLnBrk="1" hangingPunct="1"/>
            <a:r>
              <a:rPr lang="en-US" sz="3600" smtClean="0">
                <a:latin typeface="Calibri" pitchFamily="34" charset="0"/>
              </a:rPr>
              <a:t>Orang Tua (sendiri)</a:t>
            </a:r>
          </a:p>
          <a:p>
            <a:pPr eaLnBrk="1" hangingPunct="1"/>
            <a:r>
              <a:rPr lang="en-US" sz="3600" smtClean="0">
                <a:latin typeface="Calibri" pitchFamily="34" charset="0"/>
              </a:rPr>
              <a:t>Keluarga dengan KK wanita</a:t>
            </a:r>
          </a:p>
          <a:p>
            <a:pPr eaLnBrk="1" hangingPunct="1"/>
            <a:r>
              <a:rPr lang="en-US" sz="3600" smtClean="0">
                <a:latin typeface="Calibri" pitchFamily="34" charset="0"/>
              </a:rPr>
              <a:t>Ibu Hamil dan Melahirkan</a:t>
            </a:r>
          </a:p>
          <a:p>
            <a:pPr eaLnBrk="1" hangingPunct="1"/>
            <a:endParaRPr lang="en-US" sz="36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31539-BAB3-40D7-98C1-6E262ED5986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Pengungsi Rentan</a:t>
            </a:r>
            <a:endParaRPr lang="en-US" sz="3600" smtClean="0">
              <a:solidFill>
                <a:schemeClr val="tx1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Calibri" pitchFamily="34" charset="0"/>
              </a:rPr>
              <a:t>Padat</a:t>
            </a:r>
          </a:p>
          <a:p>
            <a:pPr eaLnBrk="1" hangingPunct="1"/>
            <a:r>
              <a:rPr lang="en-US" sz="4000" smtClean="0">
                <a:latin typeface="Calibri" pitchFamily="34" charset="0"/>
              </a:rPr>
              <a:t>Jumlah Besar Satu Lokasi</a:t>
            </a:r>
          </a:p>
          <a:p>
            <a:pPr eaLnBrk="1" hangingPunct="1"/>
            <a:r>
              <a:rPr lang="en-US" sz="4000" smtClean="0">
                <a:latin typeface="Calibri" pitchFamily="34" charset="0"/>
              </a:rPr>
              <a:t>Terisolir</a:t>
            </a:r>
          </a:p>
          <a:p>
            <a:pPr eaLnBrk="1" hangingPunct="1"/>
            <a:r>
              <a:rPr lang="en-US" sz="4000" smtClean="0">
                <a:latin typeface="Calibri" pitchFamily="34" charset="0"/>
              </a:rPr>
              <a:t>Tanpa informasi</a:t>
            </a:r>
          </a:p>
          <a:p>
            <a:pPr eaLnBrk="1" hangingPunct="1"/>
            <a:r>
              <a:rPr lang="en-US" sz="4000" smtClean="0">
                <a:latin typeface="Calibri" pitchFamily="34" charset="0"/>
              </a:rPr>
              <a:t>Tanpa Pengelola</a:t>
            </a:r>
          </a:p>
          <a:p>
            <a:pPr eaLnBrk="1" hangingPunct="1"/>
            <a:r>
              <a:rPr lang="en-US" sz="4000" smtClean="0">
                <a:latin typeface="Calibri" pitchFamily="34" charset="0"/>
              </a:rPr>
              <a:t>Tipuan Data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200469-2EF0-4DF0-BCB6-CE6E3AF7B8D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Contoh :</a:t>
            </a:r>
            <a:br>
              <a:rPr lang="en-US" sz="3200" smtClean="0"/>
            </a:br>
            <a:r>
              <a:rPr lang="en-US" sz="3200" smtClean="0"/>
              <a:t>Aplikasi Surv pada Pengungsi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 smtClean="0"/>
              <a:t>Substansi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Angka Kesakitan &amp; Kematian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Lingkungan (air, sampah / tinja &amp; vektor)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Gizi / Makanan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2400" smtClean="0"/>
          </a:p>
          <a:p>
            <a:pPr marL="990600" lvl="1" indent="-533400" eaLnBrk="1" hangingPunct="1">
              <a:lnSpc>
                <a:spcPct val="90000"/>
              </a:lnSpc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 smtClean="0"/>
              <a:t>Populasi ber risiko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Bayi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Balita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Ibu Hamil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Manula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D88946-C366-4719-A033-FB5196AD63A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Calibri" pitchFamily="34" charset="0"/>
              </a:rPr>
              <a:t>Pengertian Surveilans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686800" cy="2743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b="1" smtClean="0">
                <a:latin typeface="Calibri" pitchFamily="34" charset="0"/>
              </a:rPr>
              <a:t>Surveilans adalah kegiatan </a:t>
            </a:r>
            <a:r>
              <a:rPr lang="en-US" sz="2800" b="1" smtClean="0">
                <a:solidFill>
                  <a:srgbClr val="FF3300"/>
                </a:solidFill>
                <a:latin typeface="Calibri" pitchFamily="34" charset="0"/>
              </a:rPr>
              <a:t>“analisis”</a:t>
            </a:r>
            <a:r>
              <a:rPr lang="en-US" sz="2800" b="1" smtClean="0">
                <a:latin typeface="Calibri" pitchFamily="34" charset="0"/>
              </a:rPr>
              <a:t> yang sistematis  dan</a:t>
            </a:r>
          </a:p>
          <a:p>
            <a:pPr marL="609600" indent="-609600" eaLnBrk="1" hangingPunct="1">
              <a:buFontTx/>
              <a:buNone/>
            </a:pPr>
            <a:r>
              <a:rPr lang="en-US" sz="2800" b="1" smtClean="0">
                <a:latin typeface="Calibri" pitchFamily="34" charset="0"/>
              </a:rPr>
              <a:t>berkesinambungan melalui kegiatan pengumpulan dan </a:t>
            </a:r>
          </a:p>
          <a:p>
            <a:pPr marL="609600" indent="-609600" eaLnBrk="1" hangingPunct="1">
              <a:buFontTx/>
              <a:buNone/>
            </a:pPr>
            <a:r>
              <a:rPr lang="en-US" sz="2800" b="1" smtClean="0">
                <a:latin typeface="Calibri" pitchFamily="34" charset="0"/>
              </a:rPr>
              <a:t>pengolahan data serta penyebar luasan informasi untuk </a:t>
            </a:r>
          </a:p>
          <a:p>
            <a:pPr marL="609600" indent="-609600" eaLnBrk="1" hangingPunct="1">
              <a:buFontTx/>
              <a:buNone/>
            </a:pPr>
            <a:r>
              <a:rPr lang="en-US" sz="2800" b="1" smtClean="0">
                <a:latin typeface="Calibri" pitchFamily="34" charset="0"/>
              </a:rPr>
              <a:t>pengambilan keputusan dan tindakan segera.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A1B667-101C-4E46-B515-A5027432AC2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92163"/>
          </a:xfrm>
        </p:spPr>
        <p:txBody>
          <a:bodyPr/>
          <a:lstStyle/>
          <a:p>
            <a:pPr eaLnBrk="1" hangingPunct="1"/>
            <a:r>
              <a:rPr lang="en-US" sz="3200" smtClean="0"/>
              <a:t>Angka kesakitan &amp; kematian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85800" y="1524000"/>
            <a:ext cx="17526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Populasi</a:t>
            </a:r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762000" y="4648200"/>
            <a:ext cx="17526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Lingkungan</a:t>
            </a:r>
          </a:p>
        </p:txBody>
      </p:sp>
      <p:sp>
        <p:nvSpPr>
          <p:cNvPr id="22534" name="AutoShape 7"/>
          <p:cNvSpPr>
            <a:spLocks noChangeArrowheads="1"/>
          </p:cNvSpPr>
          <p:nvPr/>
        </p:nvSpPr>
        <p:spPr bwMode="auto">
          <a:xfrm>
            <a:off x="990600" y="2895600"/>
            <a:ext cx="457200" cy="16002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2535" name="AutoShape 8"/>
          <p:cNvSpPr>
            <a:spLocks noChangeArrowheads="1"/>
          </p:cNvSpPr>
          <p:nvPr/>
        </p:nvSpPr>
        <p:spPr bwMode="auto">
          <a:xfrm rot="10800000">
            <a:off x="1600200" y="2819400"/>
            <a:ext cx="457200" cy="16002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3124200" y="1676400"/>
            <a:ext cx="5791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Status imunologi ??? </a:t>
            </a:r>
            <a:r>
              <a:rPr lang="en-US" sz="2000">
                <a:sym typeface="Wingdings" pitchFamily="2" charset="2"/>
              </a:rPr>
              <a:t> daerah terbuka, </a:t>
            </a:r>
          </a:p>
          <a:p>
            <a:r>
              <a:rPr lang="en-US" sz="2000">
                <a:sym typeface="Wingdings" pitchFamily="2" charset="2"/>
              </a:rPr>
              <a:t>		              potensi masuknya </a:t>
            </a:r>
          </a:p>
          <a:p>
            <a:r>
              <a:rPr lang="en-US" sz="2000">
                <a:sym typeface="Wingdings" pitchFamily="2" charset="2"/>
              </a:rPr>
              <a:t>                                        penyakit dari luar</a:t>
            </a:r>
          </a:p>
          <a:p>
            <a:r>
              <a:rPr lang="en-US" sz="2000">
                <a:sym typeface="Wingdings" pitchFamily="2" charset="2"/>
              </a:rPr>
              <a:t>Over penduduk  ratio lahan &amp; hunian</a:t>
            </a:r>
          </a:p>
          <a:p>
            <a:r>
              <a:rPr lang="en-US" sz="2000">
                <a:sym typeface="Wingdings" pitchFamily="2" charset="2"/>
              </a:rPr>
              <a:t>Kondisi penduduk secara umum menurun</a:t>
            </a:r>
            <a:endParaRPr lang="en-US" sz="2000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3048000" y="4648200"/>
            <a:ext cx="5791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/>
              <a:t>Komunikasi &amp; Transp ??? </a:t>
            </a:r>
            <a:r>
              <a:rPr lang="en-US" sz="2000">
                <a:sym typeface="Wingdings" pitchFamily="2" charset="2"/>
              </a:rPr>
              <a:t> rusaknya sarana</a:t>
            </a:r>
          </a:p>
          <a:p>
            <a:pPr>
              <a:lnSpc>
                <a:spcPct val="120000"/>
              </a:lnSpc>
            </a:pPr>
            <a:r>
              <a:rPr lang="en-US" sz="2000">
                <a:sym typeface="Wingdings" pitchFamily="2" charset="2"/>
              </a:rPr>
              <a:t>Lingkungan tidak sehat</a:t>
            </a:r>
          </a:p>
          <a:p>
            <a:pPr>
              <a:lnSpc>
                <a:spcPct val="120000"/>
              </a:lnSpc>
            </a:pPr>
            <a:r>
              <a:rPr lang="en-US" sz="2000">
                <a:sym typeface="Wingdings" pitchFamily="2" charset="2"/>
              </a:rPr>
              <a:t>Terhentinya yankes terutama upaya pencegahan</a:t>
            </a:r>
            <a:endParaRPr lang="en-US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B75E77-15C2-463C-802F-1DA7EACFEB75}" type="slidenum">
              <a:rPr lang="en-US" smtClean="0"/>
              <a:pPr/>
              <a:t>21</a:t>
            </a:fld>
            <a:endParaRPr lang="en-US" smtClean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 l="6885" t="8659" r="12549" b="9636"/>
          <a:stretch>
            <a:fillRect/>
          </a:stretch>
        </p:blipFill>
        <p:spPr bwMode="auto">
          <a:xfrm>
            <a:off x="228600" y="138113"/>
            <a:ext cx="8736013" cy="664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0C213C-0040-4C20-A61D-2DEDC14086A0}" type="slidenum">
              <a:rPr lang="en-US" smtClean="0"/>
              <a:pPr/>
              <a:t>22</a:t>
            </a:fld>
            <a:endParaRPr lang="en-US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/>
          </p:nvPr>
        </p:nvGraphicFramePr>
        <p:xfrm>
          <a:off x="76200" y="381000"/>
          <a:ext cx="9013825" cy="6218238"/>
        </p:xfrm>
        <a:graphic>
          <a:graphicData uri="http://schemas.openxmlformats.org/presentationml/2006/ole">
            <p:oleObj spid="_x0000_s1026" name="Chart" r:id="rId3" imgW="6696151" imgH="4619549" progId="Excel.Sheet.8">
              <p:embed/>
            </p:oleObj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8137525" y="1524000"/>
            <a:ext cx="549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id-ID" sz="2400" b="1">
              <a:latin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343775" y="577850"/>
            <a:ext cx="111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DIED :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FA9DB1-1AD2-4216-82E7-28D26841521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1295400" y="1752600"/>
            <a:ext cx="5943600" cy="2455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AC9690-9B12-4CF2-91F3-5402EA1B0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Melakukan Analisis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3429000"/>
          </a:xfrm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en-US" sz="2600" smtClean="0">
                <a:latin typeface="Calibri" pitchFamily="34" charset="0"/>
              </a:rPr>
              <a:t>Orientasi tidak cukup hanya penyakit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en-US" sz="2600" smtClean="0">
                <a:latin typeface="Calibri" pitchFamily="34" charset="0"/>
              </a:rPr>
              <a:t>Pertimbangkan faktor resiko di luar sektor kesehatan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en-US" sz="2600" smtClean="0">
                <a:latin typeface="Calibri" pitchFamily="34" charset="0"/>
              </a:rPr>
              <a:t>Ketajaman analisis 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en-US" sz="2600" smtClean="0">
                <a:latin typeface="Calibri" pitchFamily="34" charset="0"/>
              </a:rPr>
              <a:t>Pertimbangkan lintas batas wilayah, tidak cukup hanya pertimbangan wilayah administrasi pemerintahan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endParaRPr lang="en-US" sz="26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6DFBF8-280E-4BC9-B83E-872F200FDFC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algn="l" eaLnBrk="1" hangingPunct="1"/>
            <a:r>
              <a:rPr lang="en-US" smtClean="0"/>
              <a:t>Surveilans Kejadian Penyakit 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610600" cy="3505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Deteksi dini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Mencermati kecenderungan penyakit (secular trend)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Identifikasi perubahan faktor agent dan host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Deteksi perubahan penyelenggaraan pelayanan kesehatan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1A514C-8565-4136-A132-FF4F4E0568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algn="l" eaLnBrk="1" hangingPunct="1"/>
            <a:r>
              <a:rPr lang="en-US" sz="5400" b="1" smtClean="0"/>
              <a:t>Surveilans dan Riset</a:t>
            </a:r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1447800" y="1828800"/>
            <a:ext cx="6781800" cy="1485900"/>
          </a:xfrm>
          <a:prstGeom prst="rightArrow">
            <a:avLst>
              <a:gd name="adj1" fmla="val 59528"/>
              <a:gd name="adj2" fmla="val 67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/>
              <a:t>Surveilans</a:t>
            </a:r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3394075" y="5065713"/>
            <a:ext cx="1670050" cy="9128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/>
              <a:t>Riset</a:t>
            </a:r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1066800" y="3886200"/>
            <a:ext cx="1979613" cy="647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/>
              <a:t>Hipotesis</a:t>
            </a:r>
          </a:p>
        </p:txBody>
      </p:sp>
      <p:sp>
        <p:nvSpPr>
          <p:cNvPr id="7175" name="AutoShape 8"/>
          <p:cNvSpPr>
            <a:spLocks noChangeArrowheads="1"/>
          </p:cNvSpPr>
          <p:nvPr/>
        </p:nvSpPr>
        <p:spPr bwMode="auto">
          <a:xfrm>
            <a:off x="5029200" y="3886200"/>
            <a:ext cx="3557588" cy="71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/>
              <a:t>Informasi riset</a:t>
            </a:r>
          </a:p>
        </p:txBody>
      </p:sp>
      <p:sp>
        <p:nvSpPr>
          <p:cNvPr id="7176" name="AutoShape 9"/>
          <p:cNvSpPr>
            <a:spLocks noChangeArrowheads="1"/>
          </p:cNvSpPr>
          <p:nvPr/>
        </p:nvSpPr>
        <p:spPr bwMode="auto">
          <a:xfrm>
            <a:off x="4191000" y="3429000"/>
            <a:ext cx="381000" cy="1371600"/>
          </a:xfrm>
          <a:prstGeom prst="upArrow">
            <a:avLst>
              <a:gd name="adj1" fmla="val 50000"/>
              <a:gd name="adj2" fmla="val 90000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7177" name="AutoShape 11"/>
          <p:cNvSpPr>
            <a:spLocks noChangeArrowheads="1"/>
          </p:cNvSpPr>
          <p:nvPr/>
        </p:nvSpPr>
        <p:spPr bwMode="auto">
          <a:xfrm>
            <a:off x="3733800" y="3505200"/>
            <a:ext cx="381000" cy="1295400"/>
          </a:xfrm>
          <a:prstGeom prst="downArrow">
            <a:avLst>
              <a:gd name="adj1" fmla="val 50000"/>
              <a:gd name="adj2" fmla="val 85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762000" y="15240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AEE1A-265D-4CDA-AB23-75ED786C19F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algn="l" eaLnBrk="1" hangingPunct="1"/>
            <a:r>
              <a:rPr lang="en-US" smtClean="0"/>
              <a:t>Peran Surveilans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86800" cy="3733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Pengendalian penyakit menular KLB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Mempelajari riwayat alamiah penyakit, gambaran klinis, dan epidemiologi sehingga dapat disusun program pencegahan dan penanggulangannya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Mendapatkan data dasar penyakit dan faktor risiko, sehingga dapat diteliti kemungkinan pencegahan dan penanggulangan, dan program nantinya dapat dikembangkan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685D9D-ACD1-4238-9A82-6A7E366992D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Emergency</a:t>
            </a:r>
            <a:br>
              <a:rPr lang="en-US" sz="2800" smtClean="0"/>
            </a:br>
            <a:r>
              <a:rPr lang="en-US" sz="2800" smtClean="0"/>
              <a:t>(Situasi Bencana)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535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A. Situasi bencana dari sisi surveilans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-304800" y="2792413"/>
            <a:ext cx="3179763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200"/>
              <a:t>Gempa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200"/>
              <a:t>Tsunami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200"/>
              <a:t>Gunung Meletus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200"/>
              <a:t>Banjir	         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200"/>
              <a:t>Kebakaran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200"/>
              <a:t>Angin ribut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200"/>
              <a:t>Kerusuhan massal</a:t>
            </a:r>
          </a:p>
        </p:txBody>
      </p:sp>
      <p:sp>
        <p:nvSpPr>
          <p:cNvPr id="9222" name="AutoShape 10"/>
          <p:cNvSpPr>
            <a:spLocks/>
          </p:cNvSpPr>
          <p:nvPr/>
        </p:nvSpPr>
        <p:spPr bwMode="auto">
          <a:xfrm>
            <a:off x="3048000" y="2971800"/>
            <a:ext cx="304800" cy="2819400"/>
          </a:xfrm>
          <a:prstGeom prst="rightBrace">
            <a:avLst>
              <a:gd name="adj1" fmla="val 7708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3276600" y="4038600"/>
            <a:ext cx="2711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Ada Korban Langsung</a:t>
            </a:r>
          </a:p>
          <a:p>
            <a:pPr algn="ctr"/>
            <a:r>
              <a:rPr lang="en-US" sz="2000"/>
              <a:t>(meninggal, luka)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6426200" y="5943600"/>
            <a:ext cx="2355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Kondisi Rentan</a:t>
            </a:r>
          </a:p>
          <a:p>
            <a:pPr algn="ctr"/>
            <a:r>
              <a:rPr lang="en-US" sz="2000"/>
              <a:t>(Status Kesehatan)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6248400" y="4038600"/>
            <a:ext cx="2682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Korban Tak Langsung</a:t>
            </a:r>
          </a:p>
          <a:p>
            <a:pPr algn="ctr"/>
            <a:r>
              <a:rPr lang="en-US" sz="2000"/>
              <a:t>(Pengungsian)</a:t>
            </a:r>
          </a:p>
        </p:txBody>
      </p:sp>
      <p:sp>
        <p:nvSpPr>
          <p:cNvPr id="9226" name="AutoShape 14"/>
          <p:cNvSpPr>
            <a:spLocks/>
          </p:cNvSpPr>
          <p:nvPr/>
        </p:nvSpPr>
        <p:spPr bwMode="auto">
          <a:xfrm>
            <a:off x="5867400" y="2971800"/>
            <a:ext cx="304800" cy="2819400"/>
          </a:xfrm>
          <a:prstGeom prst="rightBrace">
            <a:avLst>
              <a:gd name="adj1" fmla="val 7708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7" name="AutoShape 15"/>
          <p:cNvSpPr>
            <a:spLocks noChangeArrowheads="1"/>
          </p:cNvSpPr>
          <p:nvPr/>
        </p:nvSpPr>
        <p:spPr bwMode="auto">
          <a:xfrm>
            <a:off x="6934200" y="4876800"/>
            <a:ext cx="1066800" cy="990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8DA629-CF7E-4C46-92C7-14A9D0132F6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Emergency</a:t>
            </a:r>
            <a:br>
              <a:rPr lang="en-US" sz="2800" smtClean="0"/>
            </a:br>
            <a:r>
              <a:rPr lang="en-US" sz="2800" smtClean="0"/>
              <a:t>(Situasi Bencana)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5440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B. Situasi bencana dari sisi surveilans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29987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120000"/>
              </a:lnSpc>
            </a:pPr>
            <a:r>
              <a:rPr lang="en-US" sz="2400"/>
              <a:t> 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Penyakit Menular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Potensial Wabah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/ KLB</a:t>
            </a:r>
          </a:p>
        </p:txBody>
      </p:sp>
      <p:sp>
        <p:nvSpPr>
          <p:cNvPr id="10246" name="AutoShape 5"/>
          <p:cNvSpPr>
            <a:spLocks/>
          </p:cNvSpPr>
          <p:nvPr/>
        </p:nvSpPr>
        <p:spPr bwMode="auto">
          <a:xfrm>
            <a:off x="4070350" y="3733800"/>
            <a:ext cx="304800" cy="1219200"/>
          </a:xfrm>
          <a:prstGeom prst="rightBrace">
            <a:avLst>
              <a:gd name="adj1" fmla="val 3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4454525" y="3886200"/>
            <a:ext cx="4344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Ada Korban Langsung</a:t>
            </a:r>
          </a:p>
          <a:p>
            <a:pPr algn="ctr"/>
            <a:r>
              <a:rPr lang="en-US" sz="2000"/>
              <a:t>(sakit / meninggal dlm waktu singkat)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319C71-AA99-4E64-A1C6-38D593AA7A4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Emergency</a:t>
            </a:r>
            <a:br>
              <a:rPr lang="en-US" sz="2800" smtClean="0"/>
            </a:br>
            <a:r>
              <a:rPr lang="en-US" sz="2800" smtClean="0"/>
              <a:t>(Situasi Bencana)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5457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C. Situasi bencana dari sisi surveilans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33385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120000"/>
              </a:lnSpc>
            </a:pPr>
            <a:r>
              <a:rPr lang="en-US" sz="2400"/>
              <a:t>Pencemaran Bahan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Kimia :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  - Udara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  - Air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  - Tanah</a:t>
            </a:r>
          </a:p>
        </p:txBody>
      </p:sp>
      <p:sp>
        <p:nvSpPr>
          <p:cNvPr id="11270" name="AutoShape 5"/>
          <p:cNvSpPr>
            <a:spLocks/>
          </p:cNvSpPr>
          <p:nvPr/>
        </p:nvSpPr>
        <p:spPr bwMode="auto">
          <a:xfrm>
            <a:off x="3962400" y="2971800"/>
            <a:ext cx="304800" cy="1828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343400" y="3429000"/>
            <a:ext cx="4460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Ada Korban Langsung</a:t>
            </a:r>
          </a:p>
          <a:p>
            <a:pPr algn="ctr"/>
            <a:r>
              <a:rPr lang="en-US" sz="2000"/>
              <a:t>(sakit, meninggal dlm jangka panjang)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650</Words>
  <Application>Microsoft Office PowerPoint</Application>
  <PresentationFormat>On-screen Show (4:3)</PresentationFormat>
  <Paragraphs>203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Chart</vt:lpstr>
      <vt:lpstr>Slide 1</vt:lpstr>
      <vt:lpstr>Pengertian Surveilans</vt:lpstr>
      <vt:lpstr>Melakukan Analisis</vt:lpstr>
      <vt:lpstr>Surveilans Kejadian Penyakit :</vt:lpstr>
      <vt:lpstr>Surveilans dan Riset</vt:lpstr>
      <vt:lpstr>Peran Surveilans </vt:lpstr>
      <vt:lpstr>Emergency (Situasi Bencana)</vt:lpstr>
      <vt:lpstr>Emergency (Situasi Bencana)</vt:lpstr>
      <vt:lpstr>Emergency (Situasi Bencana)</vt:lpstr>
      <vt:lpstr>Emergency (Situasi Bencana)</vt:lpstr>
      <vt:lpstr>Bagaimana  Membangun Sistem Surveilans Situasi Bencana</vt:lpstr>
      <vt:lpstr>Prinsip  Membangun Surveilans Situasi Bencana</vt:lpstr>
      <vt:lpstr>Prinsip Penyelenggaraan Surveilans untuk SKD &amp; Pen. KLB</vt:lpstr>
      <vt:lpstr>Slide 14</vt:lpstr>
      <vt:lpstr>Kegiatan Surveilans Intensif pada situasi bencana </vt:lpstr>
      <vt:lpstr>Prioritas Kajian Awal  Status Epidemiologi Pengungsi Sebagai Bahan Penetapan Sistem Surveilans</vt:lpstr>
      <vt:lpstr>Pengungsi Kelompok Rentan</vt:lpstr>
      <vt:lpstr>Pengungsi Rentan</vt:lpstr>
      <vt:lpstr>Contoh : Aplikasi Surv pada Pengungsi</vt:lpstr>
      <vt:lpstr>Angka kesakitan &amp; kematian</vt:lpstr>
      <vt:lpstr>Slide 21</vt:lpstr>
      <vt:lpstr>Slide 22</vt:lpstr>
      <vt:lpstr>Slide 23</vt:lpstr>
    </vt:vector>
  </TitlesOfParts>
  <Company>Ditjen PP &amp; 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 Santoso</dc:creator>
  <cp:lastModifiedBy>user_2</cp:lastModifiedBy>
  <cp:revision>56</cp:revision>
  <dcterms:created xsi:type="dcterms:W3CDTF">2006-04-17T21:08:29Z</dcterms:created>
  <dcterms:modified xsi:type="dcterms:W3CDTF">2017-11-01T07:47:26Z</dcterms:modified>
</cp:coreProperties>
</file>