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handoutMasterIdLst>
    <p:handoutMasterId r:id="rId16"/>
  </p:handoutMasterIdLst>
  <p:sldIdLst>
    <p:sldId id="266" r:id="rId2"/>
    <p:sldId id="256" r:id="rId3"/>
    <p:sldId id="257" r:id="rId4"/>
    <p:sldId id="267" r:id="rId5"/>
    <p:sldId id="258" r:id="rId6"/>
    <p:sldId id="268" r:id="rId7"/>
    <p:sldId id="259" r:id="rId8"/>
    <p:sldId id="269" r:id="rId9"/>
    <p:sldId id="261" r:id="rId10"/>
    <p:sldId id="262" r:id="rId11"/>
    <p:sldId id="263" r:id="rId12"/>
    <p:sldId id="264" r:id="rId13"/>
    <p:sldId id="265" r:id="rId14"/>
    <p:sldId id="270"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48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2048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048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2048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41173B29-2C84-429C-8044-0B35CBFE5248}" type="slidenum">
              <a:rPr lang="en-US"/>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5BEFDCA-D19B-46DD-85C0-9C87977C6DC4}"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24C963-363E-472D-8F3F-48DBBAE482F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0807F97D-3F94-41C2-AB44-5F6F6014844A}"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AU"/>
          </a:p>
        </p:txBody>
      </p:sp>
      <p:sp>
        <p:nvSpPr>
          <p:cNvPr id="3" name="Table Placeholder 2"/>
          <p:cNvSpPr>
            <a:spLocks noGrp="1"/>
          </p:cNvSpPr>
          <p:nvPr>
            <p:ph type="tbl" idx="1"/>
          </p:nvPr>
        </p:nvSpPr>
        <p:spPr>
          <a:xfrm>
            <a:off x="457200" y="1600200"/>
            <a:ext cx="8229600" cy="4525963"/>
          </a:xfrm>
        </p:spPr>
        <p:txBody>
          <a:bodyPr/>
          <a:lstStyle/>
          <a:p>
            <a:endParaRPr lang="en-AU"/>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1AF93A2C-4041-4A88-8E0C-6C505C292A59}"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38511314-D2C2-4C66-96F0-851145F258BF}"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AECAAC8-60DA-440C-BB3F-A5AAFD0A707B}"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F06480-150C-473D-9DF4-86542A19212F}"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83F9AF25-CA68-459A-B4AF-F9078926A862}"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C3D6458E-D4B6-4B45-A4B5-66721942D83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F8B29CF8-06EF-469D-A60B-8834BBB7D68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D8AFD826-AB7D-479D-9BFF-C00CC68C2836}"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399F0F75-4941-41A6-9A41-4BB0B10A11D8}"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292FF2B8-F6A3-41EC-861C-6E2BCFD59DDC}"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pic>
        <p:nvPicPr>
          <p:cNvPr id="20" name="Picture 7" descr="pmi bar crop"/>
          <p:cNvPicPr>
            <a:picLocks noChangeAspect="1" noChangeArrowheads="1"/>
          </p:cNvPicPr>
          <p:nvPr userDrawn="1"/>
        </p:nvPicPr>
        <p:blipFill>
          <a:blip r:embed="rId14"/>
          <a:srcRect/>
          <a:stretch>
            <a:fillRect/>
          </a:stretch>
        </p:blipFill>
        <p:spPr bwMode="auto">
          <a:xfrm>
            <a:off x="0" y="0"/>
            <a:ext cx="9144000" cy="703263"/>
          </a:xfrm>
          <a:prstGeom prst="rect">
            <a:avLst/>
          </a:prstGeom>
          <a:noFill/>
        </p:spPr>
      </p:pic>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4"/>
          <p:cNvSpPr>
            <a:spLocks noChangeArrowheads="1"/>
          </p:cNvSpPr>
          <p:nvPr/>
        </p:nvSpPr>
        <p:spPr bwMode="auto">
          <a:xfrm>
            <a:off x="609600" y="1066800"/>
            <a:ext cx="7772400" cy="3886200"/>
          </a:xfrm>
          <a:prstGeom prst="rect">
            <a:avLst/>
          </a:prstGeom>
          <a:noFill/>
          <a:ln w="9525">
            <a:noFill/>
            <a:miter lim="800000"/>
            <a:headEnd/>
            <a:tailEnd/>
          </a:ln>
          <a:effectLst/>
        </p:spPr>
        <p:txBody>
          <a:bodyPr anchor="ctr"/>
          <a:lstStyle/>
          <a:p>
            <a:pPr algn="ctr"/>
            <a:r>
              <a:rPr lang="en-US" sz="4000" b="1">
                <a:solidFill>
                  <a:srgbClr val="0000FF"/>
                </a:solidFill>
              </a:rPr>
              <a:t>UPAYA PENGURANGAN RESIKO BENCANA YANG BERHUBUNGAN DENGAN ANCAMAN BENCANA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Grp="1" noChangeArrowheads="1"/>
          </p:cNvSpPr>
          <p:nvPr>
            <p:ph type="title"/>
          </p:nvPr>
        </p:nvSpPr>
        <p:spPr>
          <a:xfrm>
            <a:off x="381000" y="376238"/>
            <a:ext cx="8229600" cy="1143000"/>
          </a:xfrm>
        </p:spPr>
        <p:txBody>
          <a:bodyPr/>
          <a:lstStyle/>
          <a:p>
            <a:r>
              <a:rPr lang="en-US" sz="2000" b="1">
                <a:solidFill>
                  <a:srgbClr val="0000FF"/>
                </a:solidFill>
              </a:rPr>
              <a:t>Lepaskan “ tekanan “ untuk mengurangi risiko bencana</a:t>
            </a:r>
            <a:br>
              <a:rPr lang="en-US" sz="2000" b="1">
                <a:solidFill>
                  <a:srgbClr val="0000FF"/>
                </a:solidFill>
              </a:rPr>
            </a:br>
            <a:r>
              <a:rPr lang="en-US" sz="2000" b="1">
                <a:solidFill>
                  <a:srgbClr val="0000FF"/>
                </a:solidFill>
              </a:rPr>
              <a:t>Kemajuan Keselamatan</a:t>
            </a:r>
          </a:p>
        </p:txBody>
      </p:sp>
      <p:graphicFrame>
        <p:nvGraphicFramePr>
          <p:cNvPr id="9303" name="Group 87"/>
          <p:cNvGraphicFramePr>
            <a:graphicFrameLocks noGrp="1"/>
          </p:cNvGraphicFramePr>
          <p:nvPr>
            <p:ph type="tbl" idx="1"/>
          </p:nvPr>
        </p:nvGraphicFramePr>
        <p:xfrm>
          <a:off x="304800" y="1363663"/>
          <a:ext cx="8382000" cy="5429822"/>
        </p:xfrm>
        <a:graphic>
          <a:graphicData uri="http://schemas.openxmlformats.org/drawingml/2006/table">
            <a:tbl>
              <a:tblPr/>
              <a:tblGrid>
                <a:gridCol w="1828800"/>
                <a:gridCol w="1752600"/>
                <a:gridCol w="1828800"/>
                <a:gridCol w="1371600"/>
                <a:gridCol w="1600200"/>
              </a:tblGrid>
              <a:tr h="9858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rgbClr val="0000FF"/>
                          </a:solidFill>
                          <a:effectLst/>
                          <a:latin typeface="Arial" charset="0"/>
                        </a:rPr>
                        <a:t>Mengurangi bahaya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rgbClr val="0000FF"/>
                          </a:solidFill>
                          <a:effectLst/>
                          <a:latin typeface="Arial" charset="0"/>
                        </a:rPr>
                        <a:t>Mengurangi risiko bahaya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rgbClr val="0000FF"/>
                          </a:solidFill>
                          <a:effectLst/>
                          <a:latin typeface="Arial" charset="0"/>
                        </a:rPr>
                        <a:t>Mencapai kondisi aman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rgbClr val="0000FF"/>
                          </a:solidFill>
                          <a:effectLst/>
                          <a:latin typeface="Arial" charset="0"/>
                        </a:rPr>
                        <a:t>Mengurangi tekanan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rgbClr val="0000FF"/>
                          </a:solidFill>
                          <a:effectLst/>
                          <a:latin typeface="Arial" charset="0"/>
                        </a:rPr>
                        <a:t>Akar masalah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243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1" u="none" strike="noStrike" cap="none" normalizeH="0" baseline="0" smtClean="0">
                          <a:ln>
                            <a:noFill/>
                          </a:ln>
                          <a:solidFill>
                            <a:srgbClr val="0000FF"/>
                          </a:solidFill>
                          <a:effectLst/>
                          <a:latin typeface="Arial" charset="0"/>
                        </a:rPr>
                        <a:t>Alat untuk mengurangi intensitas bahaya</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400" b="0" i="0" u="none" strike="noStrike" cap="none" normalizeH="0" baseline="0" smtClean="0">
                          <a:ln>
                            <a:noFill/>
                          </a:ln>
                          <a:solidFill>
                            <a:schemeClr val="tx1"/>
                          </a:solidFill>
                          <a:effectLst/>
                          <a:latin typeface="Arial" charset="0"/>
                        </a:rPr>
                        <a:t>Tanggul/bendungan</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400" b="0" i="0" u="none" strike="noStrike" cap="none" normalizeH="0" baseline="0" smtClean="0">
                          <a:ln>
                            <a:noFill/>
                          </a:ln>
                          <a:solidFill>
                            <a:schemeClr val="tx1"/>
                          </a:solidFill>
                          <a:effectLst/>
                          <a:latin typeface="Arial" charset="0"/>
                        </a:rPr>
                        <a:t>Pemecah angin</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400" b="0" i="0" u="none" strike="noStrike" cap="none" normalizeH="0" baseline="0" smtClean="0">
                          <a:ln>
                            <a:noFill/>
                          </a:ln>
                          <a:solidFill>
                            <a:schemeClr val="tx1"/>
                          </a:solidFill>
                          <a:effectLst/>
                          <a:latin typeface="Arial" charset="0"/>
                        </a:rPr>
                        <a:t>Pohon bakau</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400" b="0" i="0" u="none" strike="noStrike" cap="none" normalizeH="0" baseline="0" smtClean="0">
                          <a:ln>
                            <a:noFill/>
                          </a:ln>
                          <a:solidFill>
                            <a:schemeClr val="tx1"/>
                          </a:solidFill>
                          <a:effectLst/>
                          <a:latin typeface="Arial" charset="0"/>
                        </a:rPr>
                        <a:t>Kantong pasir</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1" u="none" strike="noStrike" cap="none" normalizeH="0" baseline="0" smtClean="0">
                          <a:ln>
                            <a:noFill/>
                          </a:ln>
                          <a:solidFill>
                            <a:srgbClr val="0000FF"/>
                          </a:solidFill>
                          <a:effectLst/>
                          <a:latin typeface="Arial" charset="0"/>
                        </a:rPr>
                        <a:t>Tujuan masyarakat cepat bangkit dari kesulitan</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400" b="0" i="0" u="none" strike="noStrike" cap="none" normalizeH="0" baseline="0" smtClean="0">
                          <a:ln>
                            <a:noFill/>
                          </a:ln>
                          <a:solidFill>
                            <a:schemeClr val="tx1"/>
                          </a:solidFill>
                          <a:effectLst/>
                          <a:latin typeface="Arial" charset="0"/>
                        </a:rPr>
                        <a:t>Mengurangi korban nyawa</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400" b="0" i="0" u="none" strike="noStrike" cap="none" normalizeH="0" baseline="0" smtClean="0">
                          <a:ln>
                            <a:noFill/>
                          </a:ln>
                          <a:solidFill>
                            <a:schemeClr val="tx1"/>
                          </a:solidFill>
                          <a:effectLst/>
                          <a:latin typeface="Arial" charset="0"/>
                        </a:rPr>
                        <a:t>Kerusakan dapat dibatasi</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400" b="0" i="0" u="none" strike="noStrike" cap="none" normalizeH="0" baseline="0" smtClean="0">
                          <a:ln>
                            <a:noFill/>
                          </a:ln>
                          <a:solidFill>
                            <a:schemeClr val="tx1"/>
                          </a:solidFill>
                          <a:effectLst/>
                          <a:latin typeface="Arial" charset="0"/>
                        </a:rPr>
                        <a:t>Kesinambungan pencaharian</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400" b="0" i="0" u="none" strike="noStrike" cap="none" normalizeH="0" baseline="0" smtClean="0">
                          <a:ln>
                            <a:noFill/>
                          </a:ln>
                          <a:solidFill>
                            <a:schemeClr val="tx1"/>
                          </a:solidFill>
                          <a:effectLst/>
                          <a:latin typeface="Arial" charset="0"/>
                        </a:rPr>
                        <a:t>Sadar akan risiko bahaya</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400" b="0" i="0" u="none" strike="noStrike" cap="none" normalizeH="0" baseline="0" smtClean="0">
                          <a:ln>
                            <a:noFill/>
                          </a:ln>
                          <a:solidFill>
                            <a:schemeClr val="tx1"/>
                          </a:solidFill>
                          <a:effectLst/>
                          <a:latin typeface="Arial" charset="0"/>
                        </a:rPr>
                        <a:t>Ada rencana penanggulangan bencana</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400" b="0" i="0" u="none" strike="noStrike" cap="none" normalizeH="0" baseline="0" smtClean="0">
                          <a:ln>
                            <a:noFill/>
                          </a:ln>
                          <a:solidFill>
                            <a:schemeClr val="tx1"/>
                          </a:solidFill>
                          <a:effectLst/>
                          <a:latin typeface="Arial" charset="0"/>
                        </a:rPr>
                        <a:t>Organisasi berfungsi dengan baik</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400" b="0" i="0" u="none" strike="noStrike" cap="none" normalizeH="0" baseline="0" smtClean="0">
                          <a:ln>
                            <a:noFill/>
                          </a:ln>
                          <a:solidFill>
                            <a:schemeClr val="tx1"/>
                          </a:solidFill>
                          <a:effectLst/>
                          <a:latin typeface="Arial" charset="0"/>
                        </a:rPr>
                        <a:t>Dapat mencari akar masalah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400" b="0" i="0" u="none" strike="noStrike" cap="none" normalizeH="0" baseline="0" smtClean="0">
                          <a:ln>
                            <a:noFill/>
                          </a:ln>
                          <a:solidFill>
                            <a:schemeClr val="tx1"/>
                          </a:solidFill>
                          <a:effectLst/>
                          <a:latin typeface="Arial" charset="0"/>
                        </a:rPr>
                        <a:t>Tempat aman yang dituju</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400" b="0" i="0" u="none" strike="noStrike" cap="none" normalizeH="0" baseline="0" smtClean="0">
                          <a:ln>
                            <a:noFill/>
                          </a:ln>
                          <a:solidFill>
                            <a:schemeClr val="tx1"/>
                          </a:solidFill>
                          <a:effectLst/>
                          <a:latin typeface="Arial" charset="0"/>
                        </a:rPr>
                        <a:t>Sistem peringatan dini</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400" b="0" i="0" u="none" strike="noStrike" cap="none" normalizeH="0" baseline="0" smtClean="0">
                          <a:ln>
                            <a:noFill/>
                          </a:ln>
                          <a:solidFill>
                            <a:schemeClr val="tx1"/>
                          </a:solidFill>
                          <a:effectLst/>
                          <a:latin typeface="Arial" charset="0"/>
                        </a:rPr>
                        <a:t>Sumber pencarian yang beragam</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400" b="0" i="0" u="none" strike="noStrike" cap="none" normalizeH="0" baseline="0" smtClean="0">
                          <a:ln>
                            <a:noFill/>
                          </a:ln>
                          <a:solidFill>
                            <a:schemeClr val="tx1"/>
                          </a:solidFill>
                          <a:effectLst/>
                          <a:latin typeface="Arial" charset="0"/>
                        </a:rPr>
                        <a:t>Peningkatan kesadaran umum</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400" b="0" i="0" u="none" strike="noStrike" cap="none" normalizeH="0" baseline="0" smtClean="0">
                          <a:ln>
                            <a:noFill/>
                          </a:ln>
                          <a:solidFill>
                            <a:schemeClr val="tx1"/>
                          </a:solidFill>
                          <a:effectLst/>
                          <a:latin typeface="Arial" charset="0"/>
                        </a:rPr>
                        <a:t>Pengorganisasian masyarakat</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400" b="0" i="0" u="none" strike="noStrike" cap="none" normalizeH="0" baseline="0" smtClean="0">
                          <a:ln>
                            <a:noFill/>
                          </a:ln>
                          <a:solidFill>
                            <a:schemeClr val="tx1"/>
                          </a:solidFill>
                          <a:effectLst/>
                          <a:latin typeface="Arial" charset="0"/>
                        </a:rPr>
                        <a:t>Tidak buta huruf</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400" b="0" i="0" u="none" strike="noStrike" cap="none" normalizeH="0" baseline="0" smtClean="0">
                          <a:ln>
                            <a:noFill/>
                          </a:ln>
                          <a:solidFill>
                            <a:schemeClr val="tx1"/>
                          </a:solidFill>
                          <a:effectLst/>
                          <a:latin typeface="Arial" charset="0"/>
                        </a:rPr>
                        <a:t>Tenaga kesehatan masyarakat yang terlatih</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400" b="0" i="0" u="none" strike="noStrike" cap="none" normalizeH="0" baseline="0" smtClean="0">
                          <a:ln>
                            <a:noFill/>
                          </a:ln>
                          <a:solidFill>
                            <a:schemeClr val="tx1"/>
                          </a:solidFill>
                          <a:effectLst/>
                          <a:latin typeface="Arial" charset="0"/>
                        </a:rPr>
                        <a:t>Toko obat di kelurahan/desa</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400" b="0" i="0" u="none" strike="noStrike" cap="none" normalizeH="0" baseline="0" smtClean="0">
                          <a:ln>
                            <a:noFill/>
                          </a:ln>
                          <a:solidFill>
                            <a:schemeClr val="tx1"/>
                          </a:solidFill>
                          <a:effectLst/>
                          <a:latin typeface="Arial" charset="0"/>
                        </a:rPr>
                        <a:t>Semangat masyarakat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400" b="0" i="0" u="none" strike="noStrike" cap="none" normalizeH="0" baseline="0" smtClean="0">
                          <a:ln>
                            <a:noFill/>
                          </a:ln>
                          <a:solidFill>
                            <a:schemeClr val="tx1"/>
                          </a:solidFill>
                          <a:effectLst/>
                          <a:latin typeface="Arial" charset="0"/>
                        </a:rPr>
                        <a:t>Lingkungan terlindungi</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400" b="0" i="0" u="none" strike="noStrike" cap="none" normalizeH="0" baseline="0" smtClean="0">
                          <a:ln>
                            <a:noFill/>
                          </a:ln>
                          <a:solidFill>
                            <a:schemeClr val="tx1"/>
                          </a:solidFill>
                          <a:effectLst/>
                          <a:latin typeface="Arial" charset="0"/>
                        </a:rPr>
                        <a:t>Rencana pemakaian lahan</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400" b="0" i="0" u="none" strike="noStrike" cap="none" normalizeH="0" baseline="0" smtClean="0">
                          <a:ln>
                            <a:noFill/>
                          </a:ln>
                          <a:solidFill>
                            <a:schemeClr val="tx1"/>
                          </a:solidFill>
                          <a:effectLst/>
                          <a:latin typeface="Arial" charset="0"/>
                        </a:rPr>
                        <a:t>Partisipasi dalam pembuatan keputusan politik</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400" b="0" i="0" u="none" strike="noStrike" cap="none" normalizeH="0" baseline="0" smtClean="0">
                          <a:ln>
                            <a:noFill/>
                          </a:ln>
                          <a:solidFill>
                            <a:schemeClr val="tx1"/>
                          </a:solidFill>
                          <a:effectLst/>
                          <a:latin typeface="Arial" charset="0"/>
                        </a:rPr>
                        <a:t>Kapasitas bernegosiasi</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400" b="0" i="0" u="none" strike="noStrike" cap="none" normalizeH="0" baseline="0" smtClean="0">
                          <a:ln>
                            <a:noFill/>
                          </a:ln>
                          <a:solidFill>
                            <a:schemeClr val="tx1"/>
                          </a:solidFill>
                          <a:effectLst/>
                          <a:latin typeface="Arial" charset="0"/>
                        </a:rPr>
                        <a:t>Kendali/akses atas kegiatan produksi</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400" b="0" i="0" u="none" strike="noStrike" cap="none" normalizeH="0" baseline="0" smtClean="0">
                          <a:ln>
                            <a:noFill/>
                          </a:ln>
                          <a:solidFill>
                            <a:schemeClr val="tx1"/>
                          </a:solidFill>
                          <a:effectLst/>
                          <a:latin typeface="Arial" charset="0"/>
                        </a:rPr>
                        <a:t>Potong jalutr rentenir</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400" b="0" i="0" u="none" strike="noStrike" cap="none" normalizeH="0" baseline="0" smtClean="0">
                          <a:ln>
                            <a:noFill/>
                          </a:ln>
                          <a:solidFill>
                            <a:schemeClr val="tx1"/>
                          </a:solidFill>
                          <a:effectLst/>
                          <a:latin typeface="Arial" charset="0"/>
                        </a:rPr>
                        <a:t>Advokasi pad tingkat lokal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400" b="0" i="0" u="none" strike="noStrike" cap="none" normalizeH="0" baseline="0" smtClean="0">
                          <a:ln>
                            <a:noFill/>
                          </a:ln>
                          <a:solidFill>
                            <a:schemeClr val="tx1"/>
                          </a:solidFill>
                          <a:effectLst/>
                          <a:latin typeface="Arial" charset="0"/>
                        </a:rPr>
                        <a:t>Tingkat akses/kendali kelompok yang rentan atas sumber daya dan struktur kekuasaan</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400" b="0" i="0" u="none" strike="noStrike" cap="none" normalizeH="0" baseline="0" smtClean="0">
                          <a:ln>
                            <a:noFill/>
                          </a:ln>
                          <a:solidFill>
                            <a:schemeClr val="tx1"/>
                          </a:solidFill>
                          <a:effectLst/>
                          <a:latin typeface="Arial" charset="0"/>
                        </a:rPr>
                        <a:t>Dengan advokasi lawanlah sistem ekonomi, politik dan ideologi yang menyebabkan atau meningkatkan kerentanan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221" name="Line 5"/>
          <p:cNvSpPr>
            <a:spLocks noChangeShapeType="1"/>
          </p:cNvSpPr>
          <p:nvPr/>
        </p:nvSpPr>
        <p:spPr bwMode="auto">
          <a:xfrm flipH="1">
            <a:off x="457200" y="1247775"/>
            <a:ext cx="2438400" cy="0"/>
          </a:xfrm>
          <a:prstGeom prst="line">
            <a:avLst/>
          </a:prstGeom>
          <a:noFill/>
          <a:ln w="38100">
            <a:solidFill>
              <a:schemeClr val="tx1"/>
            </a:solidFill>
            <a:round/>
            <a:headEnd/>
            <a:tailEnd type="triangle" w="med" len="med"/>
          </a:ln>
          <a:effectLst/>
        </p:spPr>
        <p:txBody>
          <a:bodyPr/>
          <a:lstStyle/>
          <a:p>
            <a:endParaRPr lang="en-AU"/>
          </a:p>
        </p:txBody>
      </p:sp>
      <p:sp>
        <p:nvSpPr>
          <p:cNvPr id="9222" name="Line 6"/>
          <p:cNvSpPr>
            <a:spLocks noChangeShapeType="1"/>
          </p:cNvSpPr>
          <p:nvPr/>
        </p:nvSpPr>
        <p:spPr bwMode="auto">
          <a:xfrm>
            <a:off x="4724400" y="1247775"/>
            <a:ext cx="3962400" cy="0"/>
          </a:xfrm>
          <a:prstGeom prst="line">
            <a:avLst/>
          </a:prstGeom>
          <a:noFill/>
          <a:ln w="38100">
            <a:solidFill>
              <a:schemeClr val="tx1"/>
            </a:solidFill>
            <a:round/>
            <a:headEnd/>
            <a:tailEnd type="triangle" w="med" len="med"/>
          </a:ln>
          <a:effectLst/>
        </p:spPr>
        <p:txBody>
          <a:bodyPr/>
          <a:lstStyle/>
          <a:p>
            <a:endParaRPr lang="en-AU"/>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sz="quarter" idx="1"/>
          </p:nvPr>
        </p:nvSpPr>
        <p:spPr>
          <a:xfrm>
            <a:off x="533400" y="1143000"/>
            <a:ext cx="8229600" cy="4648200"/>
          </a:xfrm>
        </p:spPr>
        <p:txBody>
          <a:bodyPr/>
          <a:lstStyle/>
          <a:p>
            <a:pPr marL="66675" indent="7938">
              <a:lnSpc>
                <a:spcPct val="90000"/>
              </a:lnSpc>
              <a:buFontTx/>
              <a:buNone/>
            </a:pPr>
            <a:r>
              <a:rPr lang="en-US" sz="2400" b="1" i="1">
                <a:solidFill>
                  <a:srgbClr val="0000FF"/>
                </a:solidFill>
              </a:rPr>
              <a:t>Disaster Crunch Model</a:t>
            </a:r>
            <a:r>
              <a:rPr lang="en-US" sz="2400"/>
              <a:t> membantu kita mengetahui bagaimana kerentanan bisa terjadi. </a:t>
            </a:r>
            <a:r>
              <a:rPr lang="en-US" sz="2400" b="1" i="1">
                <a:solidFill>
                  <a:srgbClr val="0000FF"/>
                </a:solidFill>
              </a:rPr>
              <a:t>Disaster release</a:t>
            </a:r>
            <a:r>
              <a:rPr lang="en-US" sz="2400" b="1" i="1"/>
              <a:t> </a:t>
            </a:r>
            <a:r>
              <a:rPr lang="en-US" sz="2400" b="1" i="1">
                <a:solidFill>
                  <a:srgbClr val="0000FF"/>
                </a:solidFill>
              </a:rPr>
              <a:t>model</a:t>
            </a:r>
            <a:r>
              <a:rPr lang="en-US" sz="2400"/>
              <a:t> adalah untuk mengetahui bagaimana risiko bencana bisa dikurangi. Merupakan media untuk mentransfomasi dari yang tidak aman, dari yang negatif menjadi positif</a:t>
            </a:r>
          </a:p>
          <a:p>
            <a:pPr marL="66675" indent="7938">
              <a:lnSpc>
                <a:spcPct val="90000"/>
              </a:lnSpc>
              <a:buFontTx/>
              <a:buNone/>
            </a:pPr>
            <a:endParaRPr lang="en-US" sz="2400"/>
          </a:p>
          <a:p>
            <a:pPr marL="66675" indent="7938">
              <a:lnSpc>
                <a:spcPct val="90000"/>
              </a:lnSpc>
              <a:buFontTx/>
              <a:buNone/>
            </a:pPr>
            <a:r>
              <a:rPr lang="en-US" sz="2400" i="1">
                <a:solidFill>
                  <a:srgbClr val="0000FF"/>
                </a:solidFill>
              </a:rPr>
              <a:t>Contoh:</a:t>
            </a:r>
            <a:r>
              <a:rPr lang="en-US" sz="2400"/>
              <a:t> Untuk mengurangi resiko banjir akibat luapan air sungai, dapat dilakukan dengan membuat tanggul, dan sistem pengendalian sungai yang dihubungkan dengan sistem peringatan banjir. Dan para keluarga dianjurkan untuk memperkuat struktur rumah, dan/atau membangun rumah yang lokasinya aman dari banjir</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228600" y="836613"/>
            <a:ext cx="8686800" cy="1630362"/>
          </a:xfrm>
        </p:spPr>
        <p:txBody>
          <a:bodyPr>
            <a:normAutofit fontScale="90000"/>
          </a:bodyPr>
          <a:lstStyle/>
          <a:p>
            <a:r>
              <a:rPr lang="en-US" sz="4000" b="1">
                <a:solidFill>
                  <a:schemeClr val="tx1"/>
                </a:solidFill>
                <a:latin typeface="Monotype Corsiva" pitchFamily="66" charset="0"/>
              </a:rPr>
              <a:t>Pengaruh pengurangan dampak risiko</a:t>
            </a:r>
            <a:r>
              <a:rPr lang="en-US" sz="3600" b="1">
                <a:solidFill>
                  <a:schemeClr val="tx1"/>
                </a:solidFill>
                <a:latin typeface="Monotype Corsiva" pitchFamily="66" charset="0"/>
              </a:rPr>
              <a:t> </a:t>
            </a:r>
            <a:br>
              <a:rPr lang="en-US" sz="3600" b="1">
                <a:solidFill>
                  <a:schemeClr val="tx1"/>
                </a:solidFill>
                <a:latin typeface="Monotype Corsiva" pitchFamily="66" charset="0"/>
              </a:rPr>
            </a:br>
            <a:r>
              <a:rPr lang="en-US" sz="3600" b="1">
                <a:solidFill>
                  <a:schemeClr val="tx1"/>
                </a:solidFill>
                <a:latin typeface="Monotype Corsiva" pitchFamily="66" charset="0"/>
              </a:rPr>
              <a:t>untuk</a:t>
            </a:r>
            <a:r>
              <a:rPr lang="en-US" sz="3600" b="1">
                <a:solidFill>
                  <a:srgbClr val="0000FF"/>
                </a:solidFill>
                <a:latin typeface="Monotype Corsiva" pitchFamily="66" charset="0"/>
              </a:rPr>
              <a:t> </a:t>
            </a:r>
            <a:br>
              <a:rPr lang="en-US" sz="3600" b="1">
                <a:solidFill>
                  <a:srgbClr val="0000FF"/>
                </a:solidFill>
                <a:latin typeface="Monotype Corsiva" pitchFamily="66" charset="0"/>
              </a:rPr>
            </a:br>
            <a:r>
              <a:rPr lang="en-US" sz="3600" b="1">
                <a:solidFill>
                  <a:srgbClr val="0000FF"/>
                </a:solidFill>
                <a:latin typeface="Monotype Corsiva" pitchFamily="66" charset="0"/>
              </a:rPr>
              <a:t>Progression of Safety</a:t>
            </a:r>
          </a:p>
        </p:txBody>
      </p:sp>
      <p:sp>
        <p:nvSpPr>
          <p:cNvPr id="13315" name="Rectangle 3"/>
          <p:cNvSpPr>
            <a:spLocks noGrp="1" noChangeArrowheads="1"/>
          </p:cNvSpPr>
          <p:nvPr>
            <p:ph sz="quarter" idx="1"/>
          </p:nvPr>
        </p:nvSpPr>
        <p:spPr>
          <a:xfrm>
            <a:off x="457200" y="2514600"/>
            <a:ext cx="8686800" cy="3581400"/>
          </a:xfrm>
        </p:spPr>
        <p:txBody>
          <a:bodyPr/>
          <a:lstStyle/>
          <a:p>
            <a:pPr marL="463550" indent="-295275">
              <a:buFontTx/>
              <a:buNone/>
            </a:pPr>
            <a:r>
              <a:rPr lang="en-US" sz="2400" i="1"/>
              <a:t>Dalam merancang komponen pengurangan risiko</a:t>
            </a:r>
            <a:r>
              <a:rPr lang="en-US" sz="2400"/>
              <a:t> :</a:t>
            </a:r>
          </a:p>
          <a:p>
            <a:pPr marL="463550" indent="-295275"/>
            <a:r>
              <a:rPr lang="en-US" sz="2400"/>
              <a:t>Analisa usulan masyarakat yang terkena dampak bencana berdasarkan bencana yang pernah dirasakan</a:t>
            </a:r>
          </a:p>
          <a:p>
            <a:pPr marL="463550" indent="-295275"/>
            <a:r>
              <a:rPr lang="en-US" sz="2400"/>
              <a:t>Prioritaskan keuntungan dan kerugian dari masing-masing komponen</a:t>
            </a:r>
          </a:p>
          <a:p>
            <a:pPr marL="463550" indent="-295275"/>
            <a:r>
              <a:rPr lang="en-US" sz="2400"/>
              <a:t>Gunakan </a:t>
            </a:r>
            <a:r>
              <a:rPr lang="en-US" sz="2400" b="1"/>
              <a:t>Tools</a:t>
            </a:r>
            <a:r>
              <a:rPr lang="en-US" sz="2400"/>
              <a:t> ( </a:t>
            </a:r>
            <a:r>
              <a:rPr lang="en-US" sz="2400" i="1"/>
              <a:t>Pohon masalah, pohon tujuan dan ranking masalah</a:t>
            </a:r>
            <a:r>
              <a:rPr lang="en-US" sz="2400"/>
              <a:t>) untuk menganalisa dan memprioritaskan komponen pengurangan bencana</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609600"/>
            <a:ext cx="8229600" cy="609600"/>
          </a:xfrm>
        </p:spPr>
        <p:txBody>
          <a:bodyPr>
            <a:normAutofit fontScale="90000"/>
          </a:bodyPr>
          <a:lstStyle/>
          <a:p>
            <a:r>
              <a:rPr lang="en-US" sz="3600">
                <a:solidFill>
                  <a:srgbClr val="0000FF"/>
                </a:solidFill>
                <a:latin typeface="AmericanTypewriter Medium *" pitchFamily="2" charset="0"/>
              </a:rPr>
              <a:t>Intervensi Pengurangan Risiko</a:t>
            </a:r>
          </a:p>
        </p:txBody>
      </p:sp>
      <p:graphicFrame>
        <p:nvGraphicFramePr>
          <p:cNvPr id="14446" name="Group 110"/>
          <p:cNvGraphicFramePr>
            <a:graphicFrameLocks noGrp="1"/>
          </p:cNvGraphicFramePr>
          <p:nvPr>
            <p:ph type="tbl" idx="1"/>
          </p:nvPr>
        </p:nvGraphicFramePr>
        <p:xfrm>
          <a:off x="457200" y="1371600"/>
          <a:ext cx="8153400" cy="5212080"/>
        </p:xfrm>
        <a:graphic>
          <a:graphicData uri="http://schemas.openxmlformats.org/drawingml/2006/table">
            <a:tbl>
              <a:tblPr/>
              <a:tblGrid>
                <a:gridCol w="4038600"/>
                <a:gridCol w="4114800"/>
              </a:tblGrid>
              <a:tr h="457200">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Menuju Kondisi yang Aman</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hMerge="1">
                  <a:txBody>
                    <a:bodyPr/>
                    <a:lstStyle/>
                    <a:p>
                      <a:endParaRPr lang="en-AU"/>
                    </a:p>
                  </a:txBody>
                  <a:tcPr/>
                </a:tc>
              </a:tr>
              <a:tr h="3206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Risk Assesment di masyarakat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Pelatihan penyadaran masyarakat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68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Perencanaan pengurangan risiko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Pelatihan kesiapsiagaan bencana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Menyusun dan memperkuat organisasi penanggulangan bencana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Pelatihan, simulasi, dan kemampuan evakuasi</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16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Pengorganisasian masyarakat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Perawatan rumah dan fasilitas umum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16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Disetifikasi sumber mata pencaharian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Pelatihan kader kesehatan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7338">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Pengurangan Tekanan</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hMerge="1">
                  <a:txBody>
                    <a:bodyPr/>
                    <a:lstStyle/>
                    <a:p>
                      <a:endParaRPr lang="en-AU"/>
                    </a:p>
                  </a:txBody>
                  <a:tcPr/>
                </a:tc>
              </a:tr>
              <a:tr h="3397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Keberlangsungan sektor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Kerjasama pemasaran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59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Manajemen penggunaan lahan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Advokasi ke pemerintah lokal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90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Puskesmas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Negosiasi masyarakat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9063">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Address root causes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hMerge="1">
                  <a:txBody>
                    <a:bodyPr/>
                    <a:lstStyle/>
                    <a:p>
                      <a:endParaRPr lang="en-AU"/>
                    </a:p>
                  </a:txBody>
                  <a:tcPr/>
                </a:tc>
              </a:tr>
              <a:tr h="3159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Jaringan dan aliansj antara organisasi dan LSM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Advokasi di tingkat nasional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endParaRPr lang="en-US"/>
          </a:p>
        </p:txBody>
      </p:sp>
      <p:sp>
        <p:nvSpPr>
          <p:cNvPr id="26627" name="Rectangle 3"/>
          <p:cNvSpPr>
            <a:spLocks noGrp="1" noChangeArrowheads="1"/>
          </p:cNvSpPr>
          <p:nvPr>
            <p:ph sz="quarter" idx="1"/>
          </p:nvPr>
        </p:nvSpPr>
        <p:spPr/>
        <p:txBody>
          <a:bodyPr/>
          <a:lstStyle/>
          <a:p>
            <a:endParaRPr lang="en-US" dirty="0"/>
          </a:p>
        </p:txBody>
      </p:sp>
      <p:sp>
        <p:nvSpPr>
          <p:cNvPr id="26628" name="WordArt 4"/>
          <p:cNvSpPr>
            <a:spLocks noChangeArrowheads="1" noChangeShapeType="1" noTextEdit="1"/>
          </p:cNvSpPr>
          <p:nvPr/>
        </p:nvSpPr>
        <p:spPr bwMode="auto">
          <a:xfrm>
            <a:off x="1447800" y="3100388"/>
            <a:ext cx="6400800" cy="1547812"/>
          </a:xfrm>
          <a:prstGeom prst="rect">
            <a:avLst/>
          </a:prstGeom>
        </p:spPr>
        <p:txBody>
          <a:bodyPr wrap="none" fromWordArt="1">
            <a:prstTxWarp prst="textDoubleWave1">
              <a:avLst>
                <a:gd name="adj1" fmla="val 6500"/>
                <a:gd name="adj2" fmla="val 0"/>
              </a:avLst>
            </a:prstTxWarp>
          </a:bodyPr>
          <a:lstStyle/>
          <a:p>
            <a:pPr algn="ctr"/>
            <a:r>
              <a:rPr lang="en-AU" sz="3600" kern="10" spc="-360">
                <a:ln w="12700">
                  <a:solidFill>
                    <a:srgbClr val="000099"/>
                  </a:solidFill>
                  <a:round/>
                  <a:headEnd/>
                  <a:tailEnd/>
                </a:ln>
                <a:solidFill>
                  <a:srgbClr val="33CCFF"/>
                </a:solidFill>
                <a:effectLst>
                  <a:outerShdw dist="125724" dir="18900000" algn="ctr" rotWithShape="0">
                    <a:srgbClr val="000099"/>
                  </a:outerShdw>
                </a:effectLst>
                <a:latin typeface="Impact"/>
              </a:rPr>
              <a:t>Selamat Bekerja</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457200" y="1143000"/>
            <a:ext cx="8382000" cy="3962400"/>
          </a:xfrm>
        </p:spPr>
        <p:txBody>
          <a:bodyPr>
            <a:normAutofit fontScale="77500" lnSpcReduction="20000"/>
          </a:bodyPr>
          <a:lstStyle/>
          <a:p>
            <a:pPr>
              <a:tabLst>
                <a:tab pos="280988" algn="l"/>
                <a:tab pos="339725" algn="l"/>
              </a:tabLst>
            </a:pPr>
            <a:r>
              <a:rPr lang="en-US" sz="2800" b="1">
                <a:solidFill>
                  <a:srgbClr val="0000FF"/>
                </a:solidFill>
              </a:rPr>
              <a:t>HUBUNGAN ANTARA KERENTANAN, RISIKO DAN 	BAHAYA</a:t>
            </a:r>
          </a:p>
          <a:p>
            <a:pPr>
              <a:tabLst>
                <a:tab pos="280988" algn="l"/>
                <a:tab pos="339725" algn="l"/>
              </a:tabLst>
            </a:pPr>
            <a:r>
              <a:rPr lang="en-US" sz="2800"/>
              <a:t>	Konsep-konsep tentang kerentanan, bahaya, dan resiko berhubungan secara dinamis.</a:t>
            </a:r>
          </a:p>
          <a:p>
            <a:pPr>
              <a:tabLst>
                <a:tab pos="280988" algn="l"/>
                <a:tab pos="339725" algn="l"/>
              </a:tabLst>
            </a:pPr>
            <a:r>
              <a:rPr lang="en-US" sz="2800"/>
              <a:t>	Hubungan elemen-elemen ini juga dapat di ungkapkan sebagai suatu rumus sederhana yang menggambarkan konsep tersebut dimana lebih besar peristiwa potensial dari suatu bahaya dan lebih mudah rentan suatu populasi, maka lebih besar resikonya.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sz="quarter" idx="1"/>
          </p:nvPr>
        </p:nvSpPr>
        <p:spPr>
          <a:xfrm>
            <a:off x="533400" y="1219200"/>
            <a:ext cx="8229600" cy="3810000"/>
          </a:xfrm>
        </p:spPr>
        <p:txBody>
          <a:bodyPr>
            <a:normAutofit lnSpcReduction="10000"/>
          </a:bodyPr>
          <a:lstStyle/>
          <a:p>
            <a:pPr algn="ctr">
              <a:lnSpc>
                <a:spcPct val="80000"/>
              </a:lnSpc>
              <a:buFontTx/>
              <a:buNone/>
            </a:pPr>
            <a:r>
              <a:rPr lang="en-US" sz="2800" b="1">
                <a:solidFill>
                  <a:srgbClr val="0000FF"/>
                </a:solidFill>
              </a:rPr>
              <a:t>YANG MEMPENGARUHI KERENTANAN KEMISKINAN</a:t>
            </a:r>
          </a:p>
          <a:p>
            <a:pPr algn="ctr">
              <a:lnSpc>
                <a:spcPct val="80000"/>
              </a:lnSpc>
              <a:buFontTx/>
              <a:buNone/>
            </a:pPr>
            <a:endParaRPr lang="en-US" sz="2800" b="1">
              <a:solidFill>
                <a:srgbClr val="0000FF"/>
              </a:solidFill>
            </a:endParaRPr>
          </a:p>
          <a:p>
            <a:pPr algn="ctr">
              <a:lnSpc>
                <a:spcPct val="80000"/>
              </a:lnSpc>
              <a:buFontTx/>
              <a:buNone/>
            </a:pPr>
            <a:r>
              <a:rPr lang="en-US" sz="2800"/>
              <a:t>	Kemiskinan pada umumnya membuat orang mudah rentan terhadap dampak bencana.</a:t>
            </a:r>
          </a:p>
          <a:p>
            <a:pPr algn="ctr">
              <a:lnSpc>
                <a:spcPct val="80000"/>
              </a:lnSpc>
              <a:buFontTx/>
              <a:buNone/>
            </a:pPr>
            <a:r>
              <a:rPr lang="en-US" sz="2800"/>
              <a:t>	Kemiskinan menyebabkan seseorang untuk mencari tempat - tempat yang rawan tanah longsor atau mengapa orang-orang tinggal di dekat gunung berapi atau sungai-sungai dimana tepi-tepi sungai mereka selalu banjir.</a:t>
            </a:r>
          </a:p>
          <a:p>
            <a:pPr>
              <a:lnSpc>
                <a:spcPct val="80000"/>
              </a:lnSpc>
              <a:buFontTx/>
              <a:buNone/>
            </a:pPr>
            <a:r>
              <a:rPr lang="en-US" sz="2800"/>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4"/>
          <p:cNvSpPr>
            <a:spLocks noChangeArrowheads="1"/>
          </p:cNvSpPr>
          <p:nvPr/>
        </p:nvSpPr>
        <p:spPr bwMode="auto">
          <a:xfrm>
            <a:off x="685800" y="1447800"/>
            <a:ext cx="7391400" cy="3962400"/>
          </a:xfrm>
          <a:prstGeom prst="rect">
            <a:avLst/>
          </a:prstGeom>
          <a:noFill/>
          <a:ln w="9525">
            <a:noFill/>
            <a:miter lim="800000"/>
            <a:headEnd/>
            <a:tailEnd/>
          </a:ln>
          <a:effectLst/>
        </p:spPr>
        <p:txBody>
          <a:bodyPr/>
          <a:lstStyle/>
          <a:p>
            <a:pPr marL="342900" indent="-342900" algn="ctr">
              <a:lnSpc>
                <a:spcPct val="90000"/>
              </a:lnSpc>
              <a:spcBef>
                <a:spcPct val="20000"/>
              </a:spcBef>
            </a:pPr>
            <a:r>
              <a:rPr lang="en-US" sz="2800" b="1">
                <a:solidFill>
                  <a:srgbClr val="0000FF"/>
                </a:solidFill>
              </a:rPr>
              <a:t>KEPADATAN POPULASI YANG MENINGKAT</a:t>
            </a:r>
          </a:p>
          <a:p>
            <a:pPr marL="342900" indent="-342900" algn="ctr">
              <a:lnSpc>
                <a:spcPct val="90000"/>
              </a:lnSpc>
              <a:spcBef>
                <a:spcPct val="20000"/>
              </a:spcBef>
            </a:pPr>
            <a:endParaRPr lang="en-US" sz="2800" b="1">
              <a:solidFill>
                <a:srgbClr val="0000FF"/>
              </a:solidFill>
            </a:endParaRPr>
          </a:p>
          <a:p>
            <a:pPr marL="342900" indent="-342900" algn="ctr">
              <a:lnSpc>
                <a:spcPct val="90000"/>
              </a:lnSpc>
              <a:spcBef>
                <a:spcPct val="20000"/>
              </a:spcBef>
            </a:pPr>
            <a:r>
              <a:rPr lang="en-US" sz="2800"/>
              <a:t>	Pertumbuhan populasi memicu lebih banyak orang yang akan terpaksa hidup dan bekerja didaerah-daerah yang tidak aman dan lebih banyak orang yang bersaing untuk suatu jumlah sumber yang terbatas yang mungkin menuju pada konflik</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sz="quarter" idx="1"/>
          </p:nvPr>
        </p:nvSpPr>
        <p:spPr>
          <a:xfrm>
            <a:off x="838200" y="1219200"/>
            <a:ext cx="7543800" cy="2895600"/>
          </a:xfrm>
        </p:spPr>
        <p:txBody>
          <a:bodyPr>
            <a:normAutofit fontScale="85000" lnSpcReduction="10000"/>
          </a:bodyPr>
          <a:lstStyle/>
          <a:p>
            <a:pPr algn="ctr">
              <a:buFontTx/>
              <a:buNone/>
            </a:pPr>
            <a:r>
              <a:rPr lang="en-US" sz="2800" b="1">
                <a:solidFill>
                  <a:srgbClr val="0000FF"/>
                </a:solidFill>
              </a:rPr>
              <a:t>URBANISASI YANG CEPAT</a:t>
            </a:r>
          </a:p>
          <a:p>
            <a:pPr algn="ctr">
              <a:buFontTx/>
              <a:buNone/>
            </a:pPr>
            <a:endParaRPr lang="en-US" sz="2800" b="1">
              <a:solidFill>
                <a:srgbClr val="0000FF"/>
              </a:solidFill>
            </a:endParaRPr>
          </a:p>
          <a:p>
            <a:pPr algn="ctr">
              <a:buFontTx/>
              <a:buNone/>
            </a:pPr>
            <a:r>
              <a:rPr lang="en-US" sz="2800"/>
              <a:t>	Pertumbuhan populasi yang cepat dan migrasi umumnya disebabkan kurangnya lapangan pekerjaan. Persaingan untuk sumber-sumber yang langka, suatu kosekuensi urbanisasi yang cepat yang tidak dapat dihindarkan, dapat mengakibatkan bencana-bencana buatan manusia.</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4"/>
          <p:cNvSpPr>
            <a:spLocks noGrp="1" noChangeArrowheads="1"/>
          </p:cNvSpPr>
          <p:nvPr>
            <p:ph sz="quarter" idx="1"/>
          </p:nvPr>
        </p:nvSpPr>
        <p:spPr>
          <a:xfrm>
            <a:off x="762000" y="1371600"/>
            <a:ext cx="7543800" cy="4038600"/>
          </a:xfrm>
          <a:noFill/>
          <a:ln/>
        </p:spPr>
        <p:txBody>
          <a:bodyPr/>
          <a:lstStyle/>
          <a:p>
            <a:pPr algn="ctr">
              <a:lnSpc>
                <a:spcPct val="90000"/>
              </a:lnSpc>
              <a:buFontTx/>
              <a:buNone/>
            </a:pPr>
            <a:r>
              <a:rPr lang="en-US" sz="2800" b="1">
                <a:solidFill>
                  <a:srgbClr val="0000FF"/>
                </a:solidFill>
              </a:rPr>
              <a:t>PERUBAHAN-PERUBAHAN </a:t>
            </a:r>
          </a:p>
          <a:p>
            <a:pPr algn="ctr">
              <a:lnSpc>
                <a:spcPct val="90000"/>
              </a:lnSpc>
              <a:buFontTx/>
              <a:buNone/>
            </a:pPr>
            <a:r>
              <a:rPr lang="en-US" sz="2800" b="1">
                <a:solidFill>
                  <a:srgbClr val="0000FF"/>
                </a:solidFill>
              </a:rPr>
              <a:t>CARA HIDUP</a:t>
            </a:r>
          </a:p>
          <a:p>
            <a:pPr algn="ctr">
              <a:lnSpc>
                <a:spcPct val="90000"/>
              </a:lnSpc>
              <a:buFontTx/>
              <a:buNone/>
            </a:pPr>
            <a:endParaRPr lang="en-US" sz="2800" b="1">
              <a:solidFill>
                <a:srgbClr val="0000FF"/>
              </a:solidFill>
            </a:endParaRPr>
          </a:p>
          <a:p>
            <a:pPr algn="ctr">
              <a:lnSpc>
                <a:spcPct val="90000"/>
              </a:lnSpc>
              <a:buFontTx/>
              <a:buNone/>
            </a:pPr>
            <a:r>
              <a:rPr lang="en-US" sz="2800"/>
              <a:t>Ketika orang-orang berpindah dari pedesaan kepusat-pusat perkotaan, mereka mungkin kehilangan sistem atau jaringan dukungan sosial yang secara tradisional akan membantu mereka dalam pemulihan dari suatu bencana.</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sz="quarter" idx="1"/>
          </p:nvPr>
        </p:nvSpPr>
        <p:spPr>
          <a:xfrm>
            <a:off x="685800" y="914400"/>
            <a:ext cx="8229600" cy="2133600"/>
          </a:xfrm>
        </p:spPr>
        <p:txBody>
          <a:bodyPr>
            <a:normAutofit fontScale="92500" lnSpcReduction="10000"/>
          </a:bodyPr>
          <a:lstStyle/>
          <a:p>
            <a:pPr algn="ctr">
              <a:buFontTx/>
              <a:buNone/>
            </a:pPr>
            <a:r>
              <a:rPr lang="en-US" sz="2800" b="1">
                <a:solidFill>
                  <a:srgbClr val="0000FF"/>
                </a:solidFill>
              </a:rPr>
              <a:t>KURANGNYA KESADARAN DAN INFORMASI</a:t>
            </a:r>
          </a:p>
          <a:p>
            <a:pPr algn="ctr">
              <a:buFontTx/>
              <a:buNone/>
            </a:pPr>
            <a:r>
              <a:rPr lang="en-US" sz="2800"/>
              <a:t>Orang-orang yang rentan sama sekali tidak tahu bagaimana untuk keluar dari jalan yang membahayakan atau tindakan tindakan perlindungan apa yang diambil</a:t>
            </a:r>
          </a:p>
          <a:p>
            <a:pPr algn="ctr">
              <a:buFontTx/>
              <a:buNone/>
            </a:pPr>
            <a:endParaRPr lang="en-US" sz="2800"/>
          </a:p>
        </p:txBody>
      </p:sp>
      <p:sp>
        <p:nvSpPr>
          <p:cNvPr id="5124" name="Rectangle 4"/>
          <p:cNvSpPr>
            <a:spLocks noChangeArrowheads="1"/>
          </p:cNvSpPr>
          <p:nvPr/>
        </p:nvSpPr>
        <p:spPr bwMode="auto">
          <a:xfrm>
            <a:off x="609600" y="3657600"/>
            <a:ext cx="8229600" cy="2590800"/>
          </a:xfrm>
          <a:prstGeom prst="rect">
            <a:avLst/>
          </a:prstGeom>
          <a:noFill/>
          <a:ln w="9525">
            <a:noFill/>
            <a:miter lim="800000"/>
            <a:headEnd/>
            <a:tailEnd/>
          </a:ln>
          <a:effectLst/>
        </p:spPr>
        <p:txBody>
          <a:bodyPr/>
          <a:lstStyle/>
          <a:p>
            <a:pPr marL="342900" indent="-342900" algn="ctr">
              <a:spcBef>
                <a:spcPct val="20000"/>
              </a:spcBef>
            </a:pPr>
            <a:r>
              <a:rPr lang="en-US" sz="2800" b="1">
                <a:solidFill>
                  <a:srgbClr val="0000FF"/>
                </a:solidFill>
              </a:rPr>
              <a:t>PERANG DAN PERSELISIHAN SIPIL</a:t>
            </a:r>
          </a:p>
          <a:p>
            <a:pPr marL="342900" indent="-342900" algn="ctr">
              <a:spcBef>
                <a:spcPct val="20000"/>
              </a:spcBef>
            </a:pPr>
            <a:r>
              <a:rPr lang="en-US" sz="2800"/>
              <a:t>Perang dan perselisihan sipil dapat dianggap sebagai bahaya-bahaya, yaitu, peristiwa-peristiwa ekstrim yang menghasilkan bencana</a:t>
            </a:r>
          </a:p>
          <a:p>
            <a:pPr marL="342900" indent="-342900" algn="ctr">
              <a:spcBef>
                <a:spcPct val="20000"/>
              </a:spcBef>
            </a:pPr>
            <a:endParaRPr lang="en-US" sz="24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4"/>
          <p:cNvSpPr>
            <a:spLocks noGrp="1" noChangeArrowheads="1"/>
          </p:cNvSpPr>
          <p:nvPr>
            <p:ph sz="quarter" idx="1"/>
          </p:nvPr>
        </p:nvSpPr>
        <p:spPr>
          <a:noFill/>
          <a:ln/>
        </p:spPr>
        <p:txBody>
          <a:bodyPr/>
          <a:lstStyle/>
          <a:p>
            <a:pPr algn="ctr">
              <a:buFontTx/>
              <a:buNone/>
            </a:pPr>
            <a:r>
              <a:rPr lang="en-US" sz="2800" b="1">
                <a:solidFill>
                  <a:srgbClr val="0000FF"/>
                </a:solidFill>
              </a:rPr>
              <a:t>BAGAIMANA MENGURANGI TINGKAT BAHAYA VS KERENTANAN</a:t>
            </a:r>
          </a:p>
          <a:p>
            <a:pPr algn="ctr">
              <a:buFontTx/>
              <a:buNone/>
            </a:pPr>
            <a:endParaRPr lang="en-US" sz="2800" b="1">
              <a:solidFill>
                <a:srgbClr val="0000FF"/>
              </a:solidFill>
            </a:endParaRPr>
          </a:p>
          <a:p>
            <a:pPr algn="ctr">
              <a:buFontTx/>
              <a:buNone/>
            </a:pPr>
            <a:r>
              <a:rPr lang="en-US" sz="2800"/>
              <a:t>Seseorang dapat melihat bahwa perlindungan terhadap resiko dapat tercapai dengan memindahkan penyebab-penyebanya atau mengurangi kerentanan</a:t>
            </a:r>
          </a:p>
          <a:p>
            <a:endParaRPr lang="en-US"/>
          </a:p>
          <a:p>
            <a:pPr algn="ctr">
              <a:buFontTx/>
              <a:buNone/>
            </a:pPr>
            <a:endParaRPr lang="en-US" sz="24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Text Box 4"/>
          <p:cNvSpPr txBox="1">
            <a:spLocks noChangeArrowheads="1"/>
          </p:cNvSpPr>
          <p:nvPr/>
        </p:nvSpPr>
        <p:spPr bwMode="auto">
          <a:xfrm>
            <a:off x="228600" y="668338"/>
            <a:ext cx="8686800" cy="779462"/>
          </a:xfrm>
          <a:prstGeom prst="rect">
            <a:avLst/>
          </a:prstGeom>
          <a:noFill/>
          <a:ln w="9525">
            <a:noFill/>
            <a:miter lim="800000"/>
            <a:headEnd/>
            <a:tailEnd/>
          </a:ln>
          <a:effectLst/>
        </p:spPr>
        <p:txBody>
          <a:bodyPr>
            <a:spAutoFit/>
          </a:bodyPr>
          <a:lstStyle/>
          <a:p>
            <a:pPr algn="ctr">
              <a:spcBef>
                <a:spcPct val="50000"/>
              </a:spcBef>
            </a:pPr>
            <a:r>
              <a:rPr lang="en-US" b="1">
                <a:solidFill>
                  <a:srgbClr val="0000FF"/>
                </a:solidFill>
              </a:rPr>
              <a:t>“ TEKANAN “ Pada masyarakat yang muncul dalam bencana : </a:t>
            </a:r>
          </a:p>
          <a:p>
            <a:pPr algn="ctr">
              <a:spcBef>
                <a:spcPct val="50000"/>
              </a:spcBef>
            </a:pPr>
            <a:r>
              <a:rPr lang="en-US" b="1">
                <a:solidFill>
                  <a:srgbClr val="0000FF"/>
                </a:solidFill>
              </a:rPr>
              <a:t>Peningkatan kerentanan</a:t>
            </a:r>
          </a:p>
        </p:txBody>
      </p:sp>
      <p:sp>
        <p:nvSpPr>
          <p:cNvPr id="7173" name="Line 5"/>
          <p:cNvSpPr>
            <a:spLocks noChangeShapeType="1"/>
          </p:cNvSpPr>
          <p:nvPr/>
        </p:nvSpPr>
        <p:spPr bwMode="auto">
          <a:xfrm>
            <a:off x="228600" y="1828800"/>
            <a:ext cx="2895600" cy="0"/>
          </a:xfrm>
          <a:prstGeom prst="line">
            <a:avLst/>
          </a:prstGeom>
          <a:noFill/>
          <a:ln w="38100">
            <a:solidFill>
              <a:schemeClr val="tx1"/>
            </a:solidFill>
            <a:round/>
            <a:headEnd/>
            <a:tailEnd type="triangle" w="med" len="med"/>
          </a:ln>
          <a:effectLst/>
        </p:spPr>
        <p:txBody>
          <a:bodyPr/>
          <a:lstStyle/>
          <a:p>
            <a:endParaRPr lang="en-AU"/>
          </a:p>
        </p:txBody>
      </p:sp>
      <p:sp>
        <p:nvSpPr>
          <p:cNvPr id="7180" name="Line 12"/>
          <p:cNvSpPr>
            <a:spLocks noChangeShapeType="1"/>
          </p:cNvSpPr>
          <p:nvPr/>
        </p:nvSpPr>
        <p:spPr bwMode="auto">
          <a:xfrm flipH="1">
            <a:off x="6477000" y="1828800"/>
            <a:ext cx="2362200" cy="0"/>
          </a:xfrm>
          <a:prstGeom prst="line">
            <a:avLst/>
          </a:prstGeom>
          <a:noFill/>
          <a:ln w="38100">
            <a:solidFill>
              <a:schemeClr val="tx1"/>
            </a:solidFill>
            <a:round/>
            <a:headEnd/>
            <a:tailEnd type="triangle" w="med" len="med"/>
          </a:ln>
          <a:effectLst/>
        </p:spPr>
        <p:txBody>
          <a:bodyPr/>
          <a:lstStyle/>
          <a:p>
            <a:endParaRPr lang="en-AU"/>
          </a:p>
        </p:txBody>
      </p:sp>
      <p:graphicFrame>
        <p:nvGraphicFramePr>
          <p:cNvPr id="7250" name="Group 82"/>
          <p:cNvGraphicFramePr>
            <a:graphicFrameLocks noGrp="1"/>
          </p:cNvGraphicFramePr>
          <p:nvPr/>
        </p:nvGraphicFramePr>
        <p:xfrm>
          <a:off x="106363" y="2286000"/>
          <a:ext cx="8869362" cy="4323461"/>
        </p:xfrm>
        <a:graphic>
          <a:graphicData uri="http://schemas.openxmlformats.org/drawingml/2006/table">
            <a:tbl>
              <a:tblPr/>
              <a:tblGrid>
                <a:gridCol w="1871662"/>
                <a:gridCol w="2359025"/>
                <a:gridCol w="2279650"/>
                <a:gridCol w="2359025"/>
              </a:tblGrid>
              <a:tr h="7207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rgbClr val="0000FF"/>
                          </a:solidFill>
                          <a:effectLst/>
                          <a:latin typeface="Arial" charset="0"/>
                        </a:rPr>
                        <a:t>Bahaya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rgbClr val="0000FF"/>
                          </a:solidFill>
                          <a:effectLst/>
                          <a:latin typeface="Arial" charset="0"/>
                        </a:rPr>
                        <a:t>Kondisi tak aman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rgbClr val="0000FF"/>
                          </a:solidFill>
                          <a:effectLst/>
                          <a:latin typeface="Arial" charset="0"/>
                        </a:rPr>
                        <a:t>Tekanan dinamis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rgbClr val="0000FF"/>
                          </a:solidFill>
                          <a:effectLst/>
                          <a:latin typeface="Arial" charset="0"/>
                        </a:rPr>
                        <a:t>Akar masalah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17638">
                <a:tc>
                  <a:txBody>
                    <a:bodyPr/>
                    <a:lstStyle/>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400" b="0" i="0" u="none" strike="noStrike" cap="none" normalizeH="0" baseline="0" smtClean="0">
                          <a:ln>
                            <a:noFill/>
                          </a:ln>
                          <a:solidFill>
                            <a:schemeClr val="tx1"/>
                          </a:solidFill>
                          <a:effectLst/>
                          <a:latin typeface="Arial" charset="0"/>
                        </a:rPr>
                        <a:t> Gempa</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400" b="0" i="0" u="none" strike="noStrike" cap="none" normalizeH="0" baseline="0" smtClean="0">
                          <a:ln>
                            <a:noFill/>
                          </a:ln>
                          <a:solidFill>
                            <a:schemeClr val="tx1"/>
                          </a:solidFill>
                          <a:effectLst/>
                          <a:latin typeface="Arial" charset="0"/>
                        </a:rPr>
                        <a:t> Banjir</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400" b="0" i="0" u="none" strike="noStrike" cap="none" normalizeH="0" baseline="0" smtClean="0">
                          <a:ln>
                            <a:noFill/>
                          </a:ln>
                          <a:solidFill>
                            <a:schemeClr val="tx1"/>
                          </a:solidFill>
                          <a:effectLst/>
                          <a:latin typeface="Arial" charset="0"/>
                        </a:rPr>
                        <a:t> Kekeringan</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400" b="0" i="0" u="none" strike="noStrike" cap="none" normalizeH="0" baseline="0" smtClean="0">
                          <a:ln>
                            <a:noFill/>
                          </a:ln>
                          <a:solidFill>
                            <a:schemeClr val="tx1"/>
                          </a:solidFill>
                          <a:effectLst/>
                          <a:latin typeface="Arial" charset="0"/>
                        </a:rPr>
                        <a:t> Letusan    gunung api, perang saudara, pencenaran</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400" b="0" i="0" u="none" strike="noStrike" cap="none" normalizeH="0" baseline="0" smtClean="0">
                          <a:ln>
                            <a:noFill/>
                          </a:ln>
                          <a:solidFill>
                            <a:schemeClr val="tx1"/>
                          </a:solidFill>
                          <a:effectLst/>
                          <a:latin typeface="Arial" charset="0"/>
                        </a:rPr>
                        <a:t> Wabah</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400" b="0" i="0" u="none" strike="noStrike" cap="none" normalizeH="0" baseline="0" smtClean="0">
                          <a:ln>
                            <a:noFill/>
                          </a:ln>
                          <a:solidFill>
                            <a:schemeClr val="tx1"/>
                          </a:solidFill>
                          <a:effectLst/>
                          <a:latin typeface="Arial" charset="0"/>
                        </a:rPr>
                        <a:t>Tanah longsor</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400" b="0" i="0" u="none" strike="noStrike" cap="none" normalizeH="0" baseline="0" smtClean="0">
                          <a:ln>
                            <a:noFill/>
                          </a:ln>
                          <a:solidFill>
                            <a:schemeClr val="tx1"/>
                          </a:solidFill>
                          <a:effectLst/>
                          <a:latin typeface="Arial" charset="0"/>
                        </a:rPr>
                        <a:t> dst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600" b="0" i="0" u="none" strike="noStrike" cap="none" normalizeH="0" baseline="0" smtClean="0">
                          <a:ln>
                            <a:noFill/>
                          </a:ln>
                          <a:solidFill>
                            <a:schemeClr val="tx1"/>
                          </a:solidFill>
                          <a:effectLst/>
                          <a:latin typeface="Arial" charset="0"/>
                        </a:rPr>
                        <a:t> lokasi berbahaya</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600" b="0" i="0" u="none" strike="noStrike" cap="none" normalizeH="0" baseline="0" smtClean="0">
                          <a:ln>
                            <a:noFill/>
                          </a:ln>
                          <a:solidFill>
                            <a:schemeClr val="tx1"/>
                          </a:solidFill>
                          <a:effectLst/>
                          <a:latin typeface="Arial" charset="0"/>
                        </a:rPr>
                        <a:t> Rumah tak aman</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600" b="0" i="0" u="none" strike="noStrike" cap="none" normalizeH="0" baseline="0" smtClean="0">
                          <a:ln>
                            <a:noFill/>
                          </a:ln>
                          <a:solidFill>
                            <a:schemeClr val="tx1"/>
                          </a:solidFill>
                          <a:effectLst/>
                          <a:latin typeface="Arial" charset="0"/>
                        </a:rPr>
                        <a:t> Pencaharian tak aman </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600" b="0" i="0" u="none" strike="noStrike" cap="none" normalizeH="0" baseline="0" smtClean="0">
                          <a:ln>
                            <a:noFill/>
                          </a:ln>
                          <a:solidFill>
                            <a:schemeClr val="tx1"/>
                          </a:solidFill>
                          <a:effectLst/>
                          <a:latin typeface="Arial" charset="0"/>
                        </a:rPr>
                        <a:t> Pencaharian tak aktif</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600" b="0" i="0" u="none" strike="noStrike" cap="none" normalizeH="0" baseline="0" smtClean="0">
                          <a:ln>
                            <a:noFill/>
                          </a:ln>
                          <a:solidFill>
                            <a:schemeClr val="tx1"/>
                          </a:solidFill>
                          <a:effectLst/>
                          <a:latin typeface="Arial" charset="0"/>
                        </a:rPr>
                        <a:t> Tak punya tabungan</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600" b="0" i="0" u="none" strike="noStrike" cap="none" normalizeH="0" baseline="0" smtClean="0">
                          <a:ln>
                            <a:noFill/>
                          </a:ln>
                          <a:solidFill>
                            <a:schemeClr val="tx1"/>
                          </a:solidFill>
                          <a:effectLst/>
                          <a:latin typeface="Arial" charset="0"/>
                        </a:rPr>
                        <a:t> Tak ada keahlian </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600" b="0" i="0" u="none" strike="noStrike" cap="none" normalizeH="0" baseline="0" smtClean="0">
                          <a:ln>
                            <a:noFill/>
                          </a:ln>
                          <a:solidFill>
                            <a:schemeClr val="tx1"/>
                          </a:solidFill>
                          <a:effectLst/>
                          <a:latin typeface="Arial" charset="0"/>
                        </a:rPr>
                        <a:t> Tak ada JPS</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600" b="0" i="0" u="none" strike="noStrike" cap="none" normalizeH="0" baseline="0" smtClean="0">
                          <a:ln>
                            <a:noFill/>
                          </a:ln>
                          <a:solidFill>
                            <a:schemeClr val="tx1"/>
                          </a:solidFill>
                          <a:effectLst/>
                          <a:latin typeface="Arial" charset="0"/>
                        </a:rPr>
                        <a:t> Tak Ada layanan   dasar</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600" b="0" i="0" u="none" strike="noStrike" cap="none" normalizeH="0" baseline="0" smtClean="0">
                          <a:ln>
                            <a:noFill/>
                          </a:ln>
                          <a:solidFill>
                            <a:schemeClr val="tx1"/>
                          </a:solidFill>
                          <a:effectLst/>
                          <a:latin typeface="Arial" charset="0"/>
                        </a:rPr>
                        <a:t> Tak bersatu</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600" b="0" i="0" u="none" strike="noStrike" cap="none" normalizeH="0" baseline="0" smtClean="0">
                          <a:ln>
                            <a:noFill/>
                          </a:ln>
                          <a:solidFill>
                            <a:schemeClr val="tx1"/>
                          </a:solidFill>
                          <a:effectLst/>
                          <a:latin typeface="Arial" charset="0"/>
                        </a:rPr>
                        <a:t> Bahaya tak disadari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600" b="0" i="0" u="none" strike="noStrike" cap="none" normalizeH="0" baseline="0" smtClean="0">
                          <a:ln>
                            <a:noFill/>
                          </a:ln>
                          <a:solidFill>
                            <a:schemeClr val="tx1"/>
                          </a:solidFill>
                          <a:effectLst/>
                          <a:latin typeface="Arial" charset="0"/>
                        </a:rPr>
                        <a:t> Akses terbatas atas sumber daya, layanan dasar, pasar dan keputusan politik</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600" b="0" i="0" u="none" strike="noStrike" cap="none" normalizeH="0" baseline="0" smtClean="0">
                          <a:ln>
                            <a:noFill/>
                          </a:ln>
                          <a:solidFill>
                            <a:schemeClr val="tx1"/>
                          </a:solidFill>
                          <a:effectLst/>
                          <a:latin typeface="Arial" charset="0"/>
                        </a:rPr>
                        <a:t> Pertumbuhan penduduk</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600" b="0" i="0" u="none" strike="noStrike" cap="none" normalizeH="0" baseline="0" smtClean="0">
                          <a:ln>
                            <a:noFill/>
                          </a:ln>
                          <a:solidFill>
                            <a:schemeClr val="tx1"/>
                          </a:solidFill>
                          <a:effectLst/>
                          <a:latin typeface="Arial" charset="0"/>
                        </a:rPr>
                        <a:t> Promosi ekspor</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600" b="0" i="0" u="none" strike="noStrike" cap="none" normalizeH="0" baseline="0" smtClean="0">
                          <a:ln>
                            <a:noFill/>
                          </a:ln>
                          <a:solidFill>
                            <a:schemeClr val="tx1"/>
                          </a:solidFill>
                          <a:effectLst/>
                          <a:latin typeface="Arial" charset="0"/>
                        </a:rPr>
                        <a:t> Perubahan lahan</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600" b="0" i="0" u="none" strike="noStrike" cap="none" normalizeH="0" baseline="0" smtClean="0">
                          <a:ln>
                            <a:noFill/>
                          </a:ln>
                          <a:solidFill>
                            <a:schemeClr val="tx1"/>
                          </a:solidFill>
                          <a:effectLst/>
                          <a:latin typeface="Arial" charset="0"/>
                        </a:rPr>
                        <a:t> Pembabatan hutan</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600" b="0" i="0" u="none" strike="noStrike" cap="none" normalizeH="0" baseline="0" smtClean="0">
                          <a:ln>
                            <a:noFill/>
                          </a:ln>
                          <a:solidFill>
                            <a:schemeClr val="tx1"/>
                          </a:solidFill>
                          <a:effectLst/>
                          <a:latin typeface="Arial" charset="0"/>
                        </a:rPr>
                        <a:t> Migrasi</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600" b="0" i="0" u="none" strike="noStrike" cap="none" normalizeH="0" baseline="0" smtClean="0">
                          <a:ln>
                            <a:noFill/>
                          </a:ln>
                          <a:solidFill>
                            <a:schemeClr val="tx1"/>
                          </a:solidFill>
                          <a:effectLst/>
                          <a:latin typeface="Arial" charset="0"/>
                        </a:rPr>
                        <a:t> UU tak disukai</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600" b="0" i="0" u="none" strike="noStrike" cap="none" normalizeH="0" baseline="0" smtClean="0">
                          <a:ln>
                            <a:noFill/>
                          </a:ln>
                          <a:solidFill>
                            <a:schemeClr val="tx1"/>
                          </a:solidFill>
                          <a:effectLst/>
                          <a:latin typeface="Arial" charset="0"/>
                        </a:rPr>
                        <a:t> Tak ada dana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600" b="0" i="0" u="none" strike="noStrike" cap="none" normalizeH="0" baseline="0" smtClean="0">
                          <a:ln>
                            <a:noFill/>
                          </a:ln>
                          <a:solidFill>
                            <a:schemeClr val="tx1"/>
                          </a:solidFill>
                          <a:effectLst/>
                          <a:latin typeface="Arial" charset="0"/>
                        </a:rPr>
                        <a:t> Kebijakan yang menghasilkan distribusi tak merata sumber daya, layanan dan kekuasaan</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600" b="0" i="0" u="none" strike="noStrike" cap="none" normalizeH="0" baseline="0" smtClean="0">
                          <a:ln>
                            <a:noFill/>
                          </a:ln>
                          <a:solidFill>
                            <a:schemeClr val="tx1"/>
                          </a:solidFill>
                          <a:effectLst/>
                          <a:latin typeface="Arial" charset="0"/>
                        </a:rPr>
                        <a:t> Kebijakan/ struktur yang menghasilkan akses yang tidak merata pada kekuasan, fungsi bias negara dan militer</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600" b="0" i="0" u="none" strike="noStrike" cap="none" normalizeH="0" baseline="0" smtClean="0">
                          <a:ln>
                            <a:noFill/>
                          </a:ln>
                          <a:solidFill>
                            <a:schemeClr val="tx1"/>
                          </a:solidFill>
                          <a:effectLst/>
                          <a:latin typeface="Arial" charset="0"/>
                        </a:rPr>
                        <a:t> Ideologi: aturan gender, defenisi hak, ideologi</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251" name="AutoShape 83"/>
          <p:cNvSpPr>
            <a:spLocks noChangeArrowheads="1"/>
          </p:cNvSpPr>
          <p:nvPr/>
        </p:nvSpPr>
        <p:spPr bwMode="auto">
          <a:xfrm>
            <a:off x="3660775" y="1371600"/>
            <a:ext cx="2511425" cy="723900"/>
          </a:xfrm>
          <a:prstGeom prst="irregularSeal2">
            <a:avLst/>
          </a:prstGeom>
          <a:solidFill>
            <a:srgbClr val="FF0000"/>
          </a:solidFill>
          <a:ln w="9525">
            <a:solidFill>
              <a:schemeClr val="tx1"/>
            </a:solidFill>
            <a:miter lim="800000"/>
            <a:headEnd/>
            <a:tailEnd/>
          </a:ln>
          <a:effectLst/>
        </p:spPr>
        <p:txBody>
          <a:bodyPr>
            <a:spAutoFit/>
          </a:bodyPr>
          <a:lstStyle/>
          <a:p>
            <a:pPr>
              <a:spcBef>
                <a:spcPct val="50000"/>
              </a:spcBef>
            </a:pPr>
            <a:r>
              <a:rPr lang="en-US" b="1">
                <a:solidFill>
                  <a:schemeClr val="bg1"/>
                </a:solidFill>
              </a:rPr>
              <a:t>bencana</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272</TotalTime>
  <Words>630</Words>
  <Application>Microsoft PowerPoint</Application>
  <PresentationFormat>On-screen Show (4:3)</PresentationFormat>
  <Paragraphs>129</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Monotype Corsiva</vt:lpstr>
      <vt:lpstr>AmericanTypewriter Medium *</vt:lpstr>
      <vt:lpstr>Civic</vt:lpstr>
      <vt:lpstr>Slide 1</vt:lpstr>
      <vt:lpstr>Slide 2</vt:lpstr>
      <vt:lpstr>Slide 3</vt:lpstr>
      <vt:lpstr>Slide 4</vt:lpstr>
      <vt:lpstr>Slide 5</vt:lpstr>
      <vt:lpstr>Slide 6</vt:lpstr>
      <vt:lpstr>Slide 7</vt:lpstr>
      <vt:lpstr>Slide 8</vt:lpstr>
      <vt:lpstr>Slide 9</vt:lpstr>
      <vt:lpstr>Lepaskan “ tekanan “ untuk mengurangi risiko bencana Kemajuan Keselamatan</vt:lpstr>
      <vt:lpstr>Slide 11</vt:lpstr>
      <vt:lpstr>Pengaruh pengurangan dampak risiko  untuk  Progression of Safety</vt:lpstr>
      <vt:lpstr>Intervensi Pengurangan Risiko</vt:lpstr>
      <vt:lpstr>Slide 14</vt:lpstr>
    </vt:vector>
  </TitlesOfParts>
  <Company>Volunteers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UPAYA PENGURANGAN RESIKO BENCANA YANG BERHUBUNGAN DENGAN ANCAMAN BENCANA</dc:title>
  <dc:creator>thile_oge@yahoo.com</dc:creator>
  <cp:lastModifiedBy>user_2</cp:lastModifiedBy>
  <cp:revision>6</cp:revision>
  <dcterms:created xsi:type="dcterms:W3CDTF">2008-10-15T13:47:14Z</dcterms:created>
  <dcterms:modified xsi:type="dcterms:W3CDTF">2017-10-20T02:43:42Z</dcterms:modified>
</cp:coreProperties>
</file>