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west.com/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LINGKUNGAN INDUSTRI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(</a:t>
            </a:r>
            <a:r>
              <a:rPr lang="en-US" b="1" dirty="0" smtClean="0"/>
              <a:t>Industry Environment</a:t>
            </a:r>
            <a:r>
              <a:rPr lang="id-ID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Pengaruh Kharakteristik Kunci kepada kondisi industri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6934200" cy="1219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"/>
            </a:pPr>
            <a:r>
              <a:rPr lang="en-US" smtClean="0"/>
              <a:t> Bagian pasar perusahaan.</a:t>
            </a:r>
          </a:p>
          <a:p>
            <a:pPr>
              <a:buFont typeface="Wingdings" pitchFamily="2" charset="2"/>
              <a:buChar char=""/>
            </a:pPr>
            <a:r>
              <a:rPr lang="en-US" smtClean="0"/>
              <a:t> Fokus Perusahaan pada industri  utamanya.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3200" smtClean="0"/>
              <a:t>Perusahaan dengan </a:t>
            </a:r>
            <a:br>
              <a:rPr lang="en-US" sz="3200" smtClean="0"/>
            </a:br>
            <a:r>
              <a:rPr lang="en-US" sz="3200" smtClean="0"/>
              <a:t>Bagian pasar yang besar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112838" y="2297113"/>
            <a:ext cx="7116762" cy="1055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4000"/>
              <a:t>Mendapatkan lebih Manfaat dari kenaikan permintaan industri.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4000"/>
              <a:t>Lebih Menderita akibat Penurunan permintaan industri.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Pesaing dalam sebuah Industri</a:t>
            </a:r>
            <a:br>
              <a:rPr lang="en-US" smtClean="0"/>
            </a:br>
            <a:r>
              <a:rPr lang="en-US" smtClean="0"/>
              <a:t>Sebuah perusahaan harus melakukan dua tugas: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69342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Menilai pesaing.</a:t>
            </a:r>
          </a:p>
          <a:p>
            <a:pPr>
              <a:lnSpc>
                <a:spcPct val="80000"/>
              </a:lnSpc>
            </a:pPr>
            <a:r>
              <a:rPr lang="en-US" sz="3600" smtClean="0"/>
              <a:t>Mengembangkan Keunggulan kompetisi.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Menilai Pesaing Di dalam </a:t>
            </a:r>
            <a:br>
              <a:rPr lang="en-US" smtClean="0"/>
            </a:br>
            <a:r>
              <a:rPr lang="en-US" smtClean="0"/>
              <a:t>suatu Industri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2362200"/>
            <a:ext cx="4876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Segmen berdasarkan jenis perusahaan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Segmen berdasarkan kualitas yang dirasakan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1308100" y="2809875"/>
          <a:ext cx="1801813" cy="1665288"/>
        </p:xfrm>
        <a:graphic>
          <a:graphicData uri="http://schemas.openxmlformats.org/presentationml/2006/ole">
            <p:oleObj spid="_x0000_s5122" name="Clip" r:id="rId3" imgW="3705840" imgH="3425040" progId="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5105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An important key to business success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4400" smtClean="0"/>
              <a:t>Mengembangkan Persaingan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705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"/>
            </a:pPr>
            <a:r>
              <a:rPr lang="en-US" sz="3600" b="1">
                <a:latin typeface="Arial" charset="0"/>
              </a:rPr>
              <a:t> 	</a:t>
            </a:r>
            <a:r>
              <a:rPr lang="en-US" sz="3600">
                <a:latin typeface="Arial" charset="0"/>
              </a:rPr>
              <a:t>Biaya produksi rendah     	(Low-cost production)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"/>
            </a:pPr>
            <a:r>
              <a:rPr lang="en-US" sz="3600" b="1">
                <a:latin typeface="Arial" charset="0"/>
              </a:rPr>
              <a:t>    </a:t>
            </a:r>
            <a:r>
              <a:rPr lang="en-US" sz="3600">
                <a:latin typeface="Arial" charset="0"/>
              </a:rPr>
              <a:t>Kualitas yang baik 		   	   (Better quality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66800" y="4419600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"/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  	</a:t>
            </a:r>
            <a:r>
              <a:rPr lang="en-US" sz="3600">
                <a:latin typeface="Arial" charset="0"/>
              </a:rPr>
              <a:t>Diferensiasi Produk                                                                     	(Product differentiation</a:t>
            </a:r>
          </a:p>
        </p:txBody>
      </p:sp>
      <p:graphicFrame>
        <p:nvGraphicFramePr>
          <p:cNvPr id="13314" name="Object 6">
            <a:hlinkClick r:id="rId3"/>
          </p:cNvPr>
          <p:cNvGraphicFramePr>
            <a:graphicFrameLocks noChangeAspect="1"/>
          </p:cNvGraphicFramePr>
          <p:nvPr/>
        </p:nvGraphicFramePr>
        <p:xfrm flipH="1">
          <a:off x="7315200" y="4800600"/>
          <a:ext cx="1143000" cy="1023938"/>
        </p:xfrm>
        <a:graphic>
          <a:graphicData uri="http://schemas.openxmlformats.org/presentationml/2006/ole">
            <p:oleObj spid="_x0000_s6146" name="Clip" r:id="rId4" imgW="1559880" imgH="1640160" progId="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934200" y="5840413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Business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dura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43751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5715000"/>
            <a:ext cx="539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Sasaran Pembelajaran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84238" y="1676400"/>
            <a:ext cx="7497762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  <a:tabLst>
                <a:tab pos="620713" algn="l"/>
              </a:tabLst>
            </a:pPr>
            <a:r>
              <a:rPr lang="en-US" sz="2800"/>
              <a:t>Identifikasi karakteristik industri yang mempengaruhi kinerja bisnis.</a:t>
            </a:r>
          </a:p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  <a:tabLst>
                <a:tab pos="620713" algn="l"/>
              </a:tabLst>
            </a:pPr>
            <a:r>
              <a:rPr lang="en-US" sz="2800"/>
              <a:t>Jelaskan mengapa beberapa perusahaan lebih ditunjukkan kepada kondisi-kondisi industri.</a:t>
            </a:r>
          </a:p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  <a:tabLst>
                <a:tab pos="620713" algn="l"/>
              </a:tabLst>
            </a:pPr>
            <a:r>
              <a:rPr lang="en-US" sz="2800"/>
              <a:t>Jelaskan bagaimana suatu perusahaan dapat bersaing di dalam industri 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Capaian Perusahaan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2190750"/>
            <a:ext cx="7239000" cy="3133725"/>
            <a:chOff x="720" y="1380"/>
            <a:chExt cx="4560" cy="1974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720" y="1380"/>
              <a:ext cx="1584" cy="28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Industry demand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3504" y="1386"/>
              <a:ext cx="1776" cy="28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Industry Competition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720" y="3066"/>
              <a:ext cx="1728" cy="28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Labor Environment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3168" y="3066"/>
              <a:ext cx="2112" cy="28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Regulatory Environment</a:t>
              </a:r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1824" y="1842"/>
              <a:ext cx="1920" cy="1008"/>
            </a:xfrm>
            <a:prstGeom prst="ellipse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2064" y="2082"/>
              <a:ext cx="13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</a:rPr>
                <a:t>Characteristics That Influence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5410200" y="152400"/>
            <a:ext cx="3200400" cy="2286000"/>
          </a:xfrm>
          <a:prstGeom prst="cloudCallout">
            <a:avLst>
              <a:gd name="adj1" fmla="val -41519"/>
              <a:gd name="adj2" fmla="val 109306"/>
            </a:avLst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240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5486400" cy="1600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Capaian Perusahaan dan </a:t>
            </a:r>
            <a:br>
              <a:rPr lang="en-US" smtClean="0"/>
            </a:br>
            <a:r>
              <a:rPr lang="en-US" smtClean="0"/>
              <a:t>permintaan industri </a:t>
            </a:r>
            <a:br>
              <a:rPr lang="en-US" smtClean="0"/>
            </a:br>
            <a:r>
              <a:rPr lang="en-US" smtClean="0"/>
              <a:t>(Industry Demand)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715000" y="685800"/>
            <a:ext cx="2647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u="sng">
                <a:solidFill>
                  <a:schemeClr val="bg1"/>
                </a:solidFill>
              </a:rPr>
              <a:t>Dipengaruhi oleh: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Kondisi Ekonomi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Kependudukan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Kesukaan pelanggan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903413" y="3810000"/>
          <a:ext cx="6262687" cy="2197100"/>
        </p:xfrm>
        <a:graphic>
          <a:graphicData uri="http://schemas.openxmlformats.org/presentationml/2006/ole">
            <p:oleObj spid="_x0000_s1026" name="Clip" r:id="rId3" imgW="4506840" imgH="1581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5334000" y="152400"/>
            <a:ext cx="3429000" cy="2286000"/>
          </a:xfrm>
          <a:prstGeom prst="cloudCallout">
            <a:avLst>
              <a:gd name="adj1" fmla="val -39861"/>
              <a:gd name="adj2" fmla="val 109306"/>
            </a:avLst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240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5486400" cy="1676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Capaian Perusahaan dan </a:t>
            </a:r>
            <a:br>
              <a:rPr lang="en-US" smtClean="0"/>
            </a:br>
            <a:r>
              <a:rPr lang="en-US" smtClean="0"/>
              <a:t>persaingan industri </a:t>
            </a:r>
            <a:br>
              <a:rPr lang="en-US" smtClean="0"/>
            </a:br>
            <a:r>
              <a:rPr lang="en-US" smtClean="0"/>
              <a:t>(Industry Competition)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903413" y="3810000"/>
          <a:ext cx="6262687" cy="2197100"/>
        </p:xfrm>
        <a:graphic>
          <a:graphicData uri="http://schemas.openxmlformats.org/presentationml/2006/ole">
            <p:oleObj spid="_x0000_s2050" name="Clip" r:id="rId3" imgW="4506840" imgH="1581120" progId="">
              <p:embed/>
            </p:oleObj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791200" y="457200"/>
            <a:ext cx="2781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u="sng">
                <a:solidFill>
                  <a:schemeClr val="bg1"/>
                </a:solidFill>
              </a:rPr>
              <a:t>Dipengaruhi oleh: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Baigan pasar perusahaan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Tingkat persaingan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Keunggulan persaingan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Bagian Pasar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828800" y="13716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/>
              <a:t>Bagian Perusahaan dari total penjualan dalam industri</a:t>
            </a:r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3695700" y="3348038"/>
            <a:ext cx="1244600" cy="868362"/>
          </a:xfrm>
          <a:custGeom>
            <a:avLst/>
            <a:gdLst>
              <a:gd name="T0" fmla="*/ 0 w 784"/>
              <a:gd name="T1" fmla="*/ 534272777 h 547"/>
              <a:gd name="T2" fmla="*/ 1975802678 w 784"/>
              <a:gd name="T3" fmla="*/ 0 h 547"/>
              <a:gd name="T4" fmla="*/ 1975802678 w 784"/>
              <a:gd name="T5" fmla="*/ 844251084 h 547"/>
              <a:gd name="T6" fmla="*/ 0 w 784"/>
              <a:gd name="T7" fmla="*/ 1378523663 h 547"/>
              <a:gd name="T8" fmla="*/ 0 w 784"/>
              <a:gd name="T9" fmla="*/ 534272777 h 5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4"/>
              <a:gd name="T16" fmla="*/ 0 h 547"/>
              <a:gd name="T17" fmla="*/ 784 w 784"/>
              <a:gd name="T18" fmla="*/ 547 h 5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4" h="547">
                <a:moveTo>
                  <a:pt x="0" y="212"/>
                </a:moveTo>
                <a:lnTo>
                  <a:pt x="784" y="0"/>
                </a:lnTo>
                <a:lnTo>
                  <a:pt x="784" y="335"/>
                </a:lnTo>
                <a:lnTo>
                  <a:pt x="0" y="547"/>
                </a:lnTo>
                <a:lnTo>
                  <a:pt x="0" y="212"/>
                </a:lnTo>
                <a:close/>
              </a:path>
            </a:pathLst>
          </a:custGeom>
          <a:solidFill>
            <a:srgbClr val="00664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3695700" y="3192463"/>
            <a:ext cx="1244600" cy="492125"/>
          </a:xfrm>
          <a:custGeom>
            <a:avLst/>
            <a:gdLst>
              <a:gd name="T0" fmla="*/ 0 w 784"/>
              <a:gd name="T1" fmla="*/ 0 h 310"/>
              <a:gd name="T2" fmla="*/ 100806243 w 784"/>
              <a:gd name="T3" fmla="*/ 0 h 310"/>
              <a:gd name="T4" fmla="*/ 201612487 w 784"/>
              <a:gd name="T5" fmla="*/ 0 h 310"/>
              <a:gd name="T6" fmla="*/ 302418755 w 784"/>
              <a:gd name="T7" fmla="*/ 0 h 310"/>
              <a:gd name="T8" fmla="*/ 383063730 w 784"/>
              <a:gd name="T9" fmla="*/ 0 h 310"/>
              <a:gd name="T10" fmla="*/ 483870048 w 784"/>
              <a:gd name="T11" fmla="*/ 0 h 310"/>
              <a:gd name="T12" fmla="*/ 584676266 w 784"/>
              <a:gd name="T13" fmla="*/ 22682197 h 310"/>
              <a:gd name="T14" fmla="*/ 624998754 w 784"/>
              <a:gd name="T15" fmla="*/ 22682197 h 310"/>
              <a:gd name="T16" fmla="*/ 725804972 w 784"/>
              <a:gd name="T17" fmla="*/ 22682197 h 310"/>
              <a:gd name="T18" fmla="*/ 806449947 w 784"/>
              <a:gd name="T19" fmla="*/ 22682197 h 310"/>
              <a:gd name="T20" fmla="*/ 907256364 w 784"/>
              <a:gd name="T21" fmla="*/ 45362807 h 310"/>
              <a:gd name="T22" fmla="*/ 987901339 w 784"/>
              <a:gd name="T23" fmla="*/ 45362807 h 310"/>
              <a:gd name="T24" fmla="*/ 1088707558 w 784"/>
              <a:gd name="T25" fmla="*/ 68043423 h 310"/>
              <a:gd name="T26" fmla="*/ 1169352533 w 784"/>
              <a:gd name="T27" fmla="*/ 68043423 h 310"/>
              <a:gd name="T28" fmla="*/ 1249997508 w 784"/>
              <a:gd name="T29" fmla="*/ 90725614 h 310"/>
              <a:gd name="T30" fmla="*/ 1330642483 w 784"/>
              <a:gd name="T31" fmla="*/ 90725614 h 310"/>
              <a:gd name="T32" fmla="*/ 1431448701 w 784"/>
              <a:gd name="T33" fmla="*/ 113406242 h 310"/>
              <a:gd name="T34" fmla="*/ 1512093676 w 784"/>
              <a:gd name="T35" fmla="*/ 113406242 h 310"/>
              <a:gd name="T36" fmla="*/ 1592738651 w 784"/>
              <a:gd name="T37" fmla="*/ 133567485 h 310"/>
              <a:gd name="T38" fmla="*/ 1612899895 w 784"/>
              <a:gd name="T39" fmla="*/ 156249676 h 310"/>
              <a:gd name="T40" fmla="*/ 1693545266 w 784"/>
              <a:gd name="T41" fmla="*/ 156249676 h 310"/>
              <a:gd name="T42" fmla="*/ 1774190241 w 784"/>
              <a:gd name="T43" fmla="*/ 178931867 h 310"/>
              <a:gd name="T44" fmla="*/ 1854835216 w 784"/>
              <a:gd name="T45" fmla="*/ 201612470 h 310"/>
              <a:gd name="T46" fmla="*/ 1915318947 w 784"/>
              <a:gd name="T47" fmla="*/ 224293123 h 310"/>
              <a:gd name="T48" fmla="*/ 1975802678 w 784"/>
              <a:gd name="T49" fmla="*/ 246975314 h 310"/>
              <a:gd name="T50" fmla="*/ 0 w 784"/>
              <a:gd name="T51" fmla="*/ 781248328 h 310"/>
              <a:gd name="T52" fmla="*/ 0 w 784"/>
              <a:gd name="T53" fmla="*/ 0 h 31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84"/>
              <a:gd name="T82" fmla="*/ 0 h 310"/>
              <a:gd name="T83" fmla="*/ 784 w 784"/>
              <a:gd name="T84" fmla="*/ 310 h 31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84" h="310">
                <a:moveTo>
                  <a:pt x="0" y="0"/>
                </a:moveTo>
                <a:lnTo>
                  <a:pt x="40" y="0"/>
                </a:lnTo>
                <a:lnTo>
                  <a:pt x="80" y="0"/>
                </a:lnTo>
                <a:lnTo>
                  <a:pt x="120" y="0"/>
                </a:lnTo>
                <a:lnTo>
                  <a:pt x="152" y="0"/>
                </a:lnTo>
                <a:lnTo>
                  <a:pt x="192" y="0"/>
                </a:lnTo>
                <a:lnTo>
                  <a:pt x="232" y="9"/>
                </a:lnTo>
                <a:lnTo>
                  <a:pt x="248" y="9"/>
                </a:lnTo>
                <a:lnTo>
                  <a:pt x="288" y="9"/>
                </a:lnTo>
                <a:lnTo>
                  <a:pt x="320" y="9"/>
                </a:lnTo>
                <a:lnTo>
                  <a:pt x="360" y="18"/>
                </a:lnTo>
                <a:lnTo>
                  <a:pt x="392" y="18"/>
                </a:lnTo>
                <a:lnTo>
                  <a:pt x="432" y="27"/>
                </a:lnTo>
                <a:lnTo>
                  <a:pt x="464" y="27"/>
                </a:lnTo>
                <a:lnTo>
                  <a:pt x="496" y="36"/>
                </a:lnTo>
                <a:lnTo>
                  <a:pt x="528" y="36"/>
                </a:lnTo>
                <a:lnTo>
                  <a:pt x="568" y="45"/>
                </a:lnTo>
                <a:lnTo>
                  <a:pt x="600" y="45"/>
                </a:lnTo>
                <a:lnTo>
                  <a:pt x="632" y="53"/>
                </a:lnTo>
                <a:lnTo>
                  <a:pt x="640" y="62"/>
                </a:lnTo>
                <a:lnTo>
                  <a:pt x="672" y="62"/>
                </a:lnTo>
                <a:lnTo>
                  <a:pt x="704" y="71"/>
                </a:lnTo>
                <a:lnTo>
                  <a:pt x="736" y="80"/>
                </a:lnTo>
                <a:lnTo>
                  <a:pt x="760" y="89"/>
                </a:lnTo>
                <a:lnTo>
                  <a:pt x="784" y="98"/>
                </a:lnTo>
                <a:lnTo>
                  <a:pt x="0" y="310"/>
                </a:lnTo>
                <a:lnTo>
                  <a:pt x="0" y="0"/>
                </a:lnTo>
                <a:close/>
              </a:path>
            </a:pathLst>
          </a:custGeom>
          <a:solidFill>
            <a:srgbClr val="00CC9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>
            <a:off x="2120900" y="3348038"/>
            <a:ext cx="1244600" cy="868362"/>
          </a:xfrm>
          <a:custGeom>
            <a:avLst/>
            <a:gdLst>
              <a:gd name="T0" fmla="*/ 1975802678 w 784"/>
              <a:gd name="T1" fmla="*/ 534272777 h 547"/>
              <a:gd name="T2" fmla="*/ 0 w 784"/>
              <a:gd name="T3" fmla="*/ 0 h 547"/>
              <a:gd name="T4" fmla="*/ 0 w 784"/>
              <a:gd name="T5" fmla="*/ 844251084 h 547"/>
              <a:gd name="T6" fmla="*/ 1975802678 w 784"/>
              <a:gd name="T7" fmla="*/ 1378523663 h 547"/>
              <a:gd name="T8" fmla="*/ 1975802678 w 784"/>
              <a:gd name="T9" fmla="*/ 534272777 h 5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4"/>
              <a:gd name="T16" fmla="*/ 0 h 547"/>
              <a:gd name="T17" fmla="*/ 784 w 784"/>
              <a:gd name="T18" fmla="*/ 547 h 5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4" h="547">
                <a:moveTo>
                  <a:pt x="784" y="212"/>
                </a:moveTo>
                <a:lnTo>
                  <a:pt x="0" y="0"/>
                </a:lnTo>
                <a:lnTo>
                  <a:pt x="0" y="335"/>
                </a:lnTo>
                <a:lnTo>
                  <a:pt x="784" y="547"/>
                </a:lnTo>
                <a:lnTo>
                  <a:pt x="784" y="212"/>
                </a:lnTo>
                <a:close/>
              </a:path>
            </a:pathLst>
          </a:custGeom>
          <a:solidFill>
            <a:srgbClr val="59595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2120900" y="3192463"/>
            <a:ext cx="1244600" cy="492125"/>
          </a:xfrm>
          <a:custGeom>
            <a:avLst/>
            <a:gdLst>
              <a:gd name="T0" fmla="*/ 0 w 784"/>
              <a:gd name="T1" fmla="*/ 246975314 h 310"/>
              <a:gd name="T2" fmla="*/ 60483756 w 784"/>
              <a:gd name="T3" fmla="*/ 224293123 h 310"/>
              <a:gd name="T4" fmla="*/ 141128756 w 784"/>
              <a:gd name="T5" fmla="*/ 201612470 h 310"/>
              <a:gd name="T6" fmla="*/ 221773780 w 784"/>
              <a:gd name="T7" fmla="*/ 178931867 h 310"/>
              <a:gd name="T8" fmla="*/ 282257511 w 784"/>
              <a:gd name="T9" fmla="*/ 156249676 h 310"/>
              <a:gd name="T10" fmla="*/ 362902486 w 784"/>
              <a:gd name="T11" fmla="*/ 156249676 h 310"/>
              <a:gd name="T12" fmla="*/ 443547560 w 784"/>
              <a:gd name="T13" fmla="*/ 133567485 h 310"/>
              <a:gd name="T14" fmla="*/ 483870048 w 784"/>
              <a:gd name="T15" fmla="*/ 113406242 h 310"/>
              <a:gd name="T16" fmla="*/ 564515023 w 784"/>
              <a:gd name="T17" fmla="*/ 113406242 h 310"/>
              <a:gd name="T18" fmla="*/ 645159998 w 784"/>
              <a:gd name="T19" fmla="*/ 90725614 h 310"/>
              <a:gd name="T20" fmla="*/ 725804972 w 784"/>
              <a:gd name="T21" fmla="*/ 90725614 h 310"/>
              <a:gd name="T22" fmla="*/ 826611191 w 784"/>
              <a:gd name="T23" fmla="*/ 68043423 h 310"/>
              <a:gd name="T24" fmla="*/ 907256364 w 784"/>
              <a:gd name="T25" fmla="*/ 68043423 h 310"/>
              <a:gd name="T26" fmla="*/ 987901339 w 784"/>
              <a:gd name="T27" fmla="*/ 45362807 h 310"/>
              <a:gd name="T28" fmla="*/ 1088707558 w 784"/>
              <a:gd name="T29" fmla="*/ 45362807 h 310"/>
              <a:gd name="T30" fmla="*/ 1169352533 w 784"/>
              <a:gd name="T31" fmla="*/ 22682197 h 310"/>
              <a:gd name="T32" fmla="*/ 1270158751 w 784"/>
              <a:gd name="T33" fmla="*/ 22682197 h 310"/>
              <a:gd name="T34" fmla="*/ 1370964970 w 784"/>
              <a:gd name="T35" fmla="*/ 22682197 h 310"/>
              <a:gd name="T36" fmla="*/ 1451609945 w 784"/>
              <a:gd name="T37" fmla="*/ 0 h 310"/>
              <a:gd name="T38" fmla="*/ 1512093676 w 784"/>
              <a:gd name="T39" fmla="*/ 0 h 310"/>
              <a:gd name="T40" fmla="*/ 1592738651 w 784"/>
              <a:gd name="T41" fmla="*/ 0 h 310"/>
              <a:gd name="T42" fmla="*/ 1693545266 w 784"/>
              <a:gd name="T43" fmla="*/ 0 h 310"/>
              <a:gd name="T44" fmla="*/ 1794351485 w 784"/>
              <a:gd name="T45" fmla="*/ 0 h 310"/>
              <a:gd name="T46" fmla="*/ 1874996460 w 784"/>
              <a:gd name="T47" fmla="*/ 0 h 310"/>
              <a:gd name="T48" fmla="*/ 1975802678 w 784"/>
              <a:gd name="T49" fmla="*/ 0 h 310"/>
              <a:gd name="T50" fmla="*/ 1975802678 w 784"/>
              <a:gd name="T51" fmla="*/ 781248328 h 310"/>
              <a:gd name="T52" fmla="*/ 0 w 784"/>
              <a:gd name="T53" fmla="*/ 246975314 h 31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84"/>
              <a:gd name="T82" fmla="*/ 0 h 310"/>
              <a:gd name="T83" fmla="*/ 784 w 784"/>
              <a:gd name="T84" fmla="*/ 310 h 31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84" h="310">
                <a:moveTo>
                  <a:pt x="0" y="98"/>
                </a:moveTo>
                <a:lnTo>
                  <a:pt x="24" y="89"/>
                </a:lnTo>
                <a:lnTo>
                  <a:pt x="56" y="80"/>
                </a:lnTo>
                <a:lnTo>
                  <a:pt x="88" y="71"/>
                </a:lnTo>
                <a:lnTo>
                  <a:pt x="112" y="62"/>
                </a:lnTo>
                <a:lnTo>
                  <a:pt x="144" y="62"/>
                </a:lnTo>
                <a:lnTo>
                  <a:pt x="176" y="53"/>
                </a:lnTo>
                <a:lnTo>
                  <a:pt x="192" y="45"/>
                </a:lnTo>
                <a:lnTo>
                  <a:pt x="224" y="45"/>
                </a:lnTo>
                <a:lnTo>
                  <a:pt x="256" y="36"/>
                </a:lnTo>
                <a:lnTo>
                  <a:pt x="288" y="36"/>
                </a:lnTo>
                <a:lnTo>
                  <a:pt x="328" y="27"/>
                </a:lnTo>
                <a:lnTo>
                  <a:pt x="360" y="27"/>
                </a:lnTo>
                <a:lnTo>
                  <a:pt x="392" y="18"/>
                </a:lnTo>
                <a:lnTo>
                  <a:pt x="432" y="18"/>
                </a:lnTo>
                <a:lnTo>
                  <a:pt x="464" y="9"/>
                </a:lnTo>
                <a:lnTo>
                  <a:pt x="504" y="9"/>
                </a:lnTo>
                <a:lnTo>
                  <a:pt x="544" y="9"/>
                </a:lnTo>
                <a:lnTo>
                  <a:pt x="576" y="0"/>
                </a:lnTo>
                <a:lnTo>
                  <a:pt x="600" y="0"/>
                </a:lnTo>
                <a:lnTo>
                  <a:pt x="632" y="0"/>
                </a:lnTo>
                <a:lnTo>
                  <a:pt x="672" y="0"/>
                </a:lnTo>
                <a:lnTo>
                  <a:pt x="712" y="0"/>
                </a:lnTo>
                <a:lnTo>
                  <a:pt x="744" y="0"/>
                </a:lnTo>
                <a:lnTo>
                  <a:pt x="784" y="0"/>
                </a:lnTo>
                <a:lnTo>
                  <a:pt x="784" y="310"/>
                </a:lnTo>
                <a:lnTo>
                  <a:pt x="0" y="98"/>
                </a:lnTo>
                <a:close/>
              </a:path>
            </a:pathLst>
          </a:custGeom>
          <a:solidFill>
            <a:srgbClr val="B2B2B2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5588000" y="3768725"/>
            <a:ext cx="101600" cy="700088"/>
          </a:xfrm>
          <a:custGeom>
            <a:avLst/>
            <a:gdLst>
              <a:gd name="T0" fmla="*/ 161289973 w 64"/>
              <a:gd name="T1" fmla="*/ 0 h 441"/>
              <a:gd name="T2" fmla="*/ 161289973 w 64"/>
              <a:gd name="T3" fmla="*/ 20161265 h 441"/>
              <a:gd name="T4" fmla="*/ 161289973 w 64"/>
              <a:gd name="T5" fmla="*/ 42843481 h 441"/>
              <a:gd name="T6" fmla="*/ 141128732 w 64"/>
              <a:gd name="T7" fmla="*/ 65524116 h 441"/>
              <a:gd name="T8" fmla="*/ 141128732 w 64"/>
              <a:gd name="T9" fmla="*/ 88206326 h 441"/>
              <a:gd name="T10" fmla="*/ 120967492 w 64"/>
              <a:gd name="T11" fmla="*/ 110886973 h 441"/>
              <a:gd name="T12" fmla="*/ 120967492 w 64"/>
              <a:gd name="T13" fmla="*/ 133569183 h 441"/>
              <a:gd name="T14" fmla="*/ 100806227 w 64"/>
              <a:gd name="T15" fmla="*/ 153730442 h 441"/>
              <a:gd name="T16" fmla="*/ 80644986 w 64"/>
              <a:gd name="T17" fmla="*/ 176411064 h 441"/>
              <a:gd name="T18" fmla="*/ 80644986 w 64"/>
              <a:gd name="T19" fmla="*/ 199093274 h 441"/>
              <a:gd name="T20" fmla="*/ 40322493 w 64"/>
              <a:gd name="T21" fmla="*/ 221773946 h 441"/>
              <a:gd name="T22" fmla="*/ 40322493 w 64"/>
              <a:gd name="T23" fmla="*/ 244456156 h 441"/>
              <a:gd name="T24" fmla="*/ 0 w 64"/>
              <a:gd name="T25" fmla="*/ 267136779 h 441"/>
              <a:gd name="T26" fmla="*/ 0 w 64"/>
              <a:gd name="T27" fmla="*/ 1111390583 h 441"/>
              <a:gd name="T28" fmla="*/ 40322493 w 64"/>
              <a:gd name="T29" fmla="*/ 1088708373 h 441"/>
              <a:gd name="T30" fmla="*/ 40322493 w 64"/>
              <a:gd name="T31" fmla="*/ 1068547114 h 441"/>
              <a:gd name="T32" fmla="*/ 80644986 w 64"/>
              <a:gd name="T33" fmla="*/ 1045866492 h 441"/>
              <a:gd name="T34" fmla="*/ 80644986 w 64"/>
              <a:gd name="T35" fmla="*/ 1023184282 h 441"/>
              <a:gd name="T36" fmla="*/ 100806227 w 64"/>
              <a:gd name="T37" fmla="*/ 1000503659 h 441"/>
              <a:gd name="T38" fmla="*/ 120967492 w 64"/>
              <a:gd name="T39" fmla="*/ 977821450 h 441"/>
              <a:gd name="T40" fmla="*/ 120967492 w 64"/>
              <a:gd name="T41" fmla="*/ 955140827 h 441"/>
              <a:gd name="T42" fmla="*/ 141128732 w 64"/>
              <a:gd name="T43" fmla="*/ 934979568 h 441"/>
              <a:gd name="T44" fmla="*/ 141128732 w 64"/>
              <a:gd name="T45" fmla="*/ 912297358 h 441"/>
              <a:gd name="T46" fmla="*/ 161289973 w 64"/>
              <a:gd name="T47" fmla="*/ 889616736 h 441"/>
              <a:gd name="T48" fmla="*/ 161289973 w 64"/>
              <a:gd name="T49" fmla="*/ 866934526 h 441"/>
              <a:gd name="T50" fmla="*/ 161289973 w 64"/>
              <a:gd name="T51" fmla="*/ 844253904 h 441"/>
              <a:gd name="T52" fmla="*/ 161289973 w 64"/>
              <a:gd name="T53" fmla="*/ 0 h 44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4"/>
              <a:gd name="T82" fmla="*/ 0 h 441"/>
              <a:gd name="T83" fmla="*/ 64 w 64"/>
              <a:gd name="T84" fmla="*/ 441 h 44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4" h="441">
                <a:moveTo>
                  <a:pt x="64" y="0"/>
                </a:moveTo>
                <a:lnTo>
                  <a:pt x="64" y="8"/>
                </a:lnTo>
                <a:lnTo>
                  <a:pt x="64" y="17"/>
                </a:lnTo>
                <a:lnTo>
                  <a:pt x="56" y="26"/>
                </a:lnTo>
                <a:lnTo>
                  <a:pt x="56" y="35"/>
                </a:lnTo>
                <a:lnTo>
                  <a:pt x="48" y="44"/>
                </a:lnTo>
                <a:lnTo>
                  <a:pt x="48" y="53"/>
                </a:lnTo>
                <a:lnTo>
                  <a:pt x="40" y="61"/>
                </a:lnTo>
                <a:lnTo>
                  <a:pt x="32" y="70"/>
                </a:lnTo>
                <a:lnTo>
                  <a:pt x="32" y="79"/>
                </a:lnTo>
                <a:lnTo>
                  <a:pt x="16" y="88"/>
                </a:lnTo>
                <a:lnTo>
                  <a:pt x="16" y="97"/>
                </a:lnTo>
                <a:lnTo>
                  <a:pt x="0" y="106"/>
                </a:lnTo>
                <a:lnTo>
                  <a:pt x="0" y="441"/>
                </a:lnTo>
                <a:lnTo>
                  <a:pt x="16" y="432"/>
                </a:lnTo>
                <a:lnTo>
                  <a:pt x="16" y="424"/>
                </a:lnTo>
                <a:lnTo>
                  <a:pt x="32" y="415"/>
                </a:lnTo>
                <a:lnTo>
                  <a:pt x="32" y="406"/>
                </a:lnTo>
                <a:lnTo>
                  <a:pt x="40" y="397"/>
                </a:lnTo>
                <a:lnTo>
                  <a:pt x="48" y="388"/>
                </a:lnTo>
                <a:lnTo>
                  <a:pt x="48" y="379"/>
                </a:lnTo>
                <a:lnTo>
                  <a:pt x="56" y="371"/>
                </a:lnTo>
                <a:lnTo>
                  <a:pt x="56" y="362"/>
                </a:lnTo>
                <a:lnTo>
                  <a:pt x="64" y="353"/>
                </a:lnTo>
                <a:lnTo>
                  <a:pt x="64" y="344"/>
                </a:lnTo>
                <a:lnTo>
                  <a:pt x="64" y="335"/>
                </a:lnTo>
                <a:lnTo>
                  <a:pt x="64" y="0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>
            <a:off x="3949700" y="3768725"/>
            <a:ext cx="1638300" cy="685800"/>
          </a:xfrm>
          <a:custGeom>
            <a:avLst/>
            <a:gdLst>
              <a:gd name="T0" fmla="*/ 0 w 1032"/>
              <a:gd name="T1" fmla="*/ 0 h 432"/>
              <a:gd name="T2" fmla="*/ 2147483647 w 1032"/>
              <a:gd name="T3" fmla="*/ 244455980 h 432"/>
              <a:gd name="T4" fmla="*/ 2147483647 w 1032"/>
              <a:gd name="T5" fmla="*/ 1088707589 h 432"/>
              <a:gd name="T6" fmla="*/ 0 w 1032"/>
              <a:gd name="T7" fmla="*/ 844253296 h 432"/>
              <a:gd name="T8" fmla="*/ 0 w 1032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2"/>
              <a:gd name="T16" fmla="*/ 0 h 432"/>
              <a:gd name="T17" fmla="*/ 1032 w 103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2" h="432">
                <a:moveTo>
                  <a:pt x="0" y="0"/>
                </a:moveTo>
                <a:lnTo>
                  <a:pt x="1032" y="97"/>
                </a:lnTo>
                <a:lnTo>
                  <a:pt x="1032" y="432"/>
                </a:lnTo>
                <a:lnTo>
                  <a:pt x="0" y="335"/>
                </a:lnTo>
                <a:lnTo>
                  <a:pt x="0" y="0"/>
                </a:lnTo>
                <a:close/>
              </a:path>
            </a:pathLst>
          </a:custGeom>
          <a:solidFill>
            <a:srgbClr val="1A1A66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3949700" y="3432175"/>
            <a:ext cx="1739900" cy="504825"/>
          </a:xfrm>
          <a:custGeom>
            <a:avLst/>
            <a:gdLst>
              <a:gd name="T0" fmla="*/ 1975802414 w 1096"/>
              <a:gd name="T1" fmla="*/ 0 h 318"/>
              <a:gd name="T2" fmla="*/ 2056447378 w 1096"/>
              <a:gd name="T3" fmla="*/ 0 h 318"/>
              <a:gd name="T4" fmla="*/ 2116931101 w 1096"/>
              <a:gd name="T5" fmla="*/ 20161248 h 318"/>
              <a:gd name="T6" fmla="*/ 2147483647 w 1096"/>
              <a:gd name="T7" fmla="*/ 42843446 h 318"/>
              <a:gd name="T8" fmla="*/ 2147483647 w 1096"/>
              <a:gd name="T9" fmla="*/ 65524062 h 318"/>
              <a:gd name="T10" fmla="*/ 2147483647 w 1096"/>
              <a:gd name="T11" fmla="*/ 88206253 h 318"/>
              <a:gd name="T12" fmla="*/ 2147483647 w 1096"/>
              <a:gd name="T13" fmla="*/ 110886882 h 318"/>
              <a:gd name="T14" fmla="*/ 2147483647 w 1096"/>
              <a:gd name="T15" fmla="*/ 133567486 h 318"/>
              <a:gd name="T16" fmla="*/ 2147483647 w 1096"/>
              <a:gd name="T17" fmla="*/ 153728728 h 318"/>
              <a:gd name="T18" fmla="*/ 2147483647 w 1096"/>
              <a:gd name="T19" fmla="*/ 176410919 h 318"/>
              <a:gd name="T20" fmla="*/ 2147483647 w 1096"/>
              <a:gd name="T21" fmla="*/ 199093111 h 318"/>
              <a:gd name="T22" fmla="*/ 2147483647 w 1096"/>
              <a:gd name="T23" fmla="*/ 221773764 h 318"/>
              <a:gd name="T24" fmla="*/ 2147483647 w 1096"/>
              <a:gd name="T25" fmla="*/ 267136559 h 318"/>
              <a:gd name="T26" fmla="*/ 2147483647 w 1096"/>
              <a:gd name="T27" fmla="*/ 287297801 h 318"/>
              <a:gd name="T28" fmla="*/ 2147483647 w 1096"/>
              <a:gd name="T29" fmla="*/ 309978405 h 318"/>
              <a:gd name="T30" fmla="*/ 2147483647 w 1096"/>
              <a:gd name="T31" fmla="*/ 332660597 h 318"/>
              <a:gd name="T32" fmla="*/ 2147483647 w 1096"/>
              <a:gd name="T33" fmla="*/ 355342788 h 318"/>
              <a:gd name="T34" fmla="*/ 2147483647 w 1096"/>
              <a:gd name="T35" fmla="*/ 378023392 h 318"/>
              <a:gd name="T36" fmla="*/ 2147483647 w 1096"/>
              <a:gd name="T37" fmla="*/ 400705583 h 318"/>
              <a:gd name="T38" fmla="*/ 2147483647 w 1096"/>
              <a:gd name="T39" fmla="*/ 420865337 h 318"/>
              <a:gd name="T40" fmla="*/ 2147483647 w 1096"/>
              <a:gd name="T41" fmla="*/ 466228132 h 318"/>
              <a:gd name="T42" fmla="*/ 2147483647 w 1096"/>
              <a:gd name="T43" fmla="*/ 488910323 h 318"/>
              <a:gd name="T44" fmla="*/ 2147483647 w 1096"/>
              <a:gd name="T45" fmla="*/ 511590927 h 318"/>
              <a:gd name="T46" fmla="*/ 2147483647 w 1096"/>
              <a:gd name="T47" fmla="*/ 534273118 h 318"/>
              <a:gd name="T48" fmla="*/ 2147483647 w 1096"/>
              <a:gd name="T49" fmla="*/ 554434361 h 318"/>
              <a:gd name="T50" fmla="*/ 2147483647 w 1096"/>
              <a:gd name="T51" fmla="*/ 599797156 h 318"/>
              <a:gd name="T52" fmla="*/ 2147483647 w 1096"/>
              <a:gd name="T53" fmla="*/ 622477759 h 318"/>
              <a:gd name="T54" fmla="*/ 2147483647 w 1096"/>
              <a:gd name="T55" fmla="*/ 645159951 h 318"/>
              <a:gd name="T56" fmla="*/ 2147483647 w 1096"/>
              <a:gd name="T57" fmla="*/ 667842142 h 318"/>
              <a:gd name="T58" fmla="*/ 2147483647 w 1096"/>
              <a:gd name="T59" fmla="*/ 688003384 h 318"/>
              <a:gd name="T60" fmla="*/ 2147483647 w 1096"/>
              <a:gd name="T61" fmla="*/ 710683988 h 318"/>
              <a:gd name="T62" fmla="*/ 2147483647 w 1096"/>
              <a:gd name="T63" fmla="*/ 733366179 h 318"/>
              <a:gd name="T64" fmla="*/ 2147483647 w 1096"/>
              <a:gd name="T65" fmla="*/ 778728975 h 318"/>
              <a:gd name="T66" fmla="*/ 2147483647 w 1096"/>
              <a:gd name="T67" fmla="*/ 801409578 h 318"/>
              <a:gd name="T68" fmla="*/ 0 w 1096"/>
              <a:gd name="T69" fmla="*/ 534273118 h 318"/>
              <a:gd name="T70" fmla="*/ 1975802414 w 1096"/>
              <a:gd name="T71" fmla="*/ 0 h 31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96"/>
              <a:gd name="T109" fmla="*/ 0 h 318"/>
              <a:gd name="T110" fmla="*/ 1096 w 1096"/>
              <a:gd name="T111" fmla="*/ 318 h 31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96" h="318">
                <a:moveTo>
                  <a:pt x="784" y="0"/>
                </a:moveTo>
                <a:lnTo>
                  <a:pt x="816" y="0"/>
                </a:lnTo>
                <a:lnTo>
                  <a:pt x="840" y="8"/>
                </a:lnTo>
                <a:lnTo>
                  <a:pt x="864" y="17"/>
                </a:lnTo>
                <a:lnTo>
                  <a:pt x="888" y="26"/>
                </a:lnTo>
                <a:lnTo>
                  <a:pt x="904" y="35"/>
                </a:lnTo>
                <a:lnTo>
                  <a:pt x="920" y="44"/>
                </a:lnTo>
                <a:lnTo>
                  <a:pt x="936" y="53"/>
                </a:lnTo>
                <a:lnTo>
                  <a:pt x="960" y="61"/>
                </a:lnTo>
                <a:lnTo>
                  <a:pt x="976" y="70"/>
                </a:lnTo>
                <a:lnTo>
                  <a:pt x="992" y="79"/>
                </a:lnTo>
                <a:lnTo>
                  <a:pt x="1008" y="88"/>
                </a:lnTo>
                <a:lnTo>
                  <a:pt x="1024" y="106"/>
                </a:lnTo>
                <a:lnTo>
                  <a:pt x="1032" y="114"/>
                </a:lnTo>
                <a:lnTo>
                  <a:pt x="1048" y="123"/>
                </a:lnTo>
                <a:lnTo>
                  <a:pt x="1056" y="132"/>
                </a:lnTo>
                <a:lnTo>
                  <a:pt x="1064" y="141"/>
                </a:lnTo>
                <a:lnTo>
                  <a:pt x="1072" y="150"/>
                </a:lnTo>
                <a:lnTo>
                  <a:pt x="1080" y="159"/>
                </a:lnTo>
                <a:lnTo>
                  <a:pt x="1080" y="167"/>
                </a:lnTo>
                <a:lnTo>
                  <a:pt x="1088" y="185"/>
                </a:lnTo>
                <a:lnTo>
                  <a:pt x="1088" y="194"/>
                </a:lnTo>
                <a:lnTo>
                  <a:pt x="1096" y="203"/>
                </a:lnTo>
                <a:lnTo>
                  <a:pt x="1096" y="212"/>
                </a:lnTo>
                <a:lnTo>
                  <a:pt x="1096" y="220"/>
                </a:lnTo>
                <a:lnTo>
                  <a:pt x="1088" y="238"/>
                </a:lnTo>
                <a:lnTo>
                  <a:pt x="1088" y="247"/>
                </a:lnTo>
                <a:lnTo>
                  <a:pt x="1080" y="256"/>
                </a:lnTo>
                <a:lnTo>
                  <a:pt x="1080" y="265"/>
                </a:lnTo>
                <a:lnTo>
                  <a:pt x="1072" y="273"/>
                </a:lnTo>
                <a:lnTo>
                  <a:pt x="1064" y="282"/>
                </a:lnTo>
                <a:lnTo>
                  <a:pt x="1056" y="291"/>
                </a:lnTo>
                <a:lnTo>
                  <a:pt x="1048" y="309"/>
                </a:lnTo>
                <a:lnTo>
                  <a:pt x="1032" y="318"/>
                </a:lnTo>
                <a:lnTo>
                  <a:pt x="0" y="212"/>
                </a:lnTo>
                <a:lnTo>
                  <a:pt x="784" y="0"/>
                </a:lnTo>
                <a:close/>
              </a:path>
            </a:pathLst>
          </a:custGeom>
          <a:solidFill>
            <a:srgbClr val="3333CC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1574800" y="3908425"/>
            <a:ext cx="3365500" cy="1038225"/>
          </a:xfrm>
          <a:custGeom>
            <a:avLst/>
            <a:gdLst>
              <a:gd name="T0" fmla="*/ 2147483647 w 2120"/>
              <a:gd name="T1" fmla="*/ 312499358 h 654"/>
              <a:gd name="T2" fmla="*/ 2147483647 w 2120"/>
              <a:gd name="T3" fmla="*/ 378023396 h 654"/>
              <a:gd name="T4" fmla="*/ 2147483647 w 2120"/>
              <a:gd name="T5" fmla="*/ 466228137 h 654"/>
              <a:gd name="T6" fmla="*/ 2147483647 w 2120"/>
              <a:gd name="T7" fmla="*/ 534273124 h 654"/>
              <a:gd name="T8" fmla="*/ 2147483647 w 2120"/>
              <a:gd name="T9" fmla="*/ 579635920 h 654"/>
              <a:gd name="T10" fmla="*/ 2147483647 w 2120"/>
              <a:gd name="T11" fmla="*/ 645159958 h 654"/>
              <a:gd name="T12" fmla="*/ 2147483647 w 2120"/>
              <a:gd name="T13" fmla="*/ 690522753 h 654"/>
              <a:gd name="T14" fmla="*/ 2147483647 w 2120"/>
              <a:gd name="T15" fmla="*/ 713204945 h 654"/>
              <a:gd name="T16" fmla="*/ 2147483647 w 2120"/>
              <a:gd name="T17" fmla="*/ 756046791 h 654"/>
              <a:gd name="T18" fmla="*/ 2147483647 w 2120"/>
              <a:gd name="T19" fmla="*/ 778728983 h 654"/>
              <a:gd name="T20" fmla="*/ 2147483647 w 2120"/>
              <a:gd name="T21" fmla="*/ 778728983 h 654"/>
              <a:gd name="T22" fmla="*/ 2147483647 w 2120"/>
              <a:gd name="T23" fmla="*/ 801409587 h 654"/>
              <a:gd name="T24" fmla="*/ 2147483647 w 2120"/>
              <a:gd name="T25" fmla="*/ 801409587 h 654"/>
              <a:gd name="T26" fmla="*/ 2147483647 w 2120"/>
              <a:gd name="T27" fmla="*/ 778728983 h 654"/>
              <a:gd name="T28" fmla="*/ 1995963624 w 2120"/>
              <a:gd name="T29" fmla="*/ 756046791 h 654"/>
              <a:gd name="T30" fmla="*/ 1713706254 w 2120"/>
              <a:gd name="T31" fmla="*/ 733366187 h 654"/>
              <a:gd name="T32" fmla="*/ 1451609728 w 2120"/>
              <a:gd name="T33" fmla="*/ 713204945 h 654"/>
              <a:gd name="T34" fmla="*/ 1209674840 w 2120"/>
              <a:gd name="T35" fmla="*/ 667842149 h 654"/>
              <a:gd name="T36" fmla="*/ 987901192 w 2120"/>
              <a:gd name="T37" fmla="*/ 599797162 h 654"/>
              <a:gd name="T38" fmla="*/ 766127346 w 2120"/>
              <a:gd name="T39" fmla="*/ 556953728 h 654"/>
              <a:gd name="T40" fmla="*/ 584676179 w 2120"/>
              <a:gd name="T41" fmla="*/ 488910328 h 654"/>
              <a:gd name="T42" fmla="*/ 403224913 w 2120"/>
              <a:gd name="T43" fmla="*/ 423386290 h 654"/>
              <a:gd name="T44" fmla="*/ 282257469 w 2120"/>
              <a:gd name="T45" fmla="*/ 355342792 h 654"/>
              <a:gd name="T46" fmla="*/ 161289975 w 2120"/>
              <a:gd name="T47" fmla="*/ 267136562 h 654"/>
              <a:gd name="T48" fmla="*/ 80644988 w 2120"/>
              <a:gd name="T49" fmla="*/ 199093113 h 654"/>
              <a:gd name="T50" fmla="*/ 20161247 w 2120"/>
              <a:gd name="T51" fmla="*/ 110886883 h 654"/>
              <a:gd name="T52" fmla="*/ 0 w 2120"/>
              <a:gd name="T53" fmla="*/ 22682198 h 654"/>
              <a:gd name="T54" fmla="*/ 0 w 2120"/>
              <a:gd name="T55" fmla="*/ 866933823 h 654"/>
              <a:gd name="T56" fmla="*/ 20161247 w 2120"/>
              <a:gd name="T57" fmla="*/ 957659414 h 654"/>
              <a:gd name="T58" fmla="*/ 80644988 w 2120"/>
              <a:gd name="T59" fmla="*/ 1045864056 h 654"/>
              <a:gd name="T60" fmla="*/ 161289975 w 2120"/>
              <a:gd name="T61" fmla="*/ 1113909044 h 654"/>
              <a:gd name="T62" fmla="*/ 282257469 w 2120"/>
              <a:gd name="T63" fmla="*/ 1202113686 h 654"/>
              <a:gd name="T64" fmla="*/ 403224913 w 2120"/>
              <a:gd name="T65" fmla="*/ 1267637724 h 654"/>
              <a:gd name="T66" fmla="*/ 584676179 w 2120"/>
              <a:gd name="T67" fmla="*/ 1335682711 h 654"/>
              <a:gd name="T68" fmla="*/ 766127346 w 2120"/>
              <a:gd name="T69" fmla="*/ 1401206749 h 654"/>
              <a:gd name="T70" fmla="*/ 987901192 w 2120"/>
              <a:gd name="T71" fmla="*/ 1446569544 h 654"/>
              <a:gd name="T72" fmla="*/ 1209674840 w 2120"/>
              <a:gd name="T73" fmla="*/ 1514614531 h 654"/>
              <a:gd name="T74" fmla="*/ 1451609728 w 2120"/>
              <a:gd name="T75" fmla="*/ 1557456378 h 654"/>
              <a:gd name="T76" fmla="*/ 1713706254 w 2120"/>
              <a:gd name="T77" fmla="*/ 1580138570 h 654"/>
              <a:gd name="T78" fmla="*/ 1995963624 w 2120"/>
              <a:gd name="T79" fmla="*/ 1602819174 h 654"/>
              <a:gd name="T80" fmla="*/ 2147483647 w 2120"/>
              <a:gd name="T81" fmla="*/ 1625501365 h 654"/>
              <a:gd name="T82" fmla="*/ 2147483647 w 2120"/>
              <a:gd name="T83" fmla="*/ 1648181969 h 654"/>
              <a:gd name="T84" fmla="*/ 2147483647 w 2120"/>
              <a:gd name="T85" fmla="*/ 1648181969 h 654"/>
              <a:gd name="T86" fmla="*/ 2147483647 w 2120"/>
              <a:gd name="T87" fmla="*/ 1625501365 h 654"/>
              <a:gd name="T88" fmla="*/ 2147483647 w 2120"/>
              <a:gd name="T89" fmla="*/ 1625501365 h 654"/>
              <a:gd name="T90" fmla="*/ 2147483647 w 2120"/>
              <a:gd name="T91" fmla="*/ 1602819174 h 654"/>
              <a:gd name="T92" fmla="*/ 2147483647 w 2120"/>
              <a:gd name="T93" fmla="*/ 1557456378 h 654"/>
              <a:gd name="T94" fmla="*/ 2147483647 w 2120"/>
              <a:gd name="T95" fmla="*/ 1534775774 h 654"/>
              <a:gd name="T96" fmla="*/ 2147483647 w 2120"/>
              <a:gd name="T97" fmla="*/ 1491932340 h 654"/>
              <a:gd name="T98" fmla="*/ 2147483647 w 2120"/>
              <a:gd name="T99" fmla="*/ 1423888940 h 654"/>
              <a:gd name="T100" fmla="*/ 2147483647 w 2120"/>
              <a:gd name="T101" fmla="*/ 1381045506 h 654"/>
              <a:gd name="T102" fmla="*/ 2147483647 w 2120"/>
              <a:gd name="T103" fmla="*/ 1313002107 h 654"/>
              <a:gd name="T104" fmla="*/ 2147483647 w 2120"/>
              <a:gd name="T105" fmla="*/ 1224795877 h 654"/>
              <a:gd name="T106" fmla="*/ 2147483647 w 2120"/>
              <a:gd name="T107" fmla="*/ 1156750890 h 654"/>
              <a:gd name="T108" fmla="*/ 2147483647 w 2120"/>
              <a:gd name="T109" fmla="*/ 267136562 h 65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20"/>
              <a:gd name="T166" fmla="*/ 0 h 654"/>
              <a:gd name="T167" fmla="*/ 2120 w 2120"/>
              <a:gd name="T168" fmla="*/ 654 h 65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20" h="654">
                <a:moveTo>
                  <a:pt x="2120" y="106"/>
                </a:moveTo>
                <a:lnTo>
                  <a:pt x="2112" y="115"/>
                </a:lnTo>
                <a:lnTo>
                  <a:pt x="2096" y="124"/>
                </a:lnTo>
                <a:lnTo>
                  <a:pt x="2080" y="132"/>
                </a:lnTo>
                <a:lnTo>
                  <a:pt x="2064" y="141"/>
                </a:lnTo>
                <a:lnTo>
                  <a:pt x="2048" y="150"/>
                </a:lnTo>
                <a:lnTo>
                  <a:pt x="2024" y="168"/>
                </a:lnTo>
                <a:lnTo>
                  <a:pt x="2008" y="177"/>
                </a:lnTo>
                <a:lnTo>
                  <a:pt x="1984" y="185"/>
                </a:lnTo>
                <a:lnTo>
                  <a:pt x="1960" y="194"/>
                </a:lnTo>
                <a:lnTo>
                  <a:pt x="1936" y="203"/>
                </a:lnTo>
                <a:lnTo>
                  <a:pt x="1912" y="212"/>
                </a:lnTo>
                <a:lnTo>
                  <a:pt x="1888" y="212"/>
                </a:lnTo>
                <a:lnTo>
                  <a:pt x="1864" y="221"/>
                </a:lnTo>
                <a:lnTo>
                  <a:pt x="1832" y="230"/>
                </a:lnTo>
                <a:lnTo>
                  <a:pt x="1808" y="238"/>
                </a:lnTo>
                <a:lnTo>
                  <a:pt x="1776" y="247"/>
                </a:lnTo>
                <a:lnTo>
                  <a:pt x="1744" y="256"/>
                </a:lnTo>
                <a:lnTo>
                  <a:pt x="1720" y="256"/>
                </a:lnTo>
                <a:lnTo>
                  <a:pt x="1688" y="265"/>
                </a:lnTo>
                <a:lnTo>
                  <a:pt x="1656" y="274"/>
                </a:lnTo>
                <a:lnTo>
                  <a:pt x="1616" y="274"/>
                </a:lnTo>
                <a:lnTo>
                  <a:pt x="1584" y="283"/>
                </a:lnTo>
                <a:lnTo>
                  <a:pt x="1552" y="283"/>
                </a:lnTo>
                <a:lnTo>
                  <a:pt x="1520" y="291"/>
                </a:lnTo>
                <a:lnTo>
                  <a:pt x="1480" y="291"/>
                </a:lnTo>
                <a:lnTo>
                  <a:pt x="1448" y="300"/>
                </a:lnTo>
                <a:lnTo>
                  <a:pt x="1408" y="300"/>
                </a:lnTo>
                <a:lnTo>
                  <a:pt x="1376" y="309"/>
                </a:lnTo>
                <a:lnTo>
                  <a:pt x="1336" y="309"/>
                </a:lnTo>
                <a:lnTo>
                  <a:pt x="1296" y="309"/>
                </a:lnTo>
                <a:lnTo>
                  <a:pt x="1264" y="309"/>
                </a:lnTo>
                <a:lnTo>
                  <a:pt x="1224" y="309"/>
                </a:lnTo>
                <a:lnTo>
                  <a:pt x="1184" y="318"/>
                </a:lnTo>
                <a:lnTo>
                  <a:pt x="1144" y="318"/>
                </a:lnTo>
                <a:lnTo>
                  <a:pt x="1112" y="318"/>
                </a:lnTo>
                <a:lnTo>
                  <a:pt x="1072" y="318"/>
                </a:lnTo>
                <a:lnTo>
                  <a:pt x="1032" y="318"/>
                </a:lnTo>
                <a:lnTo>
                  <a:pt x="992" y="318"/>
                </a:lnTo>
                <a:lnTo>
                  <a:pt x="960" y="309"/>
                </a:lnTo>
                <a:lnTo>
                  <a:pt x="920" y="309"/>
                </a:lnTo>
                <a:lnTo>
                  <a:pt x="904" y="309"/>
                </a:lnTo>
                <a:lnTo>
                  <a:pt x="864" y="309"/>
                </a:lnTo>
                <a:lnTo>
                  <a:pt x="824" y="309"/>
                </a:lnTo>
                <a:lnTo>
                  <a:pt x="792" y="300"/>
                </a:lnTo>
                <a:lnTo>
                  <a:pt x="752" y="300"/>
                </a:lnTo>
                <a:lnTo>
                  <a:pt x="720" y="300"/>
                </a:lnTo>
                <a:lnTo>
                  <a:pt x="680" y="291"/>
                </a:lnTo>
                <a:lnTo>
                  <a:pt x="648" y="291"/>
                </a:lnTo>
                <a:lnTo>
                  <a:pt x="608" y="283"/>
                </a:lnTo>
                <a:lnTo>
                  <a:pt x="576" y="283"/>
                </a:lnTo>
                <a:lnTo>
                  <a:pt x="544" y="274"/>
                </a:lnTo>
                <a:lnTo>
                  <a:pt x="512" y="265"/>
                </a:lnTo>
                <a:lnTo>
                  <a:pt x="480" y="265"/>
                </a:lnTo>
                <a:lnTo>
                  <a:pt x="448" y="256"/>
                </a:lnTo>
                <a:lnTo>
                  <a:pt x="416" y="247"/>
                </a:lnTo>
                <a:lnTo>
                  <a:pt x="392" y="238"/>
                </a:lnTo>
                <a:lnTo>
                  <a:pt x="360" y="238"/>
                </a:lnTo>
                <a:lnTo>
                  <a:pt x="328" y="230"/>
                </a:lnTo>
                <a:lnTo>
                  <a:pt x="304" y="221"/>
                </a:lnTo>
                <a:lnTo>
                  <a:pt x="280" y="212"/>
                </a:lnTo>
                <a:lnTo>
                  <a:pt x="256" y="203"/>
                </a:lnTo>
                <a:lnTo>
                  <a:pt x="232" y="194"/>
                </a:lnTo>
                <a:lnTo>
                  <a:pt x="208" y="185"/>
                </a:lnTo>
                <a:lnTo>
                  <a:pt x="184" y="177"/>
                </a:lnTo>
                <a:lnTo>
                  <a:pt x="160" y="168"/>
                </a:lnTo>
                <a:lnTo>
                  <a:pt x="144" y="159"/>
                </a:lnTo>
                <a:lnTo>
                  <a:pt x="128" y="150"/>
                </a:lnTo>
                <a:lnTo>
                  <a:pt x="112" y="141"/>
                </a:lnTo>
                <a:lnTo>
                  <a:pt x="96" y="132"/>
                </a:lnTo>
                <a:lnTo>
                  <a:pt x="80" y="124"/>
                </a:lnTo>
                <a:lnTo>
                  <a:pt x="64" y="106"/>
                </a:lnTo>
                <a:lnTo>
                  <a:pt x="48" y="97"/>
                </a:lnTo>
                <a:lnTo>
                  <a:pt x="40" y="88"/>
                </a:lnTo>
                <a:lnTo>
                  <a:pt x="32" y="79"/>
                </a:lnTo>
                <a:lnTo>
                  <a:pt x="24" y="71"/>
                </a:lnTo>
                <a:lnTo>
                  <a:pt x="16" y="53"/>
                </a:lnTo>
                <a:lnTo>
                  <a:pt x="8" y="44"/>
                </a:lnTo>
                <a:lnTo>
                  <a:pt x="0" y="35"/>
                </a:lnTo>
                <a:lnTo>
                  <a:pt x="0" y="26"/>
                </a:lnTo>
                <a:lnTo>
                  <a:pt x="0" y="9"/>
                </a:lnTo>
                <a:lnTo>
                  <a:pt x="0" y="0"/>
                </a:lnTo>
                <a:lnTo>
                  <a:pt x="0" y="336"/>
                </a:lnTo>
                <a:lnTo>
                  <a:pt x="0" y="344"/>
                </a:lnTo>
                <a:lnTo>
                  <a:pt x="0" y="362"/>
                </a:lnTo>
                <a:lnTo>
                  <a:pt x="0" y="371"/>
                </a:lnTo>
                <a:lnTo>
                  <a:pt x="8" y="380"/>
                </a:lnTo>
                <a:lnTo>
                  <a:pt x="16" y="389"/>
                </a:lnTo>
                <a:lnTo>
                  <a:pt x="24" y="406"/>
                </a:lnTo>
                <a:lnTo>
                  <a:pt x="32" y="415"/>
                </a:lnTo>
                <a:lnTo>
                  <a:pt x="40" y="424"/>
                </a:lnTo>
                <a:lnTo>
                  <a:pt x="48" y="433"/>
                </a:lnTo>
                <a:lnTo>
                  <a:pt x="64" y="442"/>
                </a:lnTo>
                <a:lnTo>
                  <a:pt x="80" y="459"/>
                </a:lnTo>
                <a:lnTo>
                  <a:pt x="96" y="468"/>
                </a:lnTo>
                <a:lnTo>
                  <a:pt x="112" y="477"/>
                </a:lnTo>
                <a:lnTo>
                  <a:pt x="128" y="486"/>
                </a:lnTo>
                <a:lnTo>
                  <a:pt x="144" y="495"/>
                </a:lnTo>
                <a:lnTo>
                  <a:pt x="160" y="503"/>
                </a:lnTo>
                <a:lnTo>
                  <a:pt x="184" y="512"/>
                </a:lnTo>
                <a:lnTo>
                  <a:pt x="208" y="521"/>
                </a:lnTo>
                <a:lnTo>
                  <a:pt x="232" y="530"/>
                </a:lnTo>
                <a:lnTo>
                  <a:pt x="256" y="539"/>
                </a:lnTo>
                <a:lnTo>
                  <a:pt x="280" y="548"/>
                </a:lnTo>
                <a:lnTo>
                  <a:pt x="304" y="556"/>
                </a:lnTo>
                <a:lnTo>
                  <a:pt x="328" y="565"/>
                </a:lnTo>
                <a:lnTo>
                  <a:pt x="360" y="574"/>
                </a:lnTo>
                <a:lnTo>
                  <a:pt x="392" y="574"/>
                </a:lnTo>
                <a:lnTo>
                  <a:pt x="416" y="583"/>
                </a:lnTo>
                <a:lnTo>
                  <a:pt x="448" y="592"/>
                </a:lnTo>
                <a:lnTo>
                  <a:pt x="480" y="601"/>
                </a:lnTo>
                <a:lnTo>
                  <a:pt x="512" y="601"/>
                </a:lnTo>
                <a:lnTo>
                  <a:pt x="544" y="609"/>
                </a:lnTo>
                <a:lnTo>
                  <a:pt x="576" y="618"/>
                </a:lnTo>
                <a:lnTo>
                  <a:pt x="608" y="618"/>
                </a:lnTo>
                <a:lnTo>
                  <a:pt x="648" y="627"/>
                </a:lnTo>
                <a:lnTo>
                  <a:pt x="680" y="627"/>
                </a:lnTo>
                <a:lnTo>
                  <a:pt x="720" y="636"/>
                </a:lnTo>
                <a:lnTo>
                  <a:pt x="752" y="636"/>
                </a:lnTo>
                <a:lnTo>
                  <a:pt x="792" y="636"/>
                </a:lnTo>
                <a:lnTo>
                  <a:pt x="824" y="645"/>
                </a:lnTo>
                <a:lnTo>
                  <a:pt x="864" y="645"/>
                </a:lnTo>
                <a:lnTo>
                  <a:pt x="904" y="645"/>
                </a:lnTo>
                <a:lnTo>
                  <a:pt x="920" y="645"/>
                </a:lnTo>
                <a:lnTo>
                  <a:pt x="960" y="645"/>
                </a:lnTo>
                <a:lnTo>
                  <a:pt x="992" y="654"/>
                </a:lnTo>
                <a:lnTo>
                  <a:pt x="1032" y="654"/>
                </a:lnTo>
                <a:lnTo>
                  <a:pt x="1072" y="654"/>
                </a:lnTo>
                <a:lnTo>
                  <a:pt x="1112" y="654"/>
                </a:lnTo>
                <a:lnTo>
                  <a:pt x="1144" y="654"/>
                </a:lnTo>
                <a:lnTo>
                  <a:pt x="1184" y="654"/>
                </a:lnTo>
                <a:lnTo>
                  <a:pt x="1224" y="645"/>
                </a:lnTo>
                <a:lnTo>
                  <a:pt x="1264" y="645"/>
                </a:lnTo>
                <a:lnTo>
                  <a:pt x="1296" y="645"/>
                </a:lnTo>
                <a:lnTo>
                  <a:pt x="1336" y="645"/>
                </a:lnTo>
                <a:lnTo>
                  <a:pt x="1376" y="645"/>
                </a:lnTo>
                <a:lnTo>
                  <a:pt x="1408" y="636"/>
                </a:lnTo>
                <a:lnTo>
                  <a:pt x="1448" y="636"/>
                </a:lnTo>
                <a:lnTo>
                  <a:pt x="1480" y="627"/>
                </a:lnTo>
                <a:lnTo>
                  <a:pt x="1520" y="627"/>
                </a:lnTo>
                <a:lnTo>
                  <a:pt x="1552" y="618"/>
                </a:lnTo>
                <a:lnTo>
                  <a:pt x="1584" y="618"/>
                </a:lnTo>
                <a:lnTo>
                  <a:pt x="1616" y="609"/>
                </a:lnTo>
                <a:lnTo>
                  <a:pt x="1656" y="609"/>
                </a:lnTo>
                <a:lnTo>
                  <a:pt x="1688" y="601"/>
                </a:lnTo>
                <a:lnTo>
                  <a:pt x="1720" y="592"/>
                </a:lnTo>
                <a:lnTo>
                  <a:pt x="1744" y="592"/>
                </a:lnTo>
                <a:lnTo>
                  <a:pt x="1776" y="583"/>
                </a:lnTo>
                <a:lnTo>
                  <a:pt x="1808" y="574"/>
                </a:lnTo>
                <a:lnTo>
                  <a:pt x="1832" y="565"/>
                </a:lnTo>
                <a:lnTo>
                  <a:pt x="1864" y="556"/>
                </a:lnTo>
                <a:lnTo>
                  <a:pt x="1888" y="548"/>
                </a:lnTo>
                <a:lnTo>
                  <a:pt x="1912" y="548"/>
                </a:lnTo>
                <a:lnTo>
                  <a:pt x="1936" y="539"/>
                </a:lnTo>
                <a:lnTo>
                  <a:pt x="1960" y="530"/>
                </a:lnTo>
                <a:lnTo>
                  <a:pt x="1984" y="521"/>
                </a:lnTo>
                <a:lnTo>
                  <a:pt x="2008" y="512"/>
                </a:lnTo>
                <a:lnTo>
                  <a:pt x="2024" y="503"/>
                </a:lnTo>
                <a:lnTo>
                  <a:pt x="2048" y="486"/>
                </a:lnTo>
                <a:lnTo>
                  <a:pt x="2064" y="477"/>
                </a:lnTo>
                <a:lnTo>
                  <a:pt x="2080" y="468"/>
                </a:lnTo>
                <a:lnTo>
                  <a:pt x="2096" y="459"/>
                </a:lnTo>
                <a:lnTo>
                  <a:pt x="2112" y="450"/>
                </a:lnTo>
                <a:lnTo>
                  <a:pt x="2120" y="442"/>
                </a:lnTo>
                <a:lnTo>
                  <a:pt x="2120" y="106"/>
                </a:lnTo>
                <a:close/>
              </a:path>
            </a:pathLst>
          </a:custGeom>
          <a:solidFill>
            <a:srgbClr val="66668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1574800" y="3571875"/>
            <a:ext cx="3365500" cy="841375"/>
          </a:xfrm>
          <a:custGeom>
            <a:avLst/>
            <a:gdLst>
              <a:gd name="T0" fmla="*/ 2147483647 w 2120"/>
              <a:gd name="T1" fmla="*/ 824090119 h 530"/>
              <a:gd name="T2" fmla="*/ 2147483647 w 2120"/>
              <a:gd name="T3" fmla="*/ 866933748 h 530"/>
              <a:gd name="T4" fmla="*/ 2147483647 w 2120"/>
              <a:gd name="T5" fmla="*/ 912296539 h 530"/>
              <a:gd name="T6" fmla="*/ 2147483647 w 2120"/>
              <a:gd name="T7" fmla="*/ 980339933 h 530"/>
              <a:gd name="T8" fmla="*/ 2147483647 w 2120"/>
              <a:gd name="T9" fmla="*/ 1023183363 h 530"/>
              <a:gd name="T10" fmla="*/ 2147483647 w 2120"/>
              <a:gd name="T11" fmla="*/ 1045863965 h 530"/>
              <a:gd name="T12" fmla="*/ 2147483647 w 2120"/>
              <a:gd name="T13" fmla="*/ 1091226757 h 530"/>
              <a:gd name="T14" fmla="*/ 2147483647 w 2120"/>
              <a:gd name="T15" fmla="*/ 1134070187 h 530"/>
              <a:gd name="T16" fmla="*/ 2147483647 w 2120"/>
              <a:gd name="T17" fmla="*/ 1156750789 h 530"/>
              <a:gd name="T18" fmla="*/ 2147483647 w 2120"/>
              <a:gd name="T19" fmla="*/ 1202113581 h 530"/>
              <a:gd name="T20" fmla="*/ 2147483647 w 2120"/>
              <a:gd name="T21" fmla="*/ 1224795770 h 530"/>
              <a:gd name="T22" fmla="*/ 2147483647 w 2120"/>
              <a:gd name="T23" fmla="*/ 1247476372 h 530"/>
              <a:gd name="T24" fmla="*/ 2147483647 w 2120"/>
              <a:gd name="T25" fmla="*/ 1267637613 h 530"/>
              <a:gd name="T26" fmla="*/ 2147483647 w 2120"/>
              <a:gd name="T27" fmla="*/ 1290319802 h 530"/>
              <a:gd name="T28" fmla="*/ 2147483647 w 2120"/>
              <a:gd name="T29" fmla="*/ 1313001992 h 530"/>
              <a:gd name="T30" fmla="*/ 2147483647 w 2120"/>
              <a:gd name="T31" fmla="*/ 1313001992 h 530"/>
              <a:gd name="T32" fmla="*/ 2147483647 w 2120"/>
              <a:gd name="T33" fmla="*/ 1313001992 h 530"/>
              <a:gd name="T34" fmla="*/ 2147483647 w 2120"/>
              <a:gd name="T35" fmla="*/ 1335682594 h 530"/>
              <a:gd name="T36" fmla="*/ 2147483647 w 2120"/>
              <a:gd name="T37" fmla="*/ 1335682594 h 530"/>
              <a:gd name="T38" fmla="*/ 2147483647 w 2120"/>
              <a:gd name="T39" fmla="*/ 1335682594 h 530"/>
              <a:gd name="T40" fmla="*/ 2147483647 w 2120"/>
              <a:gd name="T41" fmla="*/ 1313001992 h 530"/>
              <a:gd name="T42" fmla="*/ 2137092309 w 2120"/>
              <a:gd name="T43" fmla="*/ 1313001992 h 530"/>
              <a:gd name="T44" fmla="*/ 1935479902 w 2120"/>
              <a:gd name="T45" fmla="*/ 1290319802 h 530"/>
              <a:gd name="T46" fmla="*/ 1754028736 w 2120"/>
              <a:gd name="T47" fmla="*/ 1267637613 h 530"/>
              <a:gd name="T48" fmla="*/ 1592738413 w 2120"/>
              <a:gd name="T49" fmla="*/ 1247476372 h 530"/>
              <a:gd name="T50" fmla="*/ 1411287247 w 2120"/>
              <a:gd name="T51" fmla="*/ 1224795770 h 530"/>
              <a:gd name="T52" fmla="*/ 1290319802 w 2120"/>
              <a:gd name="T53" fmla="*/ 1202113581 h 530"/>
              <a:gd name="T54" fmla="*/ 1129029877 w 2120"/>
              <a:gd name="T55" fmla="*/ 1179432979 h 530"/>
              <a:gd name="T56" fmla="*/ 987901192 w 2120"/>
              <a:gd name="T57" fmla="*/ 1134070187 h 530"/>
              <a:gd name="T58" fmla="*/ 826611068 w 2120"/>
              <a:gd name="T59" fmla="*/ 1113908946 h 530"/>
              <a:gd name="T60" fmla="*/ 705643623 w 2120"/>
              <a:gd name="T61" fmla="*/ 1068546155 h 530"/>
              <a:gd name="T62" fmla="*/ 584676179 w 2120"/>
              <a:gd name="T63" fmla="*/ 1023183363 h 530"/>
              <a:gd name="T64" fmla="*/ 463708735 w 2120"/>
              <a:gd name="T65" fmla="*/ 980339933 h 530"/>
              <a:gd name="T66" fmla="*/ 362902432 w 2120"/>
              <a:gd name="T67" fmla="*/ 934977141 h 530"/>
              <a:gd name="T68" fmla="*/ 282257469 w 2120"/>
              <a:gd name="T69" fmla="*/ 889614350 h 530"/>
              <a:gd name="T70" fmla="*/ 201612457 w 2120"/>
              <a:gd name="T71" fmla="*/ 846772507 h 530"/>
              <a:gd name="T72" fmla="*/ 120967494 w 2120"/>
              <a:gd name="T73" fmla="*/ 778727327 h 530"/>
              <a:gd name="T74" fmla="*/ 80644988 w 2120"/>
              <a:gd name="T75" fmla="*/ 733364536 h 530"/>
              <a:gd name="T76" fmla="*/ 40322494 w 2120"/>
              <a:gd name="T77" fmla="*/ 690522693 h 530"/>
              <a:gd name="T78" fmla="*/ 20161247 w 2120"/>
              <a:gd name="T79" fmla="*/ 645159901 h 530"/>
              <a:gd name="T80" fmla="*/ 0 w 2120"/>
              <a:gd name="T81" fmla="*/ 579635869 h 530"/>
              <a:gd name="T82" fmla="*/ 0 w 2120"/>
              <a:gd name="T83" fmla="*/ 534273077 h 530"/>
              <a:gd name="T84" fmla="*/ 0 w 2120"/>
              <a:gd name="T85" fmla="*/ 466228096 h 530"/>
              <a:gd name="T86" fmla="*/ 20161247 w 2120"/>
              <a:gd name="T87" fmla="*/ 423386253 h 530"/>
              <a:gd name="T88" fmla="*/ 60483747 w 2120"/>
              <a:gd name="T89" fmla="*/ 355341173 h 530"/>
              <a:gd name="T90" fmla="*/ 120967494 w 2120"/>
              <a:gd name="T91" fmla="*/ 312499330 h 530"/>
              <a:gd name="T92" fmla="*/ 181451216 w 2120"/>
              <a:gd name="T93" fmla="*/ 267136539 h 530"/>
              <a:gd name="T94" fmla="*/ 241934988 w 2120"/>
              <a:gd name="T95" fmla="*/ 221773747 h 530"/>
              <a:gd name="T96" fmla="*/ 322579951 w 2120"/>
              <a:gd name="T97" fmla="*/ 178930267 h 530"/>
              <a:gd name="T98" fmla="*/ 403224913 w 2120"/>
              <a:gd name="T99" fmla="*/ 110886874 h 530"/>
              <a:gd name="T100" fmla="*/ 524192457 w 2120"/>
              <a:gd name="T101" fmla="*/ 65524057 h 530"/>
              <a:gd name="T102" fmla="*/ 645159901 w 2120"/>
              <a:gd name="T103" fmla="*/ 22680608 h 530"/>
              <a:gd name="T104" fmla="*/ 766127346 w 2120"/>
              <a:gd name="T105" fmla="*/ 0 h 530"/>
              <a:gd name="T106" fmla="*/ 2147483647 w 2120"/>
              <a:gd name="T107" fmla="*/ 801409517 h 53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20"/>
              <a:gd name="T163" fmla="*/ 0 h 530"/>
              <a:gd name="T164" fmla="*/ 2120 w 2120"/>
              <a:gd name="T165" fmla="*/ 530 h 53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20" h="530">
                <a:moveTo>
                  <a:pt x="2120" y="318"/>
                </a:moveTo>
                <a:lnTo>
                  <a:pt x="2112" y="327"/>
                </a:lnTo>
                <a:lnTo>
                  <a:pt x="2096" y="336"/>
                </a:lnTo>
                <a:lnTo>
                  <a:pt x="2080" y="344"/>
                </a:lnTo>
                <a:lnTo>
                  <a:pt x="2064" y="353"/>
                </a:lnTo>
                <a:lnTo>
                  <a:pt x="2048" y="362"/>
                </a:lnTo>
                <a:lnTo>
                  <a:pt x="2024" y="380"/>
                </a:lnTo>
                <a:lnTo>
                  <a:pt x="2008" y="389"/>
                </a:lnTo>
                <a:lnTo>
                  <a:pt x="1984" y="397"/>
                </a:lnTo>
                <a:lnTo>
                  <a:pt x="1960" y="406"/>
                </a:lnTo>
                <a:lnTo>
                  <a:pt x="1936" y="415"/>
                </a:lnTo>
                <a:lnTo>
                  <a:pt x="1928" y="415"/>
                </a:lnTo>
                <a:lnTo>
                  <a:pt x="1904" y="424"/>
                </a:lnTo>
                <a:lnTo>
                  <a:pt x="1872" y="433"/>
                </a:lnTo>
                <a:lnTo>
                  <a:pt x="1848" y="442"/>
                </a:lnTo>
                <a:lnTo>
                  <a:pt x="1824" y="450"/>
                </a:lnTo>
                <a:lnTo>
                  <a:pt x="1792" y="450"/>
                </a:lnTo>
                <a:lnTo>
                  <a:pt x="1760" y="459"/>
                </a:lnTo>
                <a:lnTo>
                  <a:pt x="1728" y="468"/>
                </a:lnTo>
                <a:lnTo>
                  <a:pt x="1704" y="477"/>
                </a:lnTo>
                <a:lnTo>
                  <a:pt x="1672" y="477"/>
                </a:lnTo>
                <a:lnTo>
                  <a:pt x="1640" y="486"/>
                </a:lnTo>
                <a:lnTo>
                  <a:pt x="1600" y="495"/>
                </a:lnTo>
                <a:lnTo>
                  <a:pt x="1568" y="495"/>
                </a:lnTo>
                <a:lnTo>
                  <a:pt x="1536" y="503"/>
                </a:lnTo>
                <a:lnTo>
                  <a:pt x="1496" y="503"/>
                </a:lnTo>
                <a:lnTo>
                  <a:pt x="1464" y="512"/>
                </a:lnTo>
                <a:lnTo>
                  <a:pt x="1424" y="512"/>
                </a:lnTo>
                <a:lnTo>
                  <a:pt x="1392" y="512"/>
                </a:lnTo>
                <a:lnTo>
                  <a:pt x="1352" y="521"/>
                </a:lnTo>
                <a:lnTo>
                  <a:pt x="1320" y="521"/>
                </a:lnTo>
                <a:lnTo>
                  <a:pt x="1280" y="521"/>
                </a:lnTo>
                <a:lnTo>
                  <a:pt x="1264" y="521"/>
                </a:lnTo>
                <a:lnTo>
                  <a:pt x="1224" y="521"/>
                </a:lnTo>
                <a:lnTo>
                  <a:pt x="1184" y="530"/>
                </a:lnTo>
                <a:lnTo>
                  <a:pt x="1144" y="530"/>
                </a:lnTo>
                <a:lnTo>
                  <a:pt x="1112" y="530"/>
                </a:lnTo>
                <a:lnTo>
                  <a:pt x="1072" y="530"/>
                </a:lnTo>
                <a:lnTo>
                  <a:pt x="1032" y="530"/>
                </a:lnTo>
                <a:lnTo>
                  <a:pt x="992" y="530"/>
                </a:lnTo>
                <a:lnTo>
                  <a:pt x="960" y="521"/>
                </a:lnTo>
                <a:lnTo>
                  <a:pt x="920" y="521"/>
                </a:lnTo>
                <a:lnTo>
                  <a:pt x="880" y="521"/>
                </a:lnTo>
                <a:lnTo>
                  <a:pt x="848" y="521"/>
                </a:lnTo>
                <a:lnTo>
                  <a:pt x="808" y="521"/>
                </a:lnTo>
                <a:lnTo>
                  <a:pt x="768" y="512"/>
                </a:lnTo>
                <a:lnTo>
                  <a:pt x="736" y="512"/>
                </a:lnTo>
                <a:lnTo>
                  <a:pt x="696" y="503"/>
                </a:lnTo>
                <a:lnTo>
                  <a:pt x="664" y="503"/>
                </a:lnTo>
                <a:lnTo>
                  <a:pt x="632" y="495"/>
                </a:lnTo>
                <a:lnTo>
                  <a:pt x="592" y="495"/>
                </a:lnTo>
                <a:lnTo>
                  <a:pt x="560" y="486"/>
                </a:lnTo>
                <a:lnTo>
                  <a:pt x="528" y="486"/>
                </a:lnTo>
                <a:lnTo>
                  <a:pt x="512" y="477"/>
                </a:lnTo>
                <a:lnTo>
                  <a:pt x="480" y="477"/>
                </a:lnTo>
                <a:lnTo>
                  <a:pt x="448" y="468"/>
                </a:lnTo>
                <a:lnTo>
                  <a:pt x="416" y="459"/>
                </a:lnTo>
                <a:lnTo>
                  <a:pt x="392" y="450"/>
                </a:lnTo>
                <a:lnTo>
                  <a:pt x="360" y="450"/>
                </a:lnTo>
                <a:lnTo>
                  <a:pt x="328" y="442"/>
                </a:lnTo>
                <a:lnTo>
                  <a:pt x="304" y="433"/>
                </a:lnTo>
                <a:lnTo>
                  <a:pt x="280" y="424"/>
                </a:lnTo>
                <a:lnTo>
                  <a:pt x="256" y="415"/>
                </a:lnTo>
                <a:lnTo>
                  <a:pt x="232" y="406"/>
                </a:lnTo>
                <a:lnTo>
                  <a:pt x="208" y="397"/>
                </a:lnTo>
                <a:lnTo>
                  <a:pt x="184" y="389"/>
                </a:lnTo>
                <a:lnTo>
                  <a:pt x="160" y="380"/>
                </a:lnTo>
                <a:lnTo>
                  <a:pt x="144" y="371"/>
                </a:lnTo>
                <a:lnTo>
                  <a:pt x="128" y="362"/>
                </a:lnTo>
                <a:lnTo>
                  <a:pt x="112" y="353"/>
                </a:lnTo>
                <a:lnTo>
                  <a:pt x="96" y="344"/>
                </a:lnTo>
                <a:lnTo>
                  <a:pt x="80" y="336"/>
                </a:lnTo>
                <a:lnTo>
                  <a:pt x="64" y="318"/>
                </a:lnTo>
                <a:lnTo>
                  <a:pt x="48" y="309"/>
                </a:lnTo>
                <a:lnTo>
                  <a:pt x="32" y="291"/>
                </a:lnTo>
                <a:lnTo>
                  <a:pt x="24" y="283"/>
                </a:lnTo>
                <a:lnTo>
                  <a:pt x="16" y="274"/>
                </a:lnTo>
                <a:lnTo>
                  <a:pt x="8" y="265"/>
                </a:lnTo>
                <a:lnTo>
                  <a:pt x="8" y="256"/>
                </a:lnTo>
                <a:lnTo>
                  <a:pt x="0" y="238"/>
                </a:lnTo>
                <a:lnTo>
                  <a:pt x="0" y="230"/>
                </a:lnTo>
                <a:lnTo>
                  <a:pt x="0" y="221"/>
                </a:lnTo>
                <a:lnTo>
                  <a:pt x="0" y="212"/>
                </a:lnTo>
                <a:lnTo>
                  <a:pt x="0" y="194"/>
                </a:lnTo>
                <a:lnTo>
                  <a:pt x="0" y="185"/>
                </a:lnTo>
                <a:lnTo>
                  <a:pt x="8" y="177"/>
                </a:lnTo>
                <a:lnTo>
                  <a:pt x="8" y="168"/>
                </a:lnTo>
                <a:lnTo>
                  <a:pt x="16" y="150"/>
                </a:lnTo>
                <a:lnTo>
                  <a:pt x="24" y="141"/>
                </a:lnTo>
                <a:lnTo>
                  <a:pt x="32" y="132"/>
                </a:lnTo>
                <a:lnTo>
                  <a:pt x="48" y="124"/>
                </a:lnTo>
                <a:lnTo>
                  <a:pt x="56" y="115"/>
                </a:lnTo>
                <a:lnTo>
                  <a:pt x="72" y="106"/>
                </a:lnTo>
                <a:lnTo>
                  <a:pt x="88" y="88"/>
                </a:lnTo>
                <a:lnTo>
                  <a:pt x="96" y="88"/>
                </a:lnTo>
                <a:lnTo>
                  <a:pt x="112" y="79"/>
                </a:lnTo>
                <a:lnTo>
                  <a:pt x="128" y="71"/>
                </a:lnTo>
                <a:lnTo>
                  <a:pt x="144" y="53"/>
                </a:lnTo>
                <a:lnTo>
                  <a:pt x="160" y="44"/>
                </a:lnTo>
                <a:lnTo>
                  <a:pt x="184" y="35"/>
                </a:lnTo>
                <a:lnTo>
                  <a:pt x="208" y="26"/>
                </a:lnTo>
                <a:lnTo>
                  <a:pt x="232" y="18"/>
                </a:lnTo>
                <a:lnTo>
                  <a:pt x="256" y="9"/>
                </a:lnTo>
                <a:lnTo>
                  <a:pt x="280" y="0"/>
                </a:lnTo>
                <a:lnTo>
                  <a:pt x="304" y="0"/>
                </a:lnTo>
                <a:lnTo>
                  <a:pt x="1088" y="212"/>
                </a:lnTo>
                <a:lnTo>
                  <a:pt x="2120" y="318"/>
                </a:lnTo>
                <a:close/>
              </a:path>
            </a:pathLst>
          </a:custGeom>
          <a:solidFill>
            <a:srgbClr val="CCCC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4470400" y="2771775"/>
            <a:ext cx="6858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13%</a:t>
            </a:r>
            <a:endParaRPr lang="en-US" sz="2400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765800" y="3417888"/>
            <a:ext cx="6858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17%</a:t>
            </a:r>
            <a:endParaRPr lang="en-US" sz="2400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739900" y="4987925"/>
            <a:ext cx="6858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57%</a:t>
            </a:r>
            <a:endParaRPr lang="en-US" sz="2400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2032000" y="2771775"/>
            <a:ext cx="6858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13%</a:t>
            </a:r>
            <a:endParaRPr lang="en-US" sz="2400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754813" y="3355975"/>
            <a:ext cx="165100" cy="182563"/>
          </a:xfrm>
          <a:prstGeom prst="rect">
            <a:avLst/>
          </a:prstGeom>
          <a:solidFill>
            <a:srgbClr val="00CC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7011988" y="3244850"/>
            <a:ext cx="10763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Firm A</a:t>
            </a:r>
            <a:endParaRPr lang="en-US" sz="2400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6754813" y="3790950"/>
            <a:ext cx="165100" cy="182563"/>
          </a:xfrm>
          <a:prstGeom prst="rect">
            <a:avLst/>
          </a:prstGeom>
          <a:solidFill>
            <a:srgbClr val="3333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7015163" y="3679825"/>
            <a:ext cx="10572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Firm B</a:t>
            </a:r>
            <a:endParaRPr lang="en-US" sz="2400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6754813" y="4225925"/>
            <a:ext cx="165100" cy="182563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7011988" y="4114800"/>
            <a:ext cx="10763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Firm C</a:t>
            </a:r>
            <a:endParaRPr lang="en-US" sz="2400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6754813" y="4660900"/>
            <a:ext cx="165100" cy="182563"/>
          </a:xfrm>
          <a:prstGeom prst="rect">
            <a:avLst/>
          </a:prstGeom>
          <a:solidFill>
            <a:srgbClr val="B2B2B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7011988" y="4549775"/>
            <a:ext cx="10763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700" b="1">
                <a:solidFill>
                  <a:srgbClr val="000000"/>
                </a:solidFill>
              </a:rPr>
              <a:t>Firm D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 descr="Recycled paper"/>
          <p:cNvSpPr>
            <a:spLocks noChangeArrowheads="1"/>
          </p:cNvSpPr>
          <p:nvPr/>
        </p:nvSpPr>
        <p:spPr bwMode="auto">
          <a:xfrm>
            <a:off x="5791200" y="152400"/>
            <a:ext cx="2971800" cy="2286000"/>
          </a:xfrm>
          <a:prstGeom prst="cloudCallout">
            <a:avLst>
              <a:gd name="adj1" fmla="val -53685"/>
              <a:gd name="adj2" fmla="val 10930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24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5410200" cy="1676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Capaian Perusahaan dan </a:t>
            </a:r>
            <a:br>
              <a:rPr lang="en-US" smtClean="0"/>
            </a:br>
            <a:r>
              <a:rPr lang="en-US" smtClean="0"/>
              <a:t>Lingkungan pekerja (Labor Environment)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248400" y="7620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u="sng"/>
              <a:t>Dipengaruhi oleh:</a:t>
            </a:r>
            <a:endParaRPr lang="en-US" sz="1800" b="1"/>
          </a:p>
          <a:p>
            <a:pPr>
              <a:buFontTx/>
              <a:buChar char="•"/>
            </a:pPr>
            <a:r>
              <a:rPr lang="en-US" sz="1800" b="1"/>
              <a:t>Upah pekerja</a:t>
            </a:r>
          </a:p>
          <a:p>
            <a:pPr>
              <a:buFontTx/>
              <a:buChar char="•"/>
            </a:pPr>
            <a:r>
              <a:rPr lang="en-US" sz="1800" b="1"/>
              <a:t>Kebutuhan skill</a:t>
            </a:r>
          </a:p>
          <a:p>
            <a:pPr>
              <a:buFontTx/>
              <a:buChar char="•"/>
            </a:pPr>
            <a:r>
              <a:rPr lang="en-US" sz="1800" b="1"/>
              <a:t>Serikat kerja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2209800" y="3581400"/>
          <a:ext cx="4044950" cy="2371725"/>
        </p:xfrm>
        <a:graphic>
          <a:graphicData uri="http://schemas.openxmlformats.org/presentationml/2006/ole">
            <p:oleObj spid="_x0000_s3074" name="Clip" r:id="rId4" imgW="1680480" imgH="986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5715000" y="152400"/>
            <a:ext cx="3048000" cy="2286000"/>
          </a:xfrm>
          <a:prstGeom prst="cloudCallout">
            <a:avLst>
              <a:gd name="adj1" fmla="val -51093"/>
              <a:gd name="adj2" fmla="val 109306"/>
            </a:avLst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2400">
              <a:solidFill>
                <a:schemeClr val="bg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5562600" cy="1905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Capaian Perusahaan dan </a:t>
            </a:r>
            <a:br>
              <a:rPr lang="en-US" smtClean="0"/>
            </a:br>
            <a:r>
              <a:rPr lang="en-US" smtClean="0"/>
              <a:t>Lingkungan regulator       </a:t>
            </a:r>
            <a:br>
              <a:rPr lang="en-US" smtClean="0"/>
            </a:br>
            <a:r>
              <a:rPr lang="en-US" smtClean="0"/>
              <a:t>(Regulatory Environment)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19800" y="781050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u="sng">
                <a:solidFill>
                  <a:schemeClr val="bg1"/>
                </a:solidFill>
              </a:rPr>
              <a:t>Dipengaruhi oleh: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Peraturan Pemerintah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chemeClr val="bg1"/>
                </a:solidFill>
              </a:rPr>
              <a:t>Peraturan Industri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724400" y="3581400"/>
          <a:ext cx="2112962" cy="2590800"/>
        </p:xfrm>
        <a:graphic>
          <a:graphicData uri="http://schemas.openxmlformats.org/presentationml/2006/ole">
            <p:oleObj spid="_x0000_s4098" name="Clip" r:id="rId3" imgW="3150000" imgH="386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Pengaruh Industri atas capaian perusahaan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09800" y="1558925"/>
            <a:ext cx="4806950" cy="4613275"/>
            <a:chOff x="1392" y="982"/>
            <a:chExt cx="3028" cy="2906"/>
          </a:xfrm>
        </p:grpSpPr>
        <p:sp>
          <p:nvSpPr>
            <p:cNvPr id="58372" name="Rectangle 4"/>
            <p:cNvSpPr>
              <a:spLocks noChangeArrowheads="1"/>
            </p:cNvSpPr>
            <p:nvPr/>
          </p:nvSpPr>
          <p:spPr bwMode="auto">
            <a:xfrm>
              <a:off x="1396" y="982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73" name="Text Box 5"/>
            <p:cNvSpPr txBox="1">
              <a:spLocks noChangeArrowheads="1"/>
            </p:cNvSpPr>
            <p:nvPr/>
          </p:nvSpPr>
          <p:spPr bwMode="auto">
            <a:xfrm>
              <a:off x="1496" y="1078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Industry Demand</a:t>
              </a:r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1408" y="240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1408" y="2474"/>
              <a:ext cx="8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Labor Environment</a:t>
              </a:r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1396" y="1584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1392" y="1658"/>
              <a:ext cx="8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Industry Competition</a:t>
              </a: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1408" y="2976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1408" y="3072"/>
              <a:ext cx="8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Government Regulations</a:t>
              </a: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3544" y="144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1" name="Text Box 13"/>
            <p:cNvSpPr txBox="1">
              <a:spLocks noChangeArrowheads="1"/>
            </p:cNvSpPr>
            <p:nvPr/>
          </p:nvSpPr>
          <p:spPr bwMode="auto">
            <a:xfrm>
              <a:off x="3644" y="1612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Revenue</a:t>
              </a:r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3556" y="2784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3" name="Text Box 15"/>
            <p:cNvSpPr txBox="1">
              <a:spLocks noChangeArrowheads="1"/>
            </p:cNvSpPr>
            <p:nvPr/>
          </p:nvSpPr>
          <p:spPr bwMode="auto">
            <a:xfrm>
              <a:off x="3656" y="2858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Interest Expenses</a:t>
              </a:r>
            </a:p>
          </p:txBody>
        </p:sp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3544" y="2208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5" name="Text Box 17"/>
            <p:cNvSpPr txBox="1">
              <a:spLocks noChangeArrowheads="1"/>
            </p:cNvSpPr>
            <p:nvPr/>
          </p:nvSpPr>
          <p:spPr bwMode="auto">
            <a:xfrm>
              <a:off x="3604" y="2282"/>
              <a:ext cx="71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Operating Expenses</a:t>
              </a:r>
            </a:p>
          </p:txBody>
        </p:sp>
        <p:sp>
          <p:nvSpPr>
            <p:cNvPr id="58386" name="Rectangle 18"/>
            <p:cNvSpPr>
              <a:spLocks noChangeArrowheads="1"/>
            </p:cNvSpPr>
            <p:nvPr/>
          </p:nvSpPr>
          <p:spPr bwMode="auto">
            <a:xfrm>
              <a:off x="3556" y="336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7" name="Text Box 19"/>
            <p:cNvSpPr txBox="1">
              <a:spLocks noChangeArrowheads="1"/>
            </p:cNvSpPr>
            <p:nvPr/>
          </p:nvSpPr>
          <p:spPr bwMode="auto">
            <a:xfrm>
              <a:off x="3656" y="3532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Profits</a:t>
              </a:r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2356" y="1248"/>
              <a:ext cx="4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356" y="1740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2356" y="3264"/>
              <a:ext cx="4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2767" y="124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2" name="Line 24"/>
            <p:cNvSpPr>
              <a:spLocks noChangeShapeType="1"/>
            </p:cNvSpPr>
            <p:nvPr/>
          </p:nvSpPr>
          <p:spPr bwMode="auto">
            <a:xfrm>
              <a:off x="2356" y="24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 flipV="1">
              <a:off x="2770" y="2496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 flipH="1">
              <a:off x="3172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 flipH="1">
              <a:off x="3172" y="30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auto">
            <a:xfrm flipH="1">
              <a:off x="3172" y="36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 flipH="1">
              <a:off x="3172" y="36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217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LINGKUNGAN INDUSTRI</vt:lpstr>
      <vt:lpstr>Sasaran Pembelajaran</vt:lpstr>
      <vt:lpstr>Capaian Perusahaan</vt:lpstr>
      <vt:lpstr>Capaian Perusahaan dan  permintaan industri  (Industry Demand)</vt:lpstr>
      <vt:lpstr>Capaian Perusahaan dan  persaingan industri  (Industry Competition)</vt:lpstr>
      <vt:lpstr>Bagian Pasar</vt:lpstr>
      <vt:lpstr>Capaian Perusahaan dan  Lingkungan pekerja (Labor Environment)</vt:lpstr>
      <vt:lpstr>Capaian Perusahaan dan  Lingkungan regulator        (Regulatory Environment)</vt:lpstr>
      <vt:lpstr>Pengaruh Industri atas capaian perusahaan</vt:lpstr>
      <vt:lpstr>Pengaruh Kharakteristik Kunci kepada kondisi industri</vt:lpstr>
      <vt:lpstr>Perusahaan dengan  Bagian pasar yang besar</vt:lpstr>
      <vt:lpstr>Pesaing dalam sebuah Industri Sebuah perusahaan harus melakukan dua tugas:</vt:lpstr>
      <vt:lpstr>Menilai Pesaing Di dalam  suatu Industri</vt:lpstr>
      <vt:lpstr>Mengembangkan Persaingan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LINGKUNGAN INDUSTRI</dc:title>
  <dc:creator>Ary</dc:creator>
  <cp:lastModifiedBy>user</cp:lastModifiedBy>
  <cp:revision>2</cp:revision>
  <dcterms:created xsi:type="dcterms:W3CDTF">2006-08-16T00:00:00Z</dcterms:created>
  <dcterms:modified xsi:type="dcterms:W3CDTF">2012-11-05T16:19:59Z</dcterms:modified>
</cp:coreProperties>
</file>