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owco.com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ETIKA BISNIS &amp;</a:t>
            </a:r>
            <a:r>
              <a:rPr lang="id-ID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TANGGUNG  JAWAB</a:t>
            </a:r>
            <a:r>
              <a:rPr lang="id-ID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SOSIAL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Business Ethics and Social Responsibility</a:t>
            </a:r>
            <a:r>
              <a:rPr lang="id-ID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endParaRPr lang="en-US" sz="2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3058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U.S. Workforce</a:t>
            </a:r>
          </a:p>
        </p:txBody>
      </p:sp>
      <p:graphicFrame>
        <p:nvGraphicFramePr>
          <p:cNvPr id="7170" name="Object 3"/>
          <p:cNvGraphicFramePr>
            <a:graphicFrameLocks/>
          </p:cNvGraphicFramePr>
          <p:nvPr/>
        </p:nvGraphicFramePr>
        <p:xfrm>
          <a:off x="762000" y="1619250"/>
          <a:ext cx="8386763" cy="4400550"/>
        </p:xfrm>
        <a:graphic>
          <a:graphicData uri="http://schemas.openxmlformats.org/presentationml/2006/ole">
            <p:oleObj spid="_x0000_s2050" name="Chart" r:id="rId3" imgW="7658062" imgH="4114867" progId="MSGraph.Chart.8">
              <p:embed followColorScheme="full"/>
            </p:oleObj>
          </a:graphicData>
        </a:graphic>
      </p:graphicFrame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1828800" y="1600200"/>
            <a:ext cx="5638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Labor Force Growth Percent By Race</a:t>
            </a:r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4343400" y="5318125"/>
            <a:ext cx="2978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00" b="1">
                <a:solidFill>
                  <a:schemeClr val="tx1">
                    <a:lumMod val="65000"/>
                    <a:lumOff val="35000"/>
                  </a:schemeClr>
                </a:solidFill>
              </a:rPr>
              <a:t>Source: Bureau of Labor Statistics, November 1997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762000" y="1600200"/>
            <a:ext cx="7315200" cy="28956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684213" y="76200"/>
            <a:ext cx="7754937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1957388" y="358775"/>
            <a:ext cx="5029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3600" b="1">
                <a:solidFill>
                  <a:schemeClr val="tx1">
                    <a:lumMod val="65000"/>
                    <a:lumOff val="35000"/>
                  </a:schemeClr>
                </a:solidFill>
              </a:rPr>
              <a:t>The Changing Workforce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65163" y="1544638"/>
            <a:ext cx="7831137" cy="3325812"/>
            <a:chOff x="1106" y="2449"/>
            <a:chExt cx="3980" cy="1693"/>
          </a:xfrm>
        </p:grpSpPr>
        <p:sp>
          <p:nvSpPr>
            <p:cNvPr id="48134" name="Rectangle 6"/>
            <p:cNvSpPr>
              <a:spLocks noChangeArrowheads="1"/>
            </p:cNvSpPr>
            <p:nvPr/>
          </p:nvSpPr>
          <p:spPr bwMode="auto">
            <a:xfrm>
              <a:off x="1106" y="2449"/>
              <a:ext cx="3942" cy="16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48135" name="Rectangle 7"/>
            <p:cNvSpPr>
              <a:spLocks noChangeArrowheads="1"/>
            </p:cNvSpPr>
            <p:nvPr/>
          </p:nvSpPr>
          <p:spPr bwMode="auto">
            <a:xfrm>
              <a:off x="1125" y="2469"/>
              <a:ext cx="3940" cy="16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48136" name="Rectangle 8"/>
            <p:cNvSpPr>
              <a:spLocks noChangeArrowheads="1"/>
            </p:cNvSpPr>
            <p:nvPr/>
          </p:nvSpPr>
          <p:spPr bwMode="auto">
            <a:xfrm>
              <a:off x="1145" y="2488"/>
              <a:ext cx="3941" cy="16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48137" name="Rectangle 9"/>
          <p:cNvSpPr>
            <a:spLocks noChangeArrowheads="1"/>
          </p:cNvSpPr>
          <p:nvPr/>
        </p:nvSpPr>
        <p:spPr bwMode="auto">
          <a:xfrm>
            <a:off x="944563" y="1695450"/>
            <a:ext cx="267493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Font typeface="Wingdings" pitchFamily="2" charset="2"/>
              <a:buChar char="Ü"/>
              <a:defRPr/>
            </a:pPr>
            <a:r>
              <a:rPr lang="en-US" sz="2500">
                <a:solidFill>
                  <a:schemeClr val="tx1">
                    <a:lumMod val="65000"/>
                    <a:lumOff val="35000"/>
                  </a:schemeClr>
                </a:solidFill>
              </a:rPr>
              <a:t>Caucasian Women</a:t>
            </a:r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8138" name="Rectangle 10"/>
          <p:cNvSpPr>
            <a:spLocks noChangeArrowheads="1"/>
          </p:cNvSpPr>
          <p:nvPr/>
        </p:nvSpPr>
        <p:spPr bwMode="auto">
          <a:xfrm>
            <a:off x="7186613" y="1695450"/>
            <a:ext cx="668337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2500">
                <a:solidFill>
                  <a:schemeClr val="tx1">
                    <a:lumMod val="65000"/>
                    <a:lumOff val="35000"/>
                  </a:schemeClr>
                </a:solidFill>
              </a:rPr>
              <a:t> 32%</a:t>
            </a:r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8139" name="Rectangle 11"/>
          <p:cNvSpPr>
            <a:spLocks noChangeArrowheads="1"/>
          </p:cNvSpPr>
          <p:nvPr/>
        </p:nvSpPr>
        <p:spPr bwMode="auto">
          <a:xfrm>
            <a:off x="944563" y="2284413"/>
            <a:ext cx="15367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Font typeface="Wingdings" pitchFamily="2" charset="2"/>
              <a:buChar char="Ü"/>
              <a:defRPr/>
            </a:pPr>
            <a:r>
              <a:rPr lang="en-US" sz="2500">
                <a:solidFill>
                  <a:schemeClr val="tx1">
                    <a:lumMod val="65000"/>
                    <a:lumOff val="35000"/>
                  </a:schemeClr>
                </a:solidFill>
              </a:rPr>
              <a:t>Hispanics</a:t>
            </a:r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8140" name="Rectangle 12"/>
          <p:cNvSpPr>
            <a:spLocks noChangeArrowheads="1"/>
          </p:cNvSpPr>
          <p:nvPr/>
        </p:nvSpPr>
        <p:spPr bwMode="auto">
          <a:xfrm>
            <a:off x="7280275" y="2284413"/>
            <a:ext cx="58261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2500">
                <a:solidFill>
                  <a:schemeClr val="tx1">
                    <a:lumMod val="65000"/>
                    <a:lumOff val="35000"/>
                  </a:schemeClr>
                </a:solidFill>
              </a:rPr>
              <a:t>26%</a:t>
            </a:r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8141" name="Rectangle 13"/>
          <p:cNvSpPr>
            <a:spLocks noChangeArrowheads="1"/>
          </p:cNvSpPr>
          <p:nvPr/>
        </p:nvSpPr>
        <p:spPr bwMode="auto">
          <a:xfrm>
            <a:off x="944563" y="2854325"/>
            <a:ext cx="1158875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Font typeface="Wingdings" pitchFamily="2" charset="2"/>
              <a:buChar char="Ü"/>
              <a:defRPr/>
            </a:pPr>
            <a:r>
              <a:rPr lang="en-US" sz="2500">
                <a:solidFill>
                  <a:schemeClr val="tx1">
                    <a:lumMod val="65000"/>
                    <a:lumOff val="35000"/>
                  </a:schemeClr>
                </a:solidFill>
              </a:rPr>
              <a:t>Asians</a:t>
            </a:r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8142" name="Rectangle 14"/>
          <p:cNvSpPr>
            <a:spLocks noChangeArrowheads="1"/>
          </p:cNvSpPr>
          <p:nvPr/>
        </p:nvSpPr>
        <p:spPr bwMode="auto">
          <a:xfrm>
            <a:off x="7280275" y="2854325"/>
            <a:ext cx="58261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2500">
                <a:solidFill>
                  <a:schemeClr val="tx1">
                    <a:lumMod val="65000"/>
                    <a:lumOff val="35000"/>
                  </a:schemeClr>
                </a:solidFill>
              </a:rPr>
              <a:t>15%</a:t>
            </a:r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8143" name="Rectangle 15"/>
          <p:cNvSpPr>
            <a:spLocks noChangeArrowheads="1"/>
          </p:cNvSpPr>
          <p:nvPr/>
        </p:nvSpPr>
        <p:spPr bwMode="auto">
          <a:xfrm>
            <a:off x="944563" y="3443288"/>
            <a:ext cx="2640012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Font typeface="Wingdings" pitchFamily="2" charset="2"/>
              <a:buChar char="Ü"/>
              <a:defRPr/>
            </a:pPr>
            <a:r>
              <a:rPr lang="en-US" sz="2500">
                <a:solidFill>
                  <a:schemeClr val="tx1">
                    <a:lumMod val="65000"/>
                    <a:lumOff val="35000"/>
                  </a:schemeClr>
                </a:solidFill>
              </a:rPr>
              <a:t>African-American</a:t>
            </a:r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8144" name="Rectangle 16"/>
          <p:cNvSpPr>
            <a:spLocks noChangeArrowheads="1"/>
          </p:cNvSpPr>
          <p:nvPr/>
        </p:nvSpPr>
        <p:spPr bwMode="auto">
          <a:xfrm>
            <a:off x="7280275" y="3443288"/>
            <a:ext cx="58261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2500">
                <a:solidFill>
                  <a:schemeClr val="tx1">
                    <a:lumMod val="65000"/>
                    <a:lumOff val="35000"/>
                  </a:schemeClr>
                </a:solidFill>
              </a:rPr>
              <a:t>13%</a:t>
            </a:r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8145" name="Rectangle 17"/>
          <p:cNvSpPr>
            <a:spLocks noChangeArrowheads="1"/>
          </p:cNvSpPr>
          <p:nvPr/>
        </p:nvSpPr>
        <p:spPr bwMode="auto">
          <a:xfrm>
            <a:off x="944563" y="4033838"/>
            <a:ext cx="22510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Font typeface="Wingdings" pitchFamily="2" charset="2"/>
              <a:buChar char="Ü"/>
              <a:defRPr/>
            </a:pPr>
            <a:r>
              <a:rPr lang="en-US" sz="2500">
                <a:solidFill>
                  <a:schemeClr val="tx1">
                    <a:lumMod val="65000"/>
                    <a:lumOff val="35000"/>
                  </a:schemeClr>
                </a:solidFill>
              </a:rPr>
              <a:t>Caucasian Men</a:t>
            </a:r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8146" name="Rectangle 18"/>
          <p:cNvSpPr>
            <a:spLocks noChangeArrowheads="1"/>
          </p:cNvSpPr>
          <p:nvPr/>
        </p:nvSpPr>
        <p:spPr bwMode="auto">
          <a:xfrm>
            <a:off x="7280275" y="4033838"/>
            <a:ext cx="58261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2500">
                <a:solidFill>
                  <a:schemeClr val="tx1">
                    <a:lumMod val="65000"/>
                    <a:lumOff val="35000"/>
                  </a:schemeClr>
                </a:solidFill>
              </a:rPr>
              <a:t>12%</a:t>
            </a:r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8147" name="Rectangle 19"/>
          <p:cNvSpPr>
            <a:spLocks noChangeArrowheads="1"/>
          </p:cNvSpPr>
          <p:nvPr/>
        </p:nvSpPr>
        <p:spPr bwMode="auto">
          <a:xfrm>
            <a:off x="914400" y="4495800"/>
            <a:ext cx="70358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1800" b="1">
                <a:solidFill>
                  <a:schemeClr val="tx1">
                    <a:lumMod val="65000"/>
                    <a:lumOff val="35000"/>
                  </a:schemeClr>
                </a:solidFill>
              </a:rPr>
              <a:t>Demographically 23.5 million workers will be added to the workforce over the next ten years. </a:t>
            </a:r>
          </a:p>
        </p:txBody>
      </p:sp>
      <p:sp>
        <p:nvSpPr>
          <p:cNvPr id="48148" name="Rectangle 20"/>
          <p:cNvSpPr>
            <a:spLocks noChangeArrowheads="1"/>
          </p:cNvSpPr>
          <p:nvPr/>
        </p:nvSpPr>
        <p:spPr bwMode="auto">
          <a:xfrm>
            <a:off x="488950" y="5070475"/>
            <a:ext cx="8123238" cy="62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8149" name="Rectangle 21"/>
          <p:cNvSpPr>
            <a:spLocks noChangeArrowheads="1"/>
          </p:cNvSpPr>
          <p:nvPr/>
        </p:nvSpPr>
        <p:spPr bwMode="auto">
          <a:xfrm>
            <a:off x="471488" y="5049838"/>
            <a:ext cx="8123237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8150" name="Rectangle 22"/>
          <p:cNvSpPr>
            <a:spLocks noChangeArrowheads="1"/>
          </p:cNvSpPr>
          <p:nvPr/>
        </p:nvSpPr>
        <p:spPr bwMode="auto">
          <a:xfrm>
            <a:off x="1066800" y="5105400"/>
            <a:ext cx="16224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SOURCE:  U.S. Census Bureau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7" grpId="0" autoUpdateAnimBg="0"/>
      <p:bldP spid="48139" grpId="0" autoUpdateAnimBg="0"/>
      <p:bldP spid="48141" grpId="0" autoUpdateAnimBg="0"/>
      <p:bldP spid="48143" grpId="0" autoUpdateAnimBg="0"/>
      <p:bldP spid="48145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smtClean="0"/>
              <a:t>INDONESIA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d-ID" smtClean="0"/>
              <a:t>Tingkat Pengangguran Terbuka (TPT) pada Februari 2012 sebesar 6,32 persen.</a:t>
            </a:r>
          </a:p>
          <a:p>
            <a:r>
              <a:rPr lang="id-ID" smtClean="0"/>
              <a:t>Dalam setahun terakhir (Februari 2011―Februari 2012), jumlah penduduk </a:t>
            </a:r>
            <a:r>
              <a:rPr lang="it-IT" smtClean="0"/>
              <a:t>yang bekerja di Indonesia bertambah 1,5 juta orang.</a:t>
            </a:r>
            <a:endParaRPr lang="id-ID" smtClean="0"/>
          </a:p>
          <a:p>
            <a:r>
              <a:rPr lang="id-ID" smtClean="0"/>
              <a:t>McKinsey Global Institute (MGI) menyatakan kenaikan produktivitas tenaga kerja memiliki peran hingga 61% atas capaian pertumbuhan ekonomi Indonesia sepanjang 1990—2010</a:t>
            </a:r>
            <a:endParaRPr lang="it-IT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Tanggung jawab Sosial kepada Kreditor</a:t>
            </a: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2408238" y="2209800"/>
            <a:ext cx="5745162" cy="19700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8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Perusahaan </a:t>
            </a:r>
            <a:r>
              <a:rPr lang="en-US" sz="2800" b="1" u="sng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Harus</a:t>
            </a:r>
            <a:r>
              <a:rPr lang="en-US" sz="28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: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Kewajiban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Keuangan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Informasikan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kreditor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jika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mempunyai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permasalahan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keuangan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82000" cy="1295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Tanggung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jawab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Sosial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kepada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lingkungan</a:t>
            </a:r>
            <a:endParaRPr lang="en-US" sz="32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1143000" y="2133600"/>
            <a:ext cx="7269163" cy="410368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13500000" sx="75000" sy="75000" algn="tl" rotWithShape="0">
              <a:schemeClr val="tx1"/>
            </a:outerShdw>
          </a:effectLst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800" dirty="0" err="1"/>
              <a:t>Pencegahan</a:t>
            </a:r>
            <a:r>
              <a:rPr lang="en-US" sz="2800" dirty="0"/>
              <a:t> </a:t>
            </a:r>
            <a:r>
              <a:rPr lang="en-US" sz="2800" dirty="0" err="1"/>
              <a:t>polusi</a:t>
            </a:r>
            <a:r>
              <a:rPr lang="en-US" sz="2800" dirty="0"/>
              <a:t> </a:t>
            </a:r>
            <a:r>
              <a:rPr lang="en-US" sz="2800" dirty="0" err="1"/>
              <a:t>udara</a:t>
            </a:r>
            <a:r>
              <a:rPr lang="en-US" sz="2800" dirty="0"/>
              <a:t>: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800" dirty="0"/>
              <a:t>	- </a:t>
            </a:r>
            <a:r>
              <a:rPr lang="en-US" sz="2800" dirty="0" err="1"/>
              <a:t>Peninjauan</a:t>
            </a:r>
            <a:r>
              <a:rPr lang="en-US" sz="2800" dirty="0"/>
              <a:t> </a:t>
            </a:r>
            <a:r>
              <a:rPr lang="en-US" sz="2800" dirty="0" err="1"/>
              <a:t>kembali</a:t>
            </a:r>
            <a:r>
              <a:rPr lang="en-US" sz="2800" dirty="0"/>
              <a:t> </a:t>
            </a:r>
            <a:r>
              <a:rPr lang="en-US" sz="2800" dirty="0" err="1"/>
              <a:t>proses</a:t>
            </a:r>
            <a:r>
              <a:rPr lang="en-US" sz="2800" dirty="0"/>
              <a:t> </a:t>
            </a:r>
            <a:r>
              <a:rPr lang="en-US" sz="2800" dirty="0" err="1"/>
              <a:t>produksi</a:t>
            </a:r>
            <a:r>
              <a:rPr lang="en-US" sz="2800" dirty="0"/>
              <a:t>.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800" dirty="0"/>
              <a:t>	- </a:t>
            </a:r>
            <a:r>
              <a:rPr lang="en-US" sz="2800" dirty="0" err="1"/>
              <a:t>Petunjuk</a:t>
            </a:r>
            <a:r>
              <a:rPr lang="en-US" sz="2800" dirty="0"/>
              <a:t> </a:t>
            </a:r>
            <a:r>
              <a:rPr lang="en-US" sz="2800" dirty="0" err="1"/>
              <a:t>Penyelenggaraan</a:t>
            </a:r>
            <a:r>
              <a:rPr lang="en-US" sz="2800" dirty="0"/>
              <a:t> </a:t>
            </a:r>
            <a:r>
              <a:rPr lang="en-US" sz="2800" dirty="0" err="1"/>
              <a:t>pemerintah</a:t>
            </a:r>
            <a:endParaRPr lang="en-US" sz="2800" dirty="0"/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800" dirty="0" err="1"/>
              <a:t>Pencegahan</a:t>
            </a:r>
            <a:r>
              <a:rPr lang="en-US" sz="2800" dirty="0"/>
              <a:t> </a:t>
            </a:r>
            <a:r>
              <a:rPr lang="en-US" sz="2800" dirty="0" err="1"/>
              <a:t>polusi</a:t>
            </a:r>
            <a:r>
              <a:rPr lang="en-US" sz="2800" dirty="0"/>
              <a:t> </a:t>
            </a:r>
            <a:r>
              <a:rPr lang="en-US" sz="2800" dirty="0" err="1"/>
              <a:t>daratan</a:t>
            </a:r>
            <a:r>
              <a:rPr lang="en-US" sz="2800" dirty="0"/>
              <a:t>: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800" dirty="0"/>
              <a:t>	- </a:t>
            </a:r>
            <a:r>
              <a:rPr lang="en-US" sz="2800" dirty="0" err="1"/>
              <a:t>Peninjauan</a:t>
            </a:r>
            <a:r>
              <a:rPr lang="en-US" sz="2800" dirty="0"/>
              <a:t> </a:t>
            </a:r>
            <a:r>
              <a:rPr lang="en-US" sz="2800" dirty="0" err="1"/>
              <a:t>kembali</a:t>
            </a:r>
            <a:r>
              <a:rPr lang="en-US" sz="2800" dirty="0"/>
              <a:t> </a:t>
            </a:r>
            <a:r>
              <a:rPr lang="en-US" sz="2800" dirty="0" err="1"/>
              <a:t>proses</a:t>
            </a:r>
            <a:r>
              <a:rPr lang="en-US" sz="2800" dirty="0"/>
              <a:t> </a:t>
            </a:r>
            <a:r>
              <a:rPr lang="en-US" sz="2800" dirty="0" err="1"/>
              <a:t>peoduksi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       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800" dirty="0"/>
              <a:t>	   </a:t>
            </a:r>
            <a:r>
              <a:rPr lang="en-US" sz="2800" dirty="0" err="1"/>
              <a:t>pengemasan</a:t>
            </a:r>
            <a:r>
              <a:rPr lang="en-US" sz="2800" dirty="0"/>
              <a:t>.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800" dirty="0"/>
              <a:t>	- </a:t>
            </a:r>
            <a:r>
              <a:rPr lang="en-US" sz="2800" dirty="0" err="1"/>
              <a:t>Menyimpan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mengirim</a:t>
            </a:r>
            <a:r>
              <a:rPr lang="en-US" sz="2800" dirty="0"/>
              <a:t> </a:t>
            </a:r>
            <a:r>
              <a:rPr lang="en-US" sz="2800" dirty="0" err="1"/>
              <a:t>barang</a:t>
            </a:r>
            <a:r>
              <a:rPr lang="en-US" sz="2800" dirty="0"/>
              <a:t> </a:t>
            </a:r>
            <a:r>
              <a:rPr lang="en-US" sz="2800" dirty="0" err="1"/>
              <a:t>sisa</a:t>
            </a:r>
            <a:r>
              <a:rPr lang="en-US" sz="2800" dirty="0"/>
              <a:t>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800" dirty="0"/>
              <a:t>	   </a:t>
            </a:r>
            <a:r>
              <a:rPr lang="en-US" sz="2800" dirty="0" err="1"/>
              <a:t>beracun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lokasi</a:t>
            </a:r>
            <a:r>
              <a:rPr lang="en-US" sz="2800" dirty="0"/>
              <a:t> </a:t>
            </a:r>
            <a:r>
              <a:rPr lang="en-US" sz="2800" dirty="0" err="1"/>
              <a:t>pembuangan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8077200" cy="1295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Tanggung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jawab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Sosial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b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kepada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komunitas</a:t>
            </a:r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1447800" y="2057400"/>
            <a:ext cx="7162800" cy="38862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Sponsori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acara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masyarakat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lokal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Sumbangkan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kepada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masyarakat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tidak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mampu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Sumbangkan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untuk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tujuan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bidang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pendidikan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458200" cy="1219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Biaya-biaya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atas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Tanggung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jawab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Sosial</a:t>
            </a:r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620000" cy="4724400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b="1" u="sng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Pelanggan</a:t>
            </a:r>
            <a:endParaRPr lang="en-US" sz="28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40080" lvl="1" indent="-246888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Program receive/resolve </a:t>
            </a:r>
            <a:r>
              <a:rPr lang="en-US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keluhan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640080" lvl="1" indent="-246888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Survei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untuk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menilai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kepuasan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640080" lvl="1" indent="-246888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Penuntutan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perkara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dengan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pelanggan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 </a:t>
            </a:r>
            <a:r>
              <a:rPr lang="en-US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kewajiban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produk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).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b="1" u="sng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Pekerja</a:t>
            </a:r>
            <a:endParaRPr lang="en-US" sz="28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40080" lvl="1" indent="-246888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Program </a:t>
            </a:r>
            <a:r>
              <a:rPr lang="en-US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Menerima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r>
              <a:rPr lang="en-US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memcahkan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keluhan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pekerja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640080" lvl="1" indent="-246888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Survei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untuk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menilai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kepuasan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karyawan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640080" lvl="1" indent="-246888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Penuntutan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perkara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oleh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karyawan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</a:t>
            </a:r>
            <a:r>
              <a:rPr lang="en-US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diskriminasi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d-ID" smtClean="0"/>
              <a:t>Lanjutan.........</a:t>
            </a:r>
          </a:p>
        </p:txBody>
      </p:sp>
      <p:sp>
        <p:nvSpPr>
          <p:cNvPr id="6" name="Rectangle 5"/>
          <p:cNvSpPr/>
          <p:nvPr/>
        </p:nvSpPr>
        <p:spPr>
          <a:xfrm>
            <a:off x="838200" y="2151063"/>
            <a:ext cx="7620000" cy="35401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b="1" u="sng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Pemegang</a:t>
            </a:r>
            <a:r>
              <a:rPr lang="en-US" sz="28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b="1" u="sng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saham</a:t>
            </a:r>
            <a:endParaRPr lang="en-US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40080" lvl="1" indent="-246888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Penyingkapan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informasi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keuangan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640080" lvl="1" indent="-246888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Penuntutan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perkara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oleh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pemegang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saham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id-ID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40080" lvl="1" indent="-246888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id-ID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b="1" u="sng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Lingkungan</a:t>
            </a:r>
            <a:endParaRPr lang="en-US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40080" lvl="1" indent="-246888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Mentaati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peraturan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lingkungan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640080" lvl="1" indent="-246888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Mentaati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petunjuk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lingkungan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id-ID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40080" lvl="1" indent="-246888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en-US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b="1" u="sng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Komunitas</a:t>
            </a:r>
            <a:endParaRPr lang="en-US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40080" lvl="1" indent="-246888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Sponsor </a:t>
            </a:r>
            <a:r>
              <a:rPr lang="en-US" sz="2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aktivitas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masyarakat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304800" y="304800"/>
            <a:ext cx="4375150" cy="6096000"/>
            <a:chOff x="480" y="240"/>
            <a:chExt cx="2756" cy="3744"/>
          </a:xfrm>
        </p:grpSpPr>
        <p:pic>
          <p:nvPicPr>
            <p:cNvPr id="59396" name="Picture 13" descr="madura cover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80" y="240"/>
              <a:ext cx="2756" cy="37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Rectangle 14"/>
            <p:cNvSpPr>
              <a:spLocks noChangeArrowheads="1"/>
            </p:cNvSpPr>
            <p:nvPr/>
          </p:nvSpPr>
          <p:spPr bwMode="auto">
            <a:xfrm>
              <a:off x="1344" y="336"/>
              <a:ext cx="1091" cy="19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Introduction to</a:t>
              </a:r>
            </a:p>
          </p:txBody>
        </p:sp>
      </p:grpSp>
      <p:pic>
        <p:nvPicPr>
          <p:cNvPr id="59395" name="Picture 4" descr="smcover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05400" y="533400"/>
            <a:ext cx="33274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81200" y="4953000"/>
            <a:ext cx="539788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d-ID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TERIMA KASIH</a:t>
            </a:r>
            <a:endParaRPr lang="en-US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/>
        </p:nvGraphicFramePr>
        <p:xfrm>
          <a:off x="1371600" y="1295400"/>
          <a:ext cx="6400800" cy="3200400"/>
        </p:xfrm>
        <a:graphic>
          <a:graphicData uri="http://schemas.openxmlformats.org/presentationml/2006/ole">
            <p:oleObj spid="_x0000_s3074" name="Clip" r:id="rId3" imgW="2923920" imgH="2192400" progId="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305800" cy="8961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Sasaran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Pembelajaran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579438" y="1981200"/>
            <a:ext cx="8035925" cy="426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"/>
              <a:tabLst>
                <a:tab pos="400050" algn="l"/>
              </a:tabLst>
              <a:defRPr/>
            </a:pP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Menjelaskan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tanggungjawab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firma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kepada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:</a:t>
            </a:r>
          </a:p>
          <a:p>
            <a:pPr marL="896938" lvl="1" indent="-439738">
              <a:spcBef>
                <a:spcPct val="20000"/>
              </a:spcBef>
              <a:buFontTx/>
              <a:buChar char="–"/>
              <a:tabLst>
                <a:tab pos="400050" algn="l"/>
              </a:tabLst>
              <a:defRPr/>
            </a:pP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Pelanggan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(customers)</a:t>
            </a:r>
          </a:p>
          <a:p>
            <a:pPr marL="896938" lvl="1" indent="-439738">
              <a:spcBef>
                <a:spcPct val="20000"/>
              </a:spcBef>
              <a:buFontTx/>
              <a:buChar char="–"/>
              <a:tabLst>
                <a:tab pos="400050" algn="l"/>
              </a:tabLst>
              <a:defRPr/>
            </a:pP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Pekerja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(employees)</a:t>
            </a:r>
          </a:p>
          <a:p>
            <a:pPr marL="896938" lvl="1" indent="-439738">
              <a:spcBef>
                <a:spcPct val="20000"/>
              </a:spcBef>
              <a:buFontTx/>
              <a:buChar char="–"/>
              <a:tabLst>
                <a:tab pos="400050" algn="l"/>
              </a:tabLst>
              <a:defRPr/>
            </a:pP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Pemegang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saham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dan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Kreditur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 marL="896938" lvl="1" indent="-439738">
              <a:spcBef>
                <a:spcPct val="20000"/>
              </a:spcBef>
              <a:tabLst>
                <a:tab pos="400050" algn="l"/>
              </a:tabLst>
              <a:defRPr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(stockholders and creditors)</a:t>
            </a:r>
          </a:p>
          <a:p>
            <a:pPr marL="896938" lvl="1" indent="-439738">
              <a:spcBef>
                <a:spcPct val="20000"/>
              </a:spcBef>
              <a:buFontTx/>
              <a:buChar char="–"/>
              <a:tabLst>
                <a:tab pos="400050" algn="l"/>
              </a:tabLst>
              <a:defRPr/>
            </a:pP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Lingkungan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(environment)</a:t>
            </a:r>
          </a:p>
          <a:p>
            <a:pPr marL="896938" lvl="1" indent="-439738">
              <a:spcBef>
                <a:spcPct val="20000"/>
              </a:spcBef>
              <a:buFontTx/>
              <a:buChar char="–"/>
              <a:tabLst>
                <a:tab pos="400050" algn="l"/>
              </a:tabLst>
              <a:defRPr/>
            </a:pP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Komunitas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(communities)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"/>
              <a:tabLst>
                <a:tab pos="400050" algn="l"/>
              </a:tabLst>
              <a:defRPr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Menjelaskan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biaya-biaya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yang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perusahaan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keluarkan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dalam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pencapaian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tanggung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jawab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sosialnya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Firma dan Masyarakatan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77838" y="2209800"/>
            <a:ext cx="8153400" cy="1143000"/>
            <a:chOff x="288" y="1392"/>
            <a:chExt cx="5136" cy="720"/>
          </a:xfrm>
        </p:grpSpPr>
        <p:sp>
          <p:nvSpPr>
            <p:cNvPr id="39940" name="Rectangle 4"/>
            <p:cNvSpPr>
              <a:spLocks noChangeArrowheads="1"/>
            </p:cNvSpPr>
            <p:nvPr/>
          </p:nvSpPr>
          <p:spPr bwMode="auto">
            <a:xfrm>
              <a:off x="288" y="1392"/>
              <a:ext cx="1248" cy="720"/>
            </a:xfrm>
            <a:prstGeom prst="rect">
              <a:avLst/>
            </a:prstGeom>
            <a:gradFill rotWithShape="0">
              <a:gsLst>
                <a:gs pos="0">
                  <a:srgbClr val="996633"/>
                </a:gs>
                <a:gs pos="100000">
                  <a:srgbClr val="996633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9941" name="Text Box 5"/>
            <p:cNvSpPr txBox="1">
              <a:spLocks noChangeArrowheads="1"/>
            </p:cNvSpPr>
            <p:nvPr/>
          </p:nvSpPr>
          <p:spPr bwMode="auto">
            <a:xfrm>
              <a:off x="348" y="1488"/>
              <a:ext cx="1104" cy="577"/>
            </a:xfrm>
            <a:prstGeom prst="rect">
              <a:avLst/>
            </a:prstGeom>
            <a:solidFill>
              <a:srgbClr val="00B0F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8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Business Ethics and Social Responsibility</a:t>
              </a:r>
            </a:p>
          </p:txBody>
        </p:sp>
        <p:sp>
          <p:nvSpPr>
            <p:cNvPr id="39942" name="Rectangle 6"/>
            <p:cNvSpPr>
              <a:spLocks noChangeArrowheads="1"/>
            </p:cNvSpPr>
            <p:nvPr/>
          </p:nvSpPr>
          <p:spPr bwMode="auto">
            <a:xfrm>
              <a:off x="2016" y="1536"/>
              <a:ext cx="816" cy="480"/>
            </a:xfrm>
            <a:prstGeom prst="rect">
              <a:avLst/>
            </a:prstGeom>
            <a:gradFill rotWithShape="0">
              <a:gsLst>
                <a:gs pos="0">
                  <a:srgbClr val="996633"/>
                </a:gs>
                <a:gs pos="100000">
                  <a:srgbClr val="996633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9943" name="Text Box 7"/>
            <p:cNvSpPr txBox="1">
              <a:spLocks noChangeArrowheads="1"/>
            </p:cNvSpPr>
            <p:nvPr/>
          </p:nvSpPr>
          <p:spPr bwMode="auto">
            <a:xfrm>
              <a:off x="2040" y="1564"/>
              <a:ext cx="720" cy="404"/>
            </a:xfrm>
            <a:prstGeom prst="rect">
              <a:avLst/>
            </a:prstGeom>
            <a:solidFill>
              <a:srgbClr val="00B0F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8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Business Decisions</a:t>
              </a:r>
            </a:p>
          </p:txBody>
        </p:sp>
        <p:sp>
          <p:nvSpPr>
            <p:cNvPr id="39944" name="Rectangle 8"/>
            <p:cNvSpPr>
              <a:spLocks noChangeArrowheads="1"/>
            </p:cNvSpPr>
            <p:nvPr/>
          </p:nvSpPr>
          <p:spPr bwMode="auto">
            <a:xfrm>
              <a:off x="3312" y="1536"/>
              <a:ext cx="816" cy="480"/>
            </a:xfrm>
            <a:prstGeom prst="rect">
              <a:avLst/>
            </a:prstGeom>
            <a:gradFill rotWithShape="0">
              <a:gsLst>
                <a:gs pos="0">
                  <a:srgbClr val="996633"/>
                </a:gs>
                <a:gs pos="100000">
                  <a:srgbClr val="996633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9945" name="Text Box 9"/>
            <p:cNvSpPr txBox="1">
              <a:spLocks noChangeArrowheads="1"/>
            </p:cNvSpPr>
            <p:nvPr/>
          </p:nvSpPr>
          <p:spPr bwMode="auto">
            <a:xfrm>
              <a:off x="3336" y="1564"/>
              <a:ext cx="720" cy="404"/>
            </a:xfrm>
            <a:prstGeom prst="rect">
              <a:avLst/>
            </a:prstGeom>
            <a:solidFill>
              <a:srgbClr val="00B0F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8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Firm’s Earnings</a:t>
              </a:r>
            </a:p>
          </p:txBody>
        </p:sp>
        <p:sp>
          <p:nvSpPr>
            <p:cNvPr id="39946" name="Rectangle 10"/>
            <p:cNvSpPr>
              <a:spLocks noChangeArrowheads="1"/>
            </p:cNvSpPr>
            <p:nvPr/>
          </p:nvSpPr>
          <p:spPr bwMode="auto">
            <a:xfrm>
              <a:off x="4608" y="1536"/>
              <a:ext cx="816" cy="480"/>
            </a:xfrm>
            <a:prstGeom prst="rect">
              <a:avLst/>
            </a:prstGeom>
            <a:gradFill rotWithShape="0">
              <a:gsLst>
                <a:gs pos="0">
                  <a:srgbClr val="996633"/>
                </a:gs>
                <a:gs pos="100000">
                  <a:srgbClr val="996633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9947" name="Text Box 11"/>
            <p:cNvSpPr txBox="1">
              <a:spLocks noChangeArrowheads="1"/>
            </p:cNvSpPr>
            <p:nvPr/>
          </p:nvSpPr>
          <p:spPr bwMode="auto">
            <a:xfrm>
              <a:off x="4632" y="1564"/>
              <a:ext cx="720" cy="404"/>
            </a:xfrm>
            <a:prstGeom prst="rect">
              <a:avLst/>
            </a:prstGeom>
            <a:solidFill>
              <a:srgbClr val="00B0F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8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Value of Firm</a:t>
              </a:r>
            </a:p>
          </p:txBody>
        </p:sp>
        <p:sp>
          <p:nvSpPr>
            <p:cNvPr id="39948" name="Line 12"/>
            <p:cNvSpPr>
              <a:spLocks noChangeShapeType="1"/>
            </p:cNvSpPr>
            <p:nvPr/>
          </p:nvSpPr>
          <p:spPr bwMode="auto">
            <a:xfrm>
              <a:off x="4128" y="1776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9949" name="Line 13"/>
            <p:cNvSpPr>
              <a:spLocks noChangeShapeType="1"/>
            </p:cNvSpPr>
            <p:nvPr/>
          </p:nvSpPr>
          <p:spPr bwMode="auto">
            <a:xfrm>
              <a:off x="2832" y="1776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9950" name="Line 14"/>
            <p:cNvSpPr>
              <a:spLocks noChangeShapeType="1"/>
            </p:cNvSpPr>
            <p:nvPr/>
          </p:nvSpPr>
          <p:spPr bwMode="auto">
            <a:xfrm>
              <a:off x="1536" y="1776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58674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Alasan atas Kode Etik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057400"/>
            <a:ext cx="7772400" cy="35814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haroni" pitchFamily="2" charset="-79"/>
              </a:rPr>
              <a:t>Meningkatkan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haroni" pitchFamily="2" charset="-79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haroni" pitchFamily="2" charset="-79"/>
              </a:rPr>
              <a:t>kepercayaan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haroni" pitchFamily="2" charset="-79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haroni" pitchFamily="2" charset="-79"/>
              </a:rPr>
              <a:t>publik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haroni" pitchFamily="2" charset="-79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haroni" pitchFamily="2" charset="-79"/>
              </a:rPr>
              <a:t>pada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haroni" pitchFamily="2" charset="-79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haroni" pitchFamily="2" charset="-79"/>
              </a:rPr>
              <a:t>bisnis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haroni" pitchFamily="2" charset="-79"/>
              </a:rPr>
              <a:t>.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haroni" pitchFamily="2" charset="-79"/>
              </a:rPr>
              <a:t>Berkurangnya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haroni" pitchFamily="2" charset="-79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haroni" pitchFamily="2" charset="-79"/>
              </a:rPr>
              <a:t>potensi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haroni" pitchFamily="2" charset="-79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haroni" pitchFamily="2" charset="-79"/>
              </a:rPr>
              <a:t>regulasi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haroni" pitchFamily="2" charset="-79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haroni" pitchFamily="2" charset="-79"/>
              </a:rPr>
              <a:t>pemerintah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haroni" pitchFamily="2" charset="-79"/>
              </a:rPr>
              <a:t> yang </a:t>
            </a:r>
            <a:r>
              <a:rPr lang="en-US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haroni" pitchFamily="2" charset="-79"/>
              </a:rPr>
              <a:t>dikeluarkan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haroni" pitchFamily="2" charset="-79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haroni" pitchFamily="2" charset="-79"/>
              </a:rPr>
              <a:t>sebagai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haroni" pitchFamily="2" charset="-79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haroni" pitchFamily="2" charset="-79"/>
              </a:rPr>
              <a:t>aktivitas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haroni" pitchFamily="2" charset="-79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haroni" pitchFamily="2" charset="-79"/>
              </a:rPr>
              <a:t>kontrol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haroni" pitchFamily="2" charset="-79"/>
              </a:rPr>
              <a:t>.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haroni" pitchFamily="2" charset="-79"/>
              </a:rPr>
              <a:t>Menyediakan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haroni" pitchFamily="2" charset="-79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haroni" pitchFamily="2" charset="-79"/>
              </a:rPr>
              <a:t>pegangan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haroni" pitchFamily="2" charset="-79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haroni" pitchFamily="2" charset="-79"/>
              </a:rPr>
              <a:t>untuk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haroni" pitchFamily="2" charset="-79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haroni" pitchFamily="2" charset="-79"/>
              </a:rPr>
              <a:t>dapat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haroni" pitchFamily="2" charset="-79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haroni" pitchFamily="2" charset="-79"/>
              </a:rPr>
              <a:t>diterima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haroni" pitchFamily="2" charset="-79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haroni" pitchFamily="2" charset="-79"/>
              </a:rPr>
              <a:t>sebagai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haroni" pitchFamily="2" charset="-79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haroni" pitchFamily="2" charset="-79"/>
              </a:rPr>
              <a:t>pedoman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haroni" pitchFamily="2" charset="-79"/>
              </a:rPr>
              <a:t>.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haroni" pitchFamily="2" charset="-79"/>
              </a:rPr>
              <a:t>Menyediakan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haroni" pitchFamily="2" charset="-79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haroni" pitchFamily="2" charset="-79"/>
              </a:rPr>
              <a:t>tanggungjawab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haroni" pitchFamily="2" charset="-79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haroni" pitchFamily="2" charset="-79"/>
              </a:rPr>
              <a:t>atas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haroni" pitchFamily="2" charset="-79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haroni" pitchFamily="2" charset="-79"/>
              </a:rPr>
              <a:t>prilaku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haroni" pitchFamily="2" charset="-79"/>
              </a:rPr>
              <a:t> yang </a:t>
            </a:r>
            <a:r>
              <a:rPr lang="en-US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haroni" pitchFamily="2" charset="-79"/>
              </a:rPr>
              <a:t>tak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haroni" pitchFamily="2" charset="-79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haroni" pitchFamily="2" charset="-79"/>
              </a:rPr>
              <a:t>ber-etika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haroni" pitchFamily="2" charset="-79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Pertimbangan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Tanggung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Jawab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Sosial</a:t>
            </a:r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6146" name="Object 3"/>
          <p:cNvGraphicFramePr>
            <a:graphicFrameLocks noChangeAspect="1"/>
          </p:cNvGraphicFramePr>
          <p:nvPr/>
        </p:nvGraphicFramePr>
        <p:xfrm>
          <a:off x="4343400" y="1981200"/>
          <a:ext cx="3795713" cy="2636838"/>
        </p:xfrm>
        <a:graphic>
          <a:graphicData uri="http://schemas.openxmlformats.org/presentationml/2006/ole">
            <p:oleObj spid="_x0000_s1026" name="Clip" r:id="rId3" imgW="1343160" imgH="933480" progId="MS_ClipArt_Gallery.5">
              <p:embed/>
            </p:oleObj>
          </a:graphicData>
        </a:graphic>
      </p:graphicFrame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960438" y="1905000"/>
            <a:ext cx="2620962" cy="2655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Pelanggan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Pekerja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Pemegang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saham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Kreditor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Komunitas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1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19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Tanggung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Jawab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Sosial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b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Kepada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  <a:r>
              <a:rPr lang="en-US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Pelanggan</a:t>
            </a:r>
            <a:endParaRPr lang="en-US" sz="32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1295400" y="1981200"/>
            <a:ext cx="7543800" cy="3505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b="1" u="sng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Bagaimana</a:t>
            </a:r>
            <a:r>
              <a:rPr lang="en-US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b="1" u="sng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Memastikan</a:t>
            </a:r>
            <a:r>
              <a:rPr lang="en-US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b="1" u="sng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Tanggung</a:t>
            </a:r>
            <a:r>
              <a:rPr lang="en-US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b="1" u="sng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jawab</a:t>
            </a:r>
            <a:r>
              <a:rPr lang="en-US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b="1" u="sng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perusahaan</a:t>
            </a:r>
            <a:r>
              <a:rPr lang="en-US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  <a:endParaRPr lang="id-ID" b="1" u="sng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US" b="1" u="sng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Tetapkan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kode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etika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Monitor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keluhan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pelanggan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Memperoleh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umpan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balik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pelanggan</a:t>
            </a:r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8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Tanggungjawab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Sosial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b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Kepada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  <a:r>
              <a:rPr lang="en-US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Pelanggan</a:t>
            </a:r>
            <a:endParaRPr lang="en-US" sz="32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1414463" y="1960563"/>
            <a:ext cx="7264400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b="1" u="sng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Bagaimana</a:t>
            </a:r>
            <a:r>
              <a:rPr lang="en-US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b="1" u="sng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memastikan</a:t>
            </a:r>
            <a:r>
              <a:rPr lang="en-US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b="1" u="sng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tanggungjawab</a:t>
            </a:r>
            <a:r>
              <a:rPr lang="en-US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b="1" u="sng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Pemerintah</a:t>
            </a:r>
            <a:r>
              <a:rPr lang="en-US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:</a:t>
            </a:r>
            <a:endParaRPr lang="id-ID" b="1" u="sng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10000"/>
              </a:lnSpc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10000"/>
              </a:lnSpc>
              <a:buFont typeface="Wingdings" pitchFamily="2" charset="2"/>
              <a:buChar char="v"/>
              <a:defRPr/>
            </a:pP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Peraturan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Keamanan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Produk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>
              <a:lnSpc>
                <a:spcPct val="110000"/>
              </a:lnSpc>
              <a:buFont typeface="Wingdings" pitchFamily="2" charset="2"/>
              <a:buChar char="v"/>
              <a:defRPr/>
            </a:pP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Peraturan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Periklanan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>
              <a:lnSpc>
                <a:spcPct val="110000"/>
              </a:lnSpc>
              <a:buFont typeface="Wingdings" pitchFamily="2" charset="2"/>
              <a:buChar char="v"/>
              <a:defRPr/>
            </a:pP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Peraturan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Persaingan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Industri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Tanggung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Jawab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Sosial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b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kepada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Pekerja</a:t>
            </a:r>
            <a:endParaRPr lang="en-US" sz="32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1143000" y="2133600"/>
            <a:ext cx="6934200" cy="4179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 err="1">
                <a:solidFill>
                  <a:schemeClr val="accent1"/>
                </a:solidFill>
              </a:rPr>
              <a:t>Jaminan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dirty="0" err="1">
                <a:solidFill>
                  <a:schemeClr val="accent1"/>
                </a:solidFill>
              </a:rPr>
              <a:t>Kerja</a:t>
            </a:r>
            <a:r>
              <a:rPr lang="en-US" sz="2800" dirty="0">
                <a:solidFill>
                  <a:schemeClr val="accent1"/>
                </a:solidFill>
              </a:rPr>
              <a:t> (Employee Safety)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Memastikan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Tempat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kerja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yang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aman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bagi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pekerja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 err="1">
                <a:solidFill>
                  <a:schemeClr val="accent1"/>
                </a:solidFill>
              </a:rPr>
              <a:t>Persiapkan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dirty="0" err="1">
                <a:solidFill>
                  <a:schemeClr val="accent1"/>
                </a:solidFill>
              </a:rPr>
              <a:t>perlakuan</a:t>
            </a:r>
            <a:r>
              <a:rPr lang="en-US" sz="2800" dirty="0">
                <a:solidFill>
                  <a:schemeClr val="accent1"/>
                </a:solidFill>
              </a:rPr>
              <a:t> yang </a:t>
            </a:r>
            <a:r>
              <a:rPr lang="en-US" sz="2800" dirty="0" err="1">
                <a:solidFill>
                  <a:schemeClr val="accent1"/>
                </a:solidFill>
              </a:rPr>
              <a:t>sama</a:t>
            </a:r>
            <a:endParaRPr lang="en-US" sz="2800" dirty="0">
              <a:solidFill>
                <a:schemeClr val="accent1"/>
              </a:solidFill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Memastikan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tidak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ada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diskriminasi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 err="1">
                <a:solidFill>
                  <a:schemeClr val="accent1"/>
                </a:solidFill>
              </a:rPr>
              <a:t>Kesempatan</a:t>
            </a:r>
            <a:r>
              <a:rPr lang="en-US" sz="2800" dirty="0">
                <a:solidFill>
                  <a:schemeClr val="accent1"/>
                </a:solidFill>
              </a:rPr>
              <a:t> yang </a:t>
            </a:r>
            <a:r>
              <a:rPr lang="en-US" sz="2800" dirty="0" err="1">
                <a:solidFill>
                  <a:schemeClr val="accent1"/>
                </a:solidFill>
              </a:rPr>
              <a:t>sama</a:t>
            </a:r>
            <a:endParaRPr lang="en-US" sz="2800" dirty="0">
              <a:solidFill>
                <a:schemeClr val="accent1"/>
              </a:solidFill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Kesamaan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Kesempatan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Hak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sipil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5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5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50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Tanggung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Jawab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Sosial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b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kepada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Pekerja</a:t>
            </a:r>
            <a:endParaRPr lang="en-US" sz="32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1219200" y="2373313"/>
            <a:ext cx="7162800" cy="3036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b="1" u="sng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Bagaimana</a:t>
            </a:r>
            <a:r>
              <a:rPr lang="en-US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b="1" u="sng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memastikan</a:t>
            </a:r>
            <a:r>
              <a:rPr lang="en-US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b="1" u="sng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tanggung</a:t>
            </a:r>
            <a:r>
              <a:rPr lang="en-US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b="1" u="sng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jawab</a:t>
            </a:r>
            <a:r>
              <a:rPr lang="en-US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b="1" u="sng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Bisnis</a:t>
            </a:r>
            <a:endParaRPr lang="id-ID" b="1" u="sng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3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Keluhan</a:t>
            </a: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Prosedur</a:t>
            </a: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3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Kode</a:t>
            </a: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etik</a:t>
            </a: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UU </a:t>
            </a:r>
            <a:r>
              <a:rPr lang="en-US" sz="3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Ketenaga</a:t>
            </a: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kerjaan</a:t>
            </a: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419</Words>
  <Application>Microsoft Office PowerPoint</Application>
  <PresentationFormat>On-screen Show (4:3)</PresentationFormat>
  <Paragraphs>111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Office Theme</vt:lpstr>
      <vt:lpstr>Microsoft Clip Gallery</vt:lpstr>
      <vt:lpstr>Microsoft Graph 2000 Chart</vt:lpstr>
      <vt:lpstr>Clip</vt:lpstr>
      <vt:lpstr>ETIKA BISNIS &amp; TANGGUNG  JAWAB SOSIAL</vt:lpstr>
      <vt:lpstr>Sasaran Pembelajaran</vt:lpstr>
      <vt:lpstr>Firma dan Masyarakatan</vt:lpstr>
      <vt:lpstr>Alasan atas Kode Etik</vt:lpstr>
      <vt:lpstr>Pertimbangan Tanggung Jawab Sosial</vt:lpstr>
      <vt:lpstr>Tanggung Jawab Sosial  Kepada  Pelanggan</vt:lpstr>
      <vt:lpstr>Tanggungjawab Sosial  Kepada  Pelanggan</vt:lpstr>
      <vt:lpstr>Tanggung Jawab Sosial  kepada Pekerja</vt:lpstr>
      <vt:lpstr>Tanggung Jawab Sosial  kepada Pekerja</vt:lpstr>
      <vt:lpstr>The U.S. Workforce</vt:lpstr>
      <vt:lpstr>Slide 11</vt:lpstr>
      <vt:lpstr>INDONESIA</vt:lpstr>
      <vt:lpstr>Tanggung jawab Sosial kepada Kreditor</vt:lpstr>
      <vt:lpstr>Tanggung jawab Sosial kepada lingkungan</vt:lpstr>
      <vt:lpstr>Tanggung jawab Sosial  kepada komunitas</vt:lpstr>
      <vt:lpstr>Biaya-biaya atas Tanggung jawab Sosial</vt:lpstr>
      <vt:lpstr>Lanjutan.........</vt:lpstr>
      <vt:lpstr>Slide 18</vt:lpstr>
      <vt:lpstr>Slide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ETIKA BISNIS &amp; TANGGUNG  JAWAB SOSIAL</dc:title>
  <dc:creator>Ary</dc:creator>
  <cp:lastModifiedBy>Ary</cp:lastModifiedBy>
  <cp:revision>1</cp:revision>
  <dcterms:created xsi:type="dcterms:W3CDTF">2006-08-16T00:00:00Z</dcterms:created>
  <dcterms:modified xsi:type="dcterms:W3CDTF">2012-10-09T08:22:41Z</dcterms:modified>
</cp:coreProperties>
</file>