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4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93CA4-CC5C-4884-903A-EE72E3DDA554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8FC35-53CE-4046-88E6-74D0C83DD71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FC35-53CE-4046-88E6-74D0C83DD712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FC35-53CE-4046-88E6-74D0C83DD712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769A1-62CE-40E0-9DF7-926AF4D8388E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769A1-62CE-40E0-9DF7-926AF4D8388E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769A1-62CE-40E0-9DF7-926AF4D8388E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769A1-62CE-40E0-9DF7-926AF4D8388E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FC35-53CE-4046-88E6-74D0C83DD712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FC35-53CE-4046-88E6-74D0C83DD712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FC35-53CE-4046-88E6-74D0C83DD712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FC35-53CE-4046-88E6-74D0C83DD712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FC35-53CE-4046-88E6-74D0C83DD712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FC35-53CE-4046-88E6-74D0C83DD712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769A1-62CE-40E0-9DF7-926AF4D8388E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769A1-62CE-40E0-9DF7-926AF4D8388E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7/5/2010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7/5/2010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7/5/2010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7/5/2010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7/5/2010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7/5/2010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7/5/2010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7/5/2010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7/5/2010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7/5/2010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7/5/2010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6BCBE8-30B0-4476-8762-9236B142003A}" type="datetimeFigureOut">
              <a:rPr lang="en-US" smtClean="0"/>
              <a:pPr/>
              <a:t>7/5/2010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700210"/>
          </a:xfrm>
        </p:spPr>
        <p:txBody>
          <a:bodyPr/>
          <a:lstStyle/>
          <a:p>
            <a:pPr algn="ctr"/>
            <a:r>
              <a:rPr lang="id-ID" dirty="0" smtClean="0"/>
              <a:t>PRAKTIK KEPERAWATAN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sz="4300" b="1" dirty="0" smtClean="0"/>
              <a:t>Pasal 6</a:t>
            </a:r>
          </a:p>
          <a:p>
            <a:pPr>
              <a:buNone/>
            </a:pPr>
            <a:r>
              <a:rPr lang="id-ID" dirty="0" smtClean="0"/>
              <a:t> </a:t>
            </a:r>
          </a:p>
          <a:p>
            <a:pPr>
              <a:buNone/>
            </a:pPr>
            <a:r>
              <a:rPr lang="id-ID" dirty="0" smtClean="0"/>
              <a:t>    Dalam menjalankan praktik mandiri, Perawat wajib memasang papan nama praktik keperawatan</a:t>
            </a:r>
          </a:p>
          <a:p>
            <a:endParaRPr lang="id-ID" dirty="0" smtClean="0"/>
          </a:p>
          <a:p>
            <a:pPr>
              <a:buNone/>
            </a:pPr>
            <a:r>
              <a:rPr lang="id-ID" sz="4300" b="1" dirty="0" smtClean="0"/>
              <a:t>Pasal 7</a:t>
            </a:r>
          </a:p>
          <a:p>
            <a:pPr>
              <a:buNone/>
            </a:pPr>
            <a:r>
              <a:rPr lang="id-ID" dirty="0" smtClean="0"/>
              <a:t> </a:t>
            </a:r>
          </a:p>
          <a:p>
            <a:pPr>
              <a:buNone/>
            </a:pPr>
            <a:r>
              <a:rPr lang="id-ID" dirty="0" smtClean="0"/>
              <a:t>SIPP dinyatakan tidak berlaku karena:</a:t>
            </a:r>
          </a:p>
          <a:p>
            <a:pPr lvl="1"/>
            <a:r>
              <a:rPr lang="id-ID" dirty="0" smtClean="0"/>
              <a:t>tempat praktik tidak sesuai lagi dengan SIPP.</a:t>
            </a:r>
          </a:p>
          <a:p>
            <a:pPr lvl="1"/>
            <a:r>
              <a:rPr lang="id-ID" dirty="0" smtClean="0"/>
              <a:t>masa berlakunya habis dan tidak diperpanjang.</a:t>
            </a:r>
          </a:p>
          <a:p>
            <a:pPr lvl="1"/>
            <a:r>
              <a:rPr lang="id-ID" dirty="0" smtClean="0"/>
              <a:t>dicabut atas perintah pengadilan.</a:t>
            </a:r>
          </a:p>
          <a:p>
            <a:pPr lvl="1"/>
            <a:r>
              <a:rPr lang="id-ID" dirty="0" smtClean="0"/>
              <a:t>dicabut atas rekomendasi Organisasi Profesi</a:t>
            </a:r>
          </a:p>
          <a:p>
            <a:pPr lvl="1"/>
            <a:r>
              <a:rPr lang="id-ID" dirty="0" smtClean="0"/>
              <a:t>yang bersangkutan meninggal dunia.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BAB </a:t>
            </a:r>
            <a:r>
              <a:rPr lang="en-US" dirty="0"/>
              <a:t>III</a:t>
            </a:r>
            <a:r>
              <a:rPr lang="id-ID" dirty="0"/>
              <a:t/>
            </a:r>
            <a:br>
              <a:rPr lang="id-ID" dirty="0"/>
            </a:br>
            <a:r>
              <a:rPr lang="en-US" dirty="0"/>
              <a:t>PENYELENGGARAAN PRAKTIK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/>
              <a:t>Pasal</a:t>
            </a:r>
            <a:r>
              <a:rPr lang="en-US" b="1" dirty="0"/>
              <a:t> 8</a:t>
            </a:r>
            <a:endParaRPr lang="id-ID" b="1" dirty="0"/>
          </a:p>
          <a:p>
            <a:endParaRPr lang="id-ID" dirty="0"/>
          </a:p>
          <a:p>
            <a:pPr lvl="1"/>
            <a:r>
              <a:rPr lang="id-ID" dirty="0"/>
              <a:t>P</a:t>
            </a:r>
            <a:r>
              <a:rPr lang="en-US" dirty="0" err="1"/>
              <a:t>raktik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id-ID" dirty="0"/>
              <a:t>dilaksanakan pada tatanan pelayanan kesehatan tingkat pertama,tingkat kedua, dan tingkat ketiga</a:t>
            </a:r>
          </a:p>
          <a:p>
            <a:pPr lvl="1"/>
            <a:r>
              <a:rPr lang="id-ID" dirty="0"/>
              <a:t>Sasaran praktik keperawatan meliputi individu, keluarga, kelompok, dan masyarakat</a:t>
            </a:r>
          </a:p>
          <a:p>
            <a:pPr lvl="1"/>
            <a:r>
              <a:rPr lang="id-ID" dirty="0"/>
              <a:t>Praktik Keperawatan sebagaimana dimaksud pada ayat (1) dilaksanakan dengan:</a:t>
            </a:r>
          </a:p>
          <a:p>
            <a:pPr marL="990600" lvl="1" indent="-180975">
              <a:buNone/>
            </a:pPr>
            <a:r>
              <a:rPr lang="id-ID" dirty="0" smtClean="0"/>
              <a:t>a. Melaksanakan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endParaRPr lang="id-ID" dirty="0"/>
          </a:p>
          <a:p>
            <a:pPr marL="990600" lvl="1" indent="-180975">
              <a:buNone/>
            </a:pPr>
            <a:r>
              <a:rPr lang="id-ID" dirty="0" smtClean="0"/>
              <a:t>b. M</a:t>
            </a:r>
            <a:r>
              <a:rPr lang="en-US" dirty="0" err="1"/>
              <a:t>elaksanakan</a:t>
            </a:r>
            <a:r>
              <a:rPr lang="en-US" dirty="0"/>
              <a:t> 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promotif</a:t>
            </a:r>
            <a:r>
              <a:rPr lang="en-US" dirty="0"/>
              <a:t>,  </a:t>
            </a:r>
            <a:r>
              <a:rPr lang="en-US" dirty="0" err="1"/>
              <a:t>preventif</a:t>
            </a:r>
            <a:r>
              <a:rPr lang="en-US" dirty="0"/>
              <a:t>, </a:t>
            </a:r>
            <a:r>
              <a:rPr lang="id-ID" dirty="0"/>
              <a:t>pemulihan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r>
              <a:rPr lang="id-ID" dirty="0" smtClean="0"/>
              <a:t>. </a:t>
            </a:r>
          </a:p>
          <a:p>
            <a:pPr marL="990600" lvl="1" indent="-180975">
              <a:buNone/>
            </a:pPr>
            <a:r>
              <a:rPr lang="id-ID" sz="2900" dirty="0" smtClean="0"/>
              <a:t>c. M</a:t>
            </a:r>
            <a:r>
              <a:rPr lang="en-US" sz="2900" dirty="0" err="1"/>
              <a:t>elaksanakan</a:t>
            </a:r>
            <a:r>
              <a:rPr lang="en-US" sz="2900" dirty="0"/>
              <a:t> </a:t>
            </a:r>
            <a:r>
              <a:rPr lang="id-ID" sz="2900" dirty="0"/>
              <a:t>tindakan </a:t>
            </a:r>
            <a:r>
              <a:rPr lang="en-US" sz="2900" dirty="0" err="1"/>
              <a:t>keperawatan</a:t>
            </a:r>
            <a:r>
              <a:rPr lang="en-US" sz="2900" dirty="0"/>
              <a:t> </a:t>
            </a:r>
            <a:r>
              <a:rPr lang="en-US" sz="2900" dirty="0" err="1"/>
              <a:t>komplementer</a:t>
            </a:r>
            <a:r>
              <a:rPr lang="en-US" sz="2900" dirty="0"/>
              <a:t>; </a:t>
            </a:r>
            <a:endParaRPr lang="id-ID" sz="2900" dirty="0"/>
          </a:p>
          <a:p>
            <a:pPr lvl="1"/>
            <a:r>
              <a:rPr lang="id-ID" dirty="0"/>
              <a:t>A</a:t>
            </a:r>
            <a:r>
              <a:rPr lang="en-US" dirty="0" err="1"/>
              <a:t>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</a:t>
            </a:r>
            <a:r>
              <a:rPr lang="id-ID" dirty="0"/>
              <a:t>3</a:t>
            </a:r>
            <a:r>
              <a:rPr lang="en-US" dirty="0"/>
              <a:t>) </a:t>
            </a:r>
            <a:r>
              <a:rPr lang="en-US" dirty="0" err="1"/>
              <a:t>huruf</a:t>
            </a:r>
            <a:r>
              <a:rPr lang="en-US" dirty="0"/>
              <a:t> a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,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diagnosa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, </a:t>
            </a:r>
            <a:r>
              <a:rPr lang="en-US" dirty="0" err="1"/>
              <a:t>perencanaan</a:t>
            </a:r>
            <a:r>
              <a:rPr lang="id-ID" dirty="0"/>
              <a:t>, implementasi dan evaluasi keperawatan.</a:t>
            </a:r>
          </a:p>
          <a:p>
            <a:pPr lvl="1"/>
            <a:r>
              <a:rPr lang="id-ID" dirty="0"/>
              <a:t>Implementasi keperawatan sebagaimana dimaksud pada ayat (4) meliputi penerapan perencanaan dan pelaksanaan tindakan keperawatan</a:t>
            </a:r>
          </a:p>
          <a:p>
            <a:pPr lvl="1"/>
            <a:r>
              <a:rPr lang="id-ID" dirty="0"/>
              <a:t>Tindakan keperawatan sebagaimana dimaksud pada ayat (5) meliputi pelaksanaan prosedur keperawatan, observasi keperawatan, pendidikan dan konseling kesehatan.</a:t>
            </a:r>
          </a:p>
          <a:p>
            <a:pPr lvl="1"/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</a:t>
            </a:r>
            <a:r>
              <a:rPr lang="id-ID" dirty="0"/>
              <a:t>4</a:t>
            </a:r>
            <a:r>
              <a:rPr lang="en-US" dirty="0"/>
              <a:t>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terbatas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d-ID" b="1" dirty="0"/>
              <a:t>Pasal 9</a:t>
            </a:r>
          </a:p>
          <a:p>
            <a:pPr>
              <a:buNone/>
            </a:pPr>
            <a:r>
              <a:rPr lang="id-ID" dirty="0"/>
              <a:t> </a:t>
            </a:r>
          </a:p>
          <a:p>
            <a:r>
              <a:rPr lang="id-ID" dirty="0"/>
              <a:t>Perawat dalam melakukan praktik harus sesuai dengan kewenangan yang dimiliki.</a:t>
            </a:r>
          </a:p>
          <a:p>
            <a:pPr>
              <a:buNone/>
            </a:pPr>
            <a:r>
              <a:rPr lang="id-ID" dirty="0"/>
              <a:t> </a:t>
            </a:r>
          </a:p>
          <a:p>
            <a:pPr>
              <a:buNone/>
            </a:pPr>
            <a:r>
              <a:rPr lang="en-US" b="1" dirty="0" err="1"/>
              <a:t>Pasal</a:t>
            </a:r>
            <a:r>
              <a:rPr lang="en-US" b="1" dirty="0"/>
              <a:t> 10</a:t>
            </a:r>
            <a:endParaRPr lang="id-ID" b="1" dirty="0"/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  <a:r>
              <a:rPr lang="id-ID" dirty="0"/>
              <a:t>untuk penyelamatan nyawa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/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,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8.</a:t>
            </a:r>
            <a:endParaRPr lang="id-ID" dirty="0"/>
          </a:p>
          <a:p>
            <a:pPr lvl="0"/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8.</a:t>
            </a:r>
            <a:endParaRPr lang="id-ID" dirty="0"/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2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kedaruratan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dirujuk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/>
              <a:t>Daerah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kecamatan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kelurahan</a:t>
            </a:r>
            <a:r>
              <a:rPr lang="en-US" dirty="0"/>
              <a:t>/</a:t>
            </a:r>
            <a:r>
              <a:rPr lang="en-US" dirty="0" err="1"/>
              <a:t>desa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/Kota.</a:t>
            </a:r>
            <a:endParaRPr lang="id-ID" dirty="0"/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(4)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1436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nl-NL" sz="4300" b="1" dirty="0"/>
              <a:t>Pasal 11</a:t>
            </a:r>
            <a:endParaRPr lang="id-ID" sz="4300" b="1" dirty="0"/>
          </a:p>
          <a:p>
            <a:pPr>
              <a:buNone/>
            </a:pPr>
            <a:r>
              <a:rPr lang="nl-NL" dirty="0"/>
              <a:t> </a:t>
            </a:r>
            <a:endParaRPr lang="id-ID" dirty="0"/>
          </a:p>
          <a:p>
            <a:r>
              <a:rPr lang="nl-NL" dirty="0"/>
              <a:t>Dalam melaksanakan praktik, perawat mempunyai hak:</a:t>
            </a:r>
            <a:endParaRPr lang="id-ID" dirty="0"/>
          </a:p>
          <a:p>
            <a:pPr lvl="0"/>
            <a:r>
              <a:rPr lang="nl-NL" dirty="0"/>
              <a:t>memperoleh perlindungan hukum dalam melaksanakan praktik keperawatan sesuai standar;</a:t>
            </a:r>
            <a:endParaRPr lang="id-ID" dirty="0"/>
          </a:p>
          <a:p>
            <a:pPr lvl="0"/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id-ID" dirty="0"/>
              <a:t>melaksanakan tugas sesuai dengan kompetensi; dan</a:t>
            </a:r>
          </a:p>
          <a:p>
            <a:pPr lvl="0"/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imbalan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id-ID" dirty="0"/>
          </a:p>
          <a:p>
            <a:pPr lvl="0"/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tugasnya</a:t>
            </a:r>
            <a:endParaRPr lang="id-ID" dirty="0"/>
          </a:p>
          <a:p>
            <a:endParaRPr lang="id-ID" dirty="0"/>
          </a:p>
          <a:p>
            <a:pPr>
              <a:buNone/>
            </a:pPr>
            <a:r>
              <a:rPr lang="en-US" sz="4300" b="1" dirty="0" err="1"/>
              <a:t>Pasal</a:t>
            </a:r>
            <a:r>
              <a:rPr lang="en-US" sz="4300" b="1" dirty="0"/>
              <a:t> 12</a:t>
            </a:r>
            <a:endParaRPr lang="id-ID" sz="4300" b="1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,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;</a:t>
            </a:r>
            <a:endParaRPr lang="id-ID" dirty="0"/>
          </a:p>
          <a:p>
            <a:pPr lvl="1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;</a:t>
            </a:r>
            <a:endParaRPr lang="id-ID" dirty="0"/>
          </a:p>
          <a:p>
            <a:pPr lvl="1"/>
            <a:r>
              <a:rPr lang="id-ID" dirty="0"/>
              <a:t>menyimpan rahasia sesuai dengan peraturan perundangan-undangan;</a:t>
            </a:r>
          </a:p>
          <a:p>
            <a:pPr lvl="1"/>
            <a:r>
              <a:rPr lang="id-ID" dirty="0"/>
              <a:t>memberikan informasi tentang masalah kesehatan pasien/klien dan pelayanan yang dibutuhkan;</a:t>
            </a:r>
          </a:p>
          <a:p>
            <a:pPr lvl="1"/>
            <a:r>
              <a:rPr lang="fi-FI" dirty="0"/>
              <a:t>meminta persetujuan tindakan keperawatan yang akan dilakukan;</a:t>
            </a:r>
            <a:endParaRPr lang="id-ID" dirty="0"/>
          </a:p>
          <a:p>
            <a:pPr lvl="1"/>
            <a:r>
              <a:rPr lang="fi-FI" dirty="0"/>
              <a:t>melakukan pencatatan asuhan keperawatan secara sistematis; dan</a:t>
            </a:r>
            <a:endParaRPr lang="id-ID" dirty="0"/>
          </a:p>
          <a:p>
            <a:pPr lvl="1"/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  <a:p>
            <a:pPr lvl="0"/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profesinya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,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 smtClean="0"/>
              <a:t>profesi</a:t>
            </a:r>
            <a:r>
              <a:rPr lang="id-ID" dirty="0" smtClean="0"/>
              <a:t>.</a:t>
            </a:r>
          </a:p>
          <a:p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program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  <a:endParaRPr lang="id-ID" dirty="0"/>
          </a:p>
          <a:p>
            <a:pPr lvl="0">
              <a:buNone/>
            </a:pP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BAB V</a:t>
            </a:r>
            <a:r>
              <a:rPr lang="id-ID" dirty="0"/>
              <a:t/>
            </a:r>
            <a:br>
              <a:rPr lang="id-ID" dirty="0"/>
            </a:br>
            <a:r>
              <a:rPr lang="en-US" dirty="0"/>
              <a:t>KETENTUAN PERALIHAN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/>
              <a:t>Pasal</a:t>
            </a:r>
            <a:r>
              <a:rPr lang="en-US" b="1" dirty="0"/>
              <a:t> 15</a:t>
            </a:r>
            <a:endParaRPr lang="id-ID" b="1" dirty="0"/>
          </a:p>
          <a:p>
            <a:endParaRPr lang="id-ID" dirty="0"/>
          </a:p>
          <a:p>
            <a:pPr lvl="0"/>
            <a:r>
              <a:rPr lang="en-US" dirty="0"/>
              <a:t>SIPP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1239/</a:t>
            </a:r>
            <a:r>
              <a:rPr lang="en-US" dirty="0" err="1"/>
              <a:t>Menkes</a:t>
            </a:r>
            <a:r>
              <a:rPr lang="en-US" dirty="0"/>
              <a:t>/SK/IV/2001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SIPP </a:t>
            </a:r>
            <a:r>
              <a:rPr lang="en-US" dirty="0" err="1"/>
              <a:t>berakhir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, SIPP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perizinan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1239/</a:t>
            </a:r>
            <a:r>
              <a:rPr lang="en-US" dirty="0" err="1"/>
              <a:t>Menkes</a:t>
            </a:r>
            <a:r>
              <a:rPr lang="en-US" dirty="0"/>
              <a:t>/SK/IV/2001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Perawat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072494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700" dirty="0" smtClean="0"/>
              <a:t/>
            </a:r>
            <a:br>
              <a:rPr lang="id-ID" sz="2700" dirty="0" smtClean="0"/>
            </a:br>
            <a:r>
              <a:rPr lang="id-ID" sz="2700" dirty="0" smtClean="0"/>
              <a:t/>
            </a:r>
            <a:br>
              <a:rPr lang="id-ID" sz="2700" dirty="0" smtClean="0"/>
            </a:br>
            <a:r>
              <a:rPr lang="id-ID" sz="2700" dirty="0" smtClean="0"/>
              <a:t/>
            </a:r>
            <a:br>
              <a:rPr lang="id-ID" sz="2700" dirty="0" smtClean="0"/>
            </a:br>
            <a:r>
              <a:rPr lang="id-ID" sz="2700" dirty="0" smtClean="0"/>
              <a:t/>
            </a:r>
            <a:br>
              <a:rPr lang="id-ID" sz="2700" dirty="0" smtClean="0"/>
            </a:br>
            <a:r>
              <a:rPr lang="id-ID" sz="2700" dirty="0" smtClean="0"/>
              <a:t/>
            </a:r>
            <a:br>
              <a:rPr lang="id-ID" sz="2700" dirty="0" smtClean="0"/>
            </a:br>
            <a:r>
              <a:rPr lang="id-ID" sz="2700" dirty="0" smtClean="0"/>
              <a:t/>
            </a:r>
            <a:br>
              <a:rPr lang="id-ID" sz="2700" dirty="0" smtClean="0"/>
            </a:br>
            <a:r>
              <a:rPr lang="id-ID" sz="2700" dirty="0" smtClean="0"/>
              <a:t>PPRI No. 7 Thn 1987 tentang penyerahan sebagian urusan pemerintahan dalam bidang kesehatan kepada Daerah(</a:t>
            </a:r>
            <a:r>
              <a:rPr lang="id-ID" sz="2400" dirty="0" smtClean="0"/>
              <a:t>Ps. 3) </a:t>
            </a:r>
            <a:r>
              <a:rPr lang="id-ID" sz="2700" dirty="0" smtClean="0"/>
              <a:t>.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marL="639763" lvl="1" indent="-195263"/>
            <a:r>
              <a:rPr lang="id-ID" dirty="0" smtClean="0"/>
              <a:t>Upaya kesehatan adalah setiap kegiatan yang ditujukan untuk mewujudkan keadaan sehat.</a:t>
            </a:r>
          </a:p>
          <a:p>
            <a:pPr lvl="1"/>
            <a:r>
              <a:rPr lang="id-ID" dirty="0" smtClean="0"/>
              <a:t>Sarana kesehatan adalah tempat yang digunakan untuk penyelenggaraan upaya kesehatan.</a:t>
            </a:r>
          </a:p>
          <a:p>
            <a:pPr lvl="1"/>
            <a:r>
              <a:rPr lang="id-ID" dirty="0" smtClean="0"/>
              <a:t>Tenaga kesehatan adalah setiap orang yang memperoleh pendidikan dan/atau latihan di bidang kesehatan dalam rangka penyelenggaraan upaya kesehatan.</a:t>
            </a:r>
          </a:p>
          <a:p>
            <a:pPr lvl="1"/>
            <a:r>
              <a:rPr lang="id-ID" dirty="0" smtClean="0"/>
              <a:t>Kepada daerah diserahkan urusan upaya pelayanan kesehatan dasar dan upaya pelayanan kesehatan rujukan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>Ps 4.URUSAN YANG DISERAHKAN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5"/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KIA dan KB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Perbaikan gizi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Hygiene dan sanitasi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Penyehatan lingkungan pemukiman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Pencegahan dan pembrantasan penyakit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Penyuluhan Kesmas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Pengobatan termasuk yankes karena kecelakaan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Kesehatan Sekolah</a:t>
            </a:r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5"/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id-ID" sz="2200" dirty="0" smtClean="0"/>
              <a:t>9. </a:t>
            </a:r>
            <a:r>
              <a:rPr lang="id-ID" dirty="0" smtClean="0"/>
              <a:t>Perkesmas</a:t>
            </a:r>
          </a:p>
          <a:p>
            <a:pPr marL="514350" indent="-514350">
              <a:buNone/>
            </a:pPr>
            <a:r>
              <a:rPr lang="id-ID" sz="1900" dirty="0" smtClean="0"/>
              <a:t>10. </a:t>
            </a:r>
            <a:r>
              <a:rPr lang="id-ID" dirty="0" smtClean="0"/>
              <a:t>Kes gilut</a:t>
            </a:r>
          </a:p>
          <a:p>
            <a:pPr marL="514350" indent="-514350">
              <a:buNone/>
            </a:pPr>
            <a:r>
              <a:rPr lang="id-ID" dirty="0" smtClean="0"/>
              <a:t>11. Lab sederhana</a:t>
            </a:r>
          </a:p>
          <a:p>
            <a:pPr marL="514350" indent="-514350">
              <a:buNone/>
            </a:pPr>
            <a:r>
              <a:rPr lang="id-ID" dirty="0" smtClean="0"/>
              <a:t>12. Pengamatan penyakit</a:t>
            </a:r>
          </a:p>
          <a:p>
            <a:pPr marL="514350" indent="-514350">
              <a:buNone/>
            </a:pPr>
            <a:r>
              <a:rPr lang="id-ID" dirty="0" smtClean="0"/>
              <a:t>13. Pembinaan dan pengembangan peran serta masyarakat</a:t>
            </a:r>
          </a:p>
          <a:p>
            <a:pPr marL="514350" indent="-514350">
              <a:buNone/>
            </a:pPr>
            <a:r>
              <a:rPr lang="id-ID" dirty="0" smtClean="0"/>
              <a:t>14. Pelayanan Medik</a:t>
            </a:r>
          </a:p>
          <a:p>
            <a:pPr marL="514350" indent="-514350">
              <a:buNone/>
            </a:pPr>
            <a:r>
              <a:rPr lang="id-ID" dirty="0" smtClean="0"/>
              <a:t>15. Rehab Medik</a:t>
            </a:r>
          </a:p>
          <a:p>
            <a:pPr marL="514350" indent="-514350">
              <a:buNone/>
            </a:pPr>
            <a:r>
              <a:rPr lang="id-ID" dirty="0" smtClean="0">
                <a:solidFill>
                  <a:schemeClr val="bg2">
                    <a:lumMod val="50000"/>
                  </a:schemeClr>
                </a:solidFill>
              </a:rPr>
              <a:t>16. </a:t>
            </a:r>
            <a:r>
              <a:rPr lang="id-ID" dirty="0" smtClean="0">
                <a:solidFill>
                  <a:srgbClr val="FF0000"/>
                </a:solidFill>
              </a:rPr>
              <a:t>Perawatan</a:t>
            </a:r>
          </a:p>
          <a:p>
            <a:pPr marL="514350" indent="-514350">
              <a:buNone/>
            </a:pPr>
            <a:r>
              <a:rPr lang="id-ID" dirty="0" smtClean="0">
                <a:solidFill>
                  <a:schemeClr val="bg2">
                    <a:lumMod val="50000"/>
                  </a:schemeClr>
                </a:solidFill>
              </a:rPr>
              <a:t>17. </a:t>
            </a:r>
            <a:r>
              <a:rPr lang="id-ID" dirty="0" smtClean="0"/>
              <a:t>Kesehatan rujukan</a:t>
            </a:r>
          </a:p>
          <a:p>
            <a:pPr marL="514350" indent="-514350">
              <a:buNone/>
            </a:pPr>
            <a:r>
              <a:rPr lang="id-ID" dirty="0" smtClean="0"/>
              <a:t>18. Pengadaan obat dan alkes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Ps 11.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Daerah mendirikan  </a:t>
            </a:r>
            <a:r>
              <a:rPr lang="id-ID" dirty="0" smtClean="0"/>
              <a:t>dan berkewajiban memelihara 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sarana kesehatan</a:t>
            </a:r>
            <a:r>
              <a:rPr lang="id-ID" dirty="0" smtClean="0"/>
              <a:t> sebagai tempat penyelenggaraan urusan upaya kesehatan yang telah diserahkan</a:t>
            </a:r>
          </a:p>
          <a:p>
            <a:r>
              <a:rPr lang="id-ID" dirty="0" smtClean="0"/>
              <a:t>Sarana yang dimaksud :</a:t>
            </a:r>
          </a:p>
          <a:p>
            <a:pPr marL="850392" lvl="1" indent="-457200">
              <a:buFont typeface="+mj-lt"/>
              <a:buAutoNum type="arabicPeriod"/>
            </a:pPr>
            <a:r>
              <a:rPr lang="id-ID" dirty="0" smtClean="0"/>
              <a:t>Puskesmas Pembantu</a:t>
            </a:r>
          </a:p>
          <a:p>
            <a:pPr marL="850392" lvl="1" indent="-457200">
              <a:buFont typeface="+mj-lt"/>
              <a:buAutoNum type="arabicPeriod"/>
            </a:pPr>
            <a:r>
              <a:rPr lang="id-ID" dirty="0" smtClean="0"/>
              <a:t>Puskesmas</a:t>
            </a:r>
          </a:p>
          <a:p>
            <a:pPr marL="850392" lvl="1" indent="-457200">
              <a:buFont typeface="+mj-lt"/>
              <a:buAutoNum type="arabicPeriod"/>
            </a:pPr>
            <a:r>
              <a:rPr lang="id-ID" dirty="0" smtClean="0"/>
              <a:t>RSU kls D,C,B</a:t>
            </a:r>
          </a:p>
          <a:p>
            <a:pPr marL="850392" lvl="1" indent="-457200">
              <a:buFont typeface="+mj-lt"/>
              <a:buAutoNum type="arabicPeriod"/>
            </a:pPr>
            <a:r>
              <a:rPr lang="id-ID" dirty="0" smtClean="0"/>
              <a:t>Laboratorium</a:t>
            </a:r>
          </a:p>
          <a:p>
            <a:pPr marL="850392" lvl="1" indent="-457200">
              <a:buFont typeface="+mj-lt"/>
              <a:buAutoNum type="arabicPeriod"/>
            </a:pPr>
            <a:r>
              <a:rPr lang="id-ID" dirty="0" smtClean="0"/>
              <a:t>Sekolah Kesehatan</a:t>
            </a:r>
          </a:p>
          <a:p>
            <a:pPr marL="850392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</a:rPr>
              <a:t>Sarana lainnya yang ditetapkan oleh Menkes</a:t>
            </a:r>
          </a:p>
          <a:p>
            <a:pPr marL="850392" lvl="1" indent="-45720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928686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/>
              <a:t>PERMENKES NO.920 THN 1986</a:t>
            </a:r>
            <a:br>
              <a:rPr lang="id-ID" sz="2800" dirty="0" smtClean="0"/>
            </a:br>
            <a:r>
              <a:rPr lang="id-ID" sz="2800" dirty="0" smtClean="0"/>
              <a:t>UPAYA PELAYANAN KES SWASTA DI BID MEDIK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Ps 1.</a:t>
            </a:r>
            <a:r>
              <a:rPr lang="id-ID" dirty="0" smtClean="0"/>
              <a:t> Pelayanan kesehatan di bidang medik adalah merupakan bagian integral jaringan pelayanan medik yang diselenggarakan perorangan, kelompok  atau 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yayasan </a:t>
            </a:r>
            <a:r>
              <a:rPr lang="id-ID" dirty="0" smtClean="0"/>
              <a:t>yang meliputi terutama upaya penyembuhan (kuratif) dan pemulihan (rehabilitatif)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Ps 2</a:t>
            </a:r>
            <a:r>
              <a:rPr lang="id-ID" dirty="0" smtClean="0"/>
              <a:t>. Pelayanan kesehatan swasta bidang medik terdiri dari pelayanan medik dasar dan spesialistik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Ps 3.</a:t>
            </a:r>
            <a:r>
              <a:rPr lang="id-ID" dirty="0" smtClean="0"/>
              <a:t> Bentuk pelayanan kes swasta di bidang medik dasar: Praktik perorangan/berkelompok dokter, drg, </a:t>
            </a:r>
            <a:r>
              <a:rPr lang="id-ID" dirty="0" smtClean="0">
                <a:solidFill>
                  <a:srgbClr val="FF0000"/>
                </a:solidFill>
              </a:rPr>
              <a:t>Balai pengobatan</a:t>
            </a:r>
            <a:r>
              <a:rPr lang="id-ID" dirty="0" smtClean="0"/>
              <a:t>, BKIA/RB dan </a:t>
            </a:r>
            <a:r>
              <a:rPr lang="id-ID" dirty="0" smtClean="0">
                <a:solidFill>
                  <a:srgbClr val="00B050"/>
                </a:solidFill>
              </a:rPr>
              <a:t>pelayanan medik dasar lain yang ditetapkan oleh Menkes</a:t>
            </a:r>
          </a:p>
          <a:p>
            <a:r>
              <a:rPr lang="id-ID" dirty="0" smtClean="0"/>
              <a:t>Ps 5. Tempat pelayanan medik dasar dan spesialistik harus di tempat yang sesuai dengan fungsinya.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>Ps 10. BP (diselenggarakan yayasan atau perorangan) dengan syarat: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Dipimpin minimal oleh seorang paramedis perawatan yang berpengalaman dibawah pengawasan, bimbingan dan pembinaan seorang dokter yang mempunyai surat izin praktik (SIP) sebagai penanggung jawab.</a:t>
            </a:r>
          </a:p>
          <a:p>
            <a:r>
              <a:rPr lang="id-ID" dirty="0" smtClean="0"/>
              <a:t> Mempunyai satu tempat praktik yang menetap dan terdiri dari ruang periksa, ruang tunggu dan ruang kamar mandi/WC.</a:t>
            </a:r>
          </a:p>
          <a:p>
            <a:r>
              <a:rPr lang="id-ID" dirty="0" smtClean="0"/>
              <a:t>Mempunyai fasilitas peralatan diagnostik dan terapi sederhana sesuai kewenangan perawat dan peralatan gadar sederhana serta menyediakan obat-obat untuk keperluan medik dasar.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PP RI NO. 38 TH 2007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Tentang pembagian urusan pemerintahan antara pemerintah, pemerintahan daerah prop, Kab/Kot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Ps 7</a:t>
            </a:r>
            <a:r>
              <a:rPr lang="id-ID" dirty="0" smtClean="0"/>
              <a:t>.Urusan wajib pemerintah daerah: a....,b. Kesehatan....c...dst</a:t>
            </a:r>
          </a:p>
          <a:p>
            <a:r>
              <a:rPr lang="id-ID" dirty="0" smtClean="0"/>
              <a:t>Buku penjelasan </a:t>
            </a:r>
            <a:r>
              <a:rPr lang="id-ID" dirty="0" smtClean="0">
                <a:solidFill>
                  <a:srgbClr val="FF0000"/>
                </a:solidFill>
              </a:rPr>
              <a:t>PP 38: </a:t>
            </a:r>
            <a:r>
              <a:rPr lang="id-ID" dirty="0" smtClean="0"/>
              <a:t>Pemberian izin praktik tenaga kesehatan tertentu adalah Kab/Kota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nl-NL" dirty="0" smtClean="0"/>
              <a:t>BAB II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nl-NL" dirty="0" smtClean="0"/>
              <a:t>PERIZINAN</a:t>
            </a:r>
            <a:r>
              <a:rPr lang="id-ID" dirty="0" smtClean="0"/>
              <a:t> Permen 148 th 2010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dirty="0"/>
              <a:t> </a:t>
            </a:r>
            <a:endParaRPr lang="id-ID" dirty="0"/>
          </a:p>
          <a:p>
            <a:pPr>
              <a:buNone/>
            </a:pPr>
            <a:r>
              <a:rPr lang="nl-N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Pasal 2</a:t>
            </a:r>
            <a:endParaRPr lang="id-ID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nl-NL" dirty="0"/>
              <a:t> </a:t>
            </a:r>
            <a:endParaRPr lang="id-ID" dirty="0"/>
          </a:p>
          <a:p>
            <a:pPr lvl="0"/>
            <a:r>
              <a:rPr lang="nl-NL" dirty="0"/>
              <a:t>Perawat dapat menjalankan praktik pada fasilitas pelayanan kesehatan</a:t>
            </a:r>
            <a:endParaRPr lang="id-ID" dirty="0"/>
          </a:p>
          <a:p>
            <a:pPr lvl="0"/>
            <a:r>
              <a:rPr lang="nl-NL" dirty="0"/>
              <a:t>Fasilitas pelayanan kesehatan sebagaimana dimaksud pada ayat (1) meliputi fasilitas pelayanan kesehatan di luar praktik mandiri dan / atau praktik mandiri</a:t>
            </a:r>
            <a:endParaRPr lang="id-ID" dirty="0"/>
          </a:p>
          <a:p>
            <a:pPr lvl="0"/>
            <a:r>
              <a:rPr lang="nl-NL" dirty="0"/>
              <a:t>Perawat yang menjalankan praktik mandiri sebagaimana dimaksud pada ayat (2) berpendidikan minimal Diploma III (D III) </a:t>
            </a:r>
            <a:r>
              <a:rPr lang="id-ID" dirty="0"/>
              <a:t>Keperawatan </a:t>
            </a:r>
          </a:p>
          <a:p>
            <a:endParaRPr lang="id-ID" dirty="0"/>
          </a:p>
          <a:p>
            <a:pPr>
              <a:buNone/>
            </a:pP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Pasal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3</a:t>
            </a:r>
            <a:endParaRPr lang="id-ID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pPr lvl="0"/>
            <a:r>
              <a:rPr lang="id-ID" dirty="0"/>
              <a:t>Setiap perawat  </a:t>
            </a:r>
            <a:r>
              <a:rPr lang="en-US" dirty="0"/>
              <a:t>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id-ID" dirty="0"/>
              <a:t>wajib memiliki SIPP.</a:t>
            </a:r>
          </a:p>
          <a:p>
            <a:pPr lvl="0"/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id-ID" dirty="0"/>
              <a:t>SIPP </a:t>
            </a:r>
            <a:r>
              <a:rPr lang="en-US" dirty="0" err="1"/>
              <a:t>dikecualikan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  <a:p>
            <a:pPr>
              <a:buNone/>
            </a:pP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Pasal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4</a:t>
            </a:r>
            <a:endParaRPr lang="id-ID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/>
              <a:t>SIPP </a:t>
            </a:r>
            <a:r>
              <a:rPr lang="id-ID" dirty="0"/>
              <a:t>sebagaimana dimaksud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</a:t>
            </a:r>
            <a:r>
              <a:rPr lang="id-ID" dirty="0"/>
              <a:t> ayat (1) dikeluarkan oleh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id-ID" dirty="0"/>
              <a:t> Kabupaten/Kota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/>
              <a:t>SIPP </a:t>
            </a:r>
            <a:r>
              <a:rPr lang="id-ID" dirty="0"/>
              <a:t>berlaku selama STR masih berlaku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/>
          <a:lstStyle/>
          <a:p>
            <a:pPr algn="r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25305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300" b="1" dirty="0" err="1"/>
              <a:t>Pasal</a:t>
            </a:r>
            <a:r>
              <a:rPr lang="en-US" sz="4300" b="1" dirty="0"/>
              <a:t> 5</a:t>
            </a:r>
            <a:endParaRPr lang="id-ID" sz="4300" b="1" dirty="0"/>
          </a:p>
          <a:p>
            <a:pPr>
              <a:buNone/>
            </a:pPr>
            <a:r>
              <a:rPr lang="id-ID" dirty="0"/>
              <a:t> </a:t>
            </a:r>
          </a:p>
          <a:p>
            <a:pPr lvl="0"/>
            <a:r>
              <a:rPr lang="id-ID" dirty="0"/>
              <a:t>Untuk memperoleh SIPP sebagaimana dimaksud dalam Pasal 4, Perawat harus mengajukan permohonan kepada </a:t>
            </a:r>
            <a:r>
              <a:rPr lang="en-US" dirty="0" err="1"/>
              <a:t>Pemerintah</a:t>
            </a:r>
            <a:r>
              <a:rPr lang="en-US" dirty="0"/>
              <a:t> Daerah</a:t>
            </a:r>
            <a:r>
              <a:rPr lang="id-ID" dirty="0"/>
              <a:t> Kabupaten/Kota dengan melampirkan:</a:t>
            </a:r>
          </a:p>
          <a:p>
            <a:pPr marL="850392" lvl="1" indent="-457200">
              <a:buFont typeface="+mj-lt"/>
              <a:buAutoNum type="arabicParenR"/>
            </a:pPr>
            <a:r>
              <a:rPr lang="id-ID" dirty="0"/>
              <a:t>fotocopy STR yang masih berlaku dan </a:t>
            </a:r>
            <a:r>
              <a:rPr lang="id-ID" dirty="0" smtClean="0"/>
              <a:t>dilegalisir;</a:t>
            </a:r>
          </a:p>
          <a:p>
            <a:pPr marL="850392" lvl="1" indent="-457200">
              <a:buFont typeface="+mj-lt"/>
              <a:buAutoNum type="arabicParenR"/>
            </a:pPr>
            <a:r>
              <a:rPr lang="id-ID" dirty="0" smtClean="0"/>
              <a:t>surat </a:t>
            </a:r>
            <a:r>
              <a:rPr lang="id-ID" dirty="0"/>
              <a:t>keterangan sehat fisik dari dokter yang memiliki Surat Izin </a:t>
            </a:r>
            <a:r>
              <a:rPr lang="id-ID" dirty="0" smtClean="0"/>
              <a:t>Praktik;</a:t>
            </a:r>
          </a:p>
          <a:p>
            <a:pPr marL="850392" lvl="1" indent="-457200">
              <a:buFont typeface="+mj-lt"/>
              <a:buAutoNum type="arabicParenR"/>
            </a:pPr>
            <a:r>
              <a:rPr lang="id-ID" dirty="0" smtClean="0"/>
              <a:t>surat </a:t>
            </a:r>
            <a:r>
              <a:rPr lang="id-ID" dirty="0"/>
              <a:t>pernyataan memiliki tempat </a:t>
            </a:r>
            <a:r>
              <a:rPr lang="id-ID" dirty="0" smtClean="0"/>
              <a:t>praktik</a:t>
            </a:r>
          </a:p>
          <a:p>
            <a:pPr marL="850392" lvl="1" indent="-457200">
              <a:buFont typeface="+mj-lt"/>
              <a:buAutoNum type="arabicParenR"/>
            </a:pPr>
            <a:r>
              <a:rPr lang="id-ID" dirty="0" smtClean="0"/>
              <a:t>pas </a:t>
            </a:r>
            <a:r>
              <a:rPr lang="id-ID" dirty="0"/>
              <a:t>foto berwarna terbaru ukuran 4X6 cm sebanyak 3 (tiga) lembar; </a:t>
            </a:r>
            <a:r>
              <a:rPr lang="id-ID" dirty="0" smtClean="0"/>
              <a:t>dan</a:t>
            </a:r>
          </a:p>
          <a:p>
            <a:pPr marL="850392" lvl="1" indent="-457200">
              <a:buFont typeface="+mj-lt"/>
              <a:buAutoNum type="arabicParenR"/>
            </a:pPr>
            <a:r>
              <a:rPr lang="it-IT" dirty="0" smtClean="0"/>
              <a:t>rekomendasi </a:t>
            </a:r>
            <a:r>
              <a:rPr lang="it-IT" dirty="0"/>
              <a:t>dari Organisasi Profesi.</a:t>
            </a:r>
            <a:endParaRPr lang="id-ID" dirty="0"/>
          </a:p>
          <a:p>
            <a:pPr lvl="0"/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SIPP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/>
              <a:t>ayat (</a:t>
            </a:r>
            <a:r>
              <a:rPr lang="en-US" dirty="0"/>
              <a:t>1</a:t>
            </a:r>
            <a:r>
              <a:rPr lang="id-ID" dirty="0"/>
              <a:t>)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id-ID" dirty="0"/>
              <a:t>tercantum dalam </a:t>
            </a:r>
            <a:r>
              <a:rPr lang="en-US" dirty="0" err="1"/>
              <a:t>Formulir</a:t>
            </a:r>
            <a:r>
              <a:rPr lang="id-ID" dirty="0"/>
              <a:t> I</a:t>
            </a:r>
            <a:r>
              <a:rPr lang="en-US" dirty="0"/>
              <a:t> </a:t>
            </a:r>
            <a:r>
              <a:rPr lang="en-US" dirty="0" err="1"/>
              <a:t>terlampir</a:t>
            </a:r>
            <a:r>
              <a:rPr lang="id-ID" dirty="0"/>
              <a:t>.</a:t>
            </a:r>
          </a:p>
          <a:p>
            <a:pPr marL="268288" lvl="1" indent="-268288"/>
            <a:r>
              <a:rPr lang="id-ID" dirty="0"/>
              <a:t>SIPP sebagaimana dimaksud pada ayat (1) hanya diberikan untuk </a:t>
            </a:r>
            <a:r>
              <a:rPr lang="en-US" dirty="0"/>
              <a:t>1</a:t>
            </a:r>
            <a:r>
              <a:rPr lang="id-ID" dirty="0"/>
              <a:t> (</a:t>
            </a:r>
            <a:r>
              <a:rPr lang="en-US" dirty="0" err="1"/>
              <a:t>satu</a:t>
            </a:r>
            <a:r>
              <a:rPr lang="id-ID" dirty="0"/>
              <a:t>) tempat praktik.</a:t>
            </a:r>
          </a:p>
          <a:p>
            <a:pPr marL="268288" lvl="1" indent="-268288"/>
            <a:r>
              <a:rPr lang="id-ID" dirty="0"/>
              <a:t>SIPP sebagaimana dimaksud pada ayat (</a:t>
            </a:r>
            <a:r>
              <a:rPr lang="en-US" dirty="0"/>
              <a:t>3</a:t>
            </a:r>
            <a:r>
              <a:rPr lang="id-ID" dirty="0"/>
              <a:t>)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id-ID" dirty="0"/>
              <a:t>tercantum dalam </a:t>
            </a:r>
            <a:r>
              <a:rPr lang="en-US" dirty="0" err="1"/>
              <a:t>Formulir</a:t>
            </a:r>
            <a:r>
              <a:rPr lang="en-US" dirty="0"/>
              <a:t> II </a:t>
            </a:r>
            <a:r>
              <a:rPr lang="en-US" dirty="0" err="1"/>
              <a:t>terlampir</a:t>
            </a:r>
            <a:r>
              <a:rPr lang="id-ID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632</Words>
  <Application>Microsoft Office PowerPoint</Application>
  <PresentationFormat>On-screen Show (4:3)</PresentationFormat>
  <Paragraphs>153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PRAKTIK KEPERAWATAN</vt:lpstr>
      <vt:lpstr>      PPRI No. 7 Thn 1987 tentang penyerahan sebagian urusan pemerintahan dalam bidang kesehatan kepada Daerah(Ps. 3) . </vt:lpstr>
      <vt:lpstr>Ps 4.URUSAN YANG DISERAHKAN</vt:lpstr>
      <vt:lpstr>Ps 11. </vt:lpstr>
      <vt:lpstr>PERMENKES NO.920 THN 1986 UPAYA PELAYANAN KES SWASTA DI BID MEDIK</vt:lpstr>
      <vt:lpstr>Ps 10. BP (diselenggarakan yayasan atau perorangan) dengan syarat:</vt:lpstr>
      <vt:lpstr>PP RI NO. 38 TH 2007</vt:lpstr>
      <vt:lpstr> BAB II PERIZINAN Permen 148 th 2010 </vt:lpstr>
      <vt:lpstr>LANJUTAN</vt:lpstr>
      <vt:lpstr>Slide 10</vt:lpstr>
      <vt:lpstr> BAB III PENYELENGGARAAN PRAKTIK </vt:lpstr>
      <vt:lpstr>LANJUTAN</vt:lpstr>
      <vt:lpstr>Slide 13</vt:lpstr>
      <vt:lpstr>BAB V KETENTUAN PERALIHAN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Yuliati</cp:lastModifiedBy>
  <cp:revision>28</cp:revision>
  <dcterms:created xsi:type="dcterms:W3CDTF">2010-02-14T12:45:33Z</dcterms:created>
  <dcterms:modified xsi:type="dcterms:W3CDTF">2010-07-05T04:11:17Z</dcterms:modified>
</cp:coreProperties>
</file>