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3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9C201-6AA1-4CFC-BB21-78774A295065}" type="datetimeFigureOut">
              <a:rPr lang="id-ID" smtClean="0"/>
              <a:pPr/>
              <a:t>02/12/2010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3A427-0EB1-4B74-85D5-68C6A3F9CC6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3C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343400"/>
            <a:ext cx="5000660" cy="2514600"/>
          </a:xfrm>
        </p:spPr>
        <p:txBody>
          <a:bodyPr/>
          <a:lstStyle/>
          <a:p>
            <a:r>
              <a:rPr lang="id-ID" sz="3600" dirty="0" smtClean="0"/>
              <a:t>KEBIJAKAN DEPKES TENTANG PELAYANAN KEPERAWATAN KELUARGA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4" descr="CIMG13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57752" cy="44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Documents and Settings\smart2in1.com\My Documents\Presentasi Nara Sumber\Home Care Pic (Nyoman Cakra)\CIMG13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RUANG LINGKUP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5500726"/>
          </a:xfrm>
        </p:spPr>
        <p:txBody>
          <a:bodyPr>
            <a:normAutofit fontScale="25000" lnSpcReduction="20000"/>
          </a:bodyPr>
          <a:lstStyle/>
          <a:p>
            <a:pPr marL="90488" lvl="0" indent="-22225">
              <a:buNone/>
            </a:pPr>
            <a:r>
              <a:rPr lang="fi-FI" sz="6400" b="1" dirty="0" smtClean="0"/>
              <a:t>Terdiri dari  Upaya Kesehatan Perorangan (UKP) dan Upaya Kesehatan Masyarakat (UKM) yang diberikan kepada klien sepanjang rentang kehidupan dan sesuai dengan tahap perkembangan keluarga.</a:t>
            </a:r>
            <a:endParaRPr lang="id-ID" sz="6400" b="1" dirty="0" smtClean="0"/>
          </a:p>
          <a:p>
            <a:pPr lvl="0">
              <a:buNone/>
            </a:pPr>
            <a:r>
              <a:rPr lang="fi-FI" sz="6400" b="1" dirty="0" smtClean="0"/>
              <a:t> Mencakup;</a:t>
            </a:r>
            <a:endParaRPr lang="id-ID" sz="6400" b="1" dirty="0" smtClean="0"/>
          </a:p>
          <a:p>
            <a:pPr>
              <a:buNone/>
            </a:pPr>
            <a:endParaRPr lang="id-ID" sz="6400" b="1" dirty="0" smtClean="0"/>
          </a:p>
          <a:p>
            <a:pPr>
              <a:buNone/>
            </a:pPr>
            <a:r>
              <a:rPr lang="id-ID" sz="6400" b="1" dirty="0" smtClean="0"/>
              <a:t>1.Promosi Kesehatan </a:t>
            </a:r>
          </a:p>
          <a:p>
            <a:pPr marL="269875" indent="-201613">
              <a:buNone/>
            </a:pPr>
            <a:r>
              <a:rPr lang="id-ID" sz="6400" b="1" dirty="0" smtClean="0"/>
              <a:t>    Promosi kesehatan kepada keluarga dalam rangka meningkatkan perilaku hidup sehat.</a:t>
            </a:r>
          </a:p>
          <a:p>
            <a:pPr>
              <a:buNone/>
            </a:pPr>
            <a:r>
              <a:rPr lang="id-ID" sz="6400" b="1" dirty="0" smtClean="0"/>
              <a:t>2.Pencegahan Penyakit </a:t>
            </a:r>
          </a:p>
          <a:p>
            <a:pPr marL="180975" lvl="0" indent="-112713">
              <a:buNone/>
            </a:pPr>
            <a:r>
              <a:rPr lang="id-ID" sz="6400" b="1" dirty="0" smtClean="0"/>
              <a:t>    Tindakan pencegahan spesifik pada anggota keluarga agar bebas dari penyakit/ cedera melalui kegiatan: imunisasi; PHBS; Skreening dan follow up berbagai kasus seperti hipertensi; pencegahan komplikasi DM; dan  Osteoporosis.</a:t>
            </a:r>
          </a:p>
          <a:p>
            <a:pPr>
              <a:buNone/>
            </a:pPr>
            <a:r>
              <a:rPr lang="fi-FI" sz="6400" b="1" dirty="0" smtClean="0"/>
              <a:t>3.Intervensi Keperawatan untuk Proses Penyembuhan </a:t>
            </a:r>
            <a:endParaRPr lang="id-ID" sz="6400" b="1" dirty="0" smtClean="0"/>
          </a:p>
          <a:p>
            <a:pPr marL="269875" lvl="0" indent="-201613"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Terapi Modalitas yi;pembimbingan terhadap keluarga (</a:t>
            </a:r>
            <a:r>
              <a:rPr lang="fi-FI" sz="6400" b="1" i="1" dirty="0" smtClean="0"/>
              <a:t>coaching</a:t>
            </a:r>
            <a:r>
              <a:rPr lang="fi-FI" sz="6400" b="1" dirty="0" smtClean="0"/>
              <a:t>) untuk mengatasi masalah kesehatan, inhalasi sederhana, tehnik relaksasi, stimulasi kognitif, latihan rentang gerak (ROM), perawatan luka, dan lain-lain. </a:t>
            </a:r>
            <a:endParaRPr lang="id-ID" sz="6400" b="1" dirty="0" smtClean="0"/>
          </a:p>
          <a:p>
            <a:pPr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 Terapi komplementer antara lain : pijat bayi, herbal terapi, meditasi, dll. </a:t>
            </a:r>
            <a:endParaRPr lang="id-ID" sz="6400" b="1" dirty="0" smtClean="0"/>
          </a:p>
          <a:p>
            <a:pPr>
              <a:buNone/>
            </a:pPr>
            <a:r>
              <a:rPr lang="fi-FI" sz="6400" b="1" dirty="0" smtClean="0"/>
              <a:t>4.Pemulihan kesehatan</a:t>
            </a:r>
            <a:endParaRPr lang="id-ID" sz="6400" b="1" dirty="0" smtClean="0"/>
          </a:p>
          <a:p>
            <a:pPr marL="180975" indent="-112713"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Meningkatkan kemampuan anggota keluarga berfungsi optimal</a:t>
            </a:r>
            <a:endParaRPr lang="id-ID" sz="64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KEBIJAKAN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b="1" dirty="0" smtClean="0"/>
              <a:t>Peningkatan Jangkauan Pelayanan</a:t>
            </a:r>
            <a:endParaRPr lang="id-ID" b="1" dirty="0" smtClean="0"/>
          </a:p>
          <a:p>
            <a:r>
              <a:rPr lang="fi-FI" b="1" dirty="0" smtClean="0"/>
              <a:t>    </a:t>
            </a:r>
            <a:endParaRPr lang="id-ID" b="1" dirty="0" smtClean="0"/>
          </a:p>
          <a:p>
            <a:pPr lvl="0"/>
            <a:r>
              <a:rPr lang="es-ES" b="1" dirty="0" err="1" smtClean="0"/>
              <a:t>Penetapan</a:t>
            </a:r>
            <a:r>
              <a:rPr lang="es-ES" b="1" dirty="0" smtClean="0"/>
              <a:t> </a:t>
            </a:r>
            <a:r>
              <a:rPr lang="es-ES" b="1" dirty="0" err="1" smtClean="0"/>
              <a:t>Prioritas</a:t>
            </a:r>
            <a:r>
              <a:rPr lang="es-ES" b="1" dirty="0" smtClean="0"/>
              <a:t> </a:t>
            </a:r>
            <a:r>
              <a:rPr lang="es-ES" b="1" dirty="0" err="1" smtClean="0"/>
              <a:t>Sasaran</a:t>
            </a:r>
            <a:r>
              <a:rPr lang="es-ES" b="1" dirty="0" smtClean="0"/>
              <a:t> </a:t>
            </a:r>
            <a:r>
              <a:rPr lang="es-ES" b="1" dirty="0" err="1" smtClean="0"/>
              <a:t>Pelayanan</a:t>
            </a:r>
            <a:endParaRPr lang="id-ID" b="1" dirty="0" smtClean="0"/>
          </a:p>
          <a:p>
            <a:r>
              <a:rPr lang="es-ES" b="1" dirty="0" smtClean="0"/>
              <a:t>    </a:t>
            </a:r>
            <a:endParaRPr lang="id-ID" b="1" dirty="0" smtClean="0"/>
          </a:p>
          <a:p>
            <a:pPr lvl="0"/>
            <a:r>
              <a:rPr lang="es-ES" b="1" dirty="0" err="1" smtClean="0"/>
              <a:t>Pemberdayaan</a:t>
            </a:r>
            <a:r>
              <a:rPr lang="es-ES" b="1" dirty="0" smtClean="0"/>
              <a:t> </a:t>
            </a:r>
            <a:r>
              <a:rPr lang="es-ES" b="1" dirty="0" err="1" smtClean="0"/>
              <a:t>Keluarga</a:t>
            </a:r>
            <a:r>
              <a:rPr lang="es-ES" b="1" dirty="0" smtClean="0"/>
              <a:t> &amp; </a:t>
            </a:r>
            <a:r>
              <a:rPr lang="es-ES" b="1" dirty="0" err="1" smtClean="0"/>
              <a:t>Lingkungan</a:t>
            </a:r>
            <a:endParaRPr lang="id-ID" b="1" dirty="0" smtClean="0"/>
          </a:p>
          <a:p>
            <a:r>
              <a:rPr lang="es-ES" b="1" dirty="0" smtClean="0"/>
              <a:t> </a:t>
            </a:r>
            <a:endParaRPr lang="id-ID" b="1" dirty="0" smtClean="0"/>
          </a:p>
          <a:p>
            <a:pPr lvl="0"/>
            <a:r>
              <a:rPr lang="es-ES" b="1" dirty="0" err="1" smtClean="0"/>
              <a:t>Peningkatan</a:t>
            </a:r>
            <a:r>
              <a:rPr lang="es-ES" b="1" dirty="0" smtClean="0"/>
              <a:t> </a:t>
            </a:r>
            <a:r>
              <a:rPr lang="es-ES" b="1" dirty="0" err="1" smtClean="0"/>
              <a:t>Kualitas</a:t>
            </a:r>
            <a:r>
              <a:rPr lang="es-ES" b="1" dirty="0" smtClean="0"/>
              <a:t> </a:t>
            </a:r>
            <a:r>
              <a:rPr lang="es-ES" b="1" dirty="0" err="1" smtClean="0"/>
              <a:t>Layanan</a:t>
            </a:r>
            <a:r>
              <a:rPr lang="es-ES" b="1" dirty="0" smtClean="0"/>
              <a:t> </a:t>
            </a:r>
            <a:endParaRPr lang="id-ID" b="1" dirty="0" smtClean="0"/>
          </a:p>
          <a:p>
            <a:r>
              <a:rPr lang="es-ES" b="1" dirty="0" smtClean="0"/>
              <a:t> </a:t>
            </a:r>
            <a:endParaRPr lang="id-ID" b="1" dirty="0" smtClean="0"/>
          </a:p>
          <a:p>
            <a:pPr lvl="0"/>
            <a:r>
              <a:rPr lang="es-ES" b="1" dirty="0" err="1" smtClean="0"/>
              <a:t>Pemantapan</a:t>
            </a:r>
            <a:r>
              <a:rPr lang="es-ES" b="1" dirty="0" smtClean="0"/>
              <a:t> </a:t>
            </a:r>
            <a:r>
              <a:rPr lang="es-ES" b="1" dirty="0" err="1" smtClean="0"/>
              <a:t>tatanan</a:t>
            </a:r>
            <a:r>
              <a:rPr lang="es-ES" b="1" dirty="0" smtClean="0"/>
              <a:t> </a:t>
            </a:r>
            <a:r>
              <a:rPr lang="es-ES" b="1" dirty="0" err="1" smtClean="0"/>
              <a:t>Pelayanan</a:t>
            </a:r>
            <a:r>
              <a:rPr lang="es-ES" b="1" dirty="0" smtClean="0"/>
              <a:t> </a:t>
            </a:r>
            <a:r>
              <a:rPr lang="es-ES" b="1" dirty="0" err="1" smtClean="0"/>
              <a:t>Keperawatan</a:t>
            </a:r>
            <a:r>
              <a:rPr lang="es-ES" b="1" dirty="0" smtClean="0"/>
              <a:t> </a:t>
            </a:r>
            <a:r>
              <a:rPr lang="es-ES" b="1" dirty="0" err="1" smtClean="0"/>
              <a:t>Keluarga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endParaRPr lang="id-ID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 DAN PROGRAM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10967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STRATEGI 1:</a:t>
            </a:r>
            <a:endParaRPr lang="id-ID" b="1" dirty="0" smtClean="0"/>
          </a:p>
          <a:p>
            <a:r>
              <a:rPr lang="en-US" b="1" dirty="0" smtClean="0"/>
              <a:t>    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yang </a:t>
            </a:r>
            <a:r>
              <a:rPr lang="en-US" b="1" dirty="0" err="1" smtClean="0"/>
              <a:t>kondusif</a:t>
            </a:r>
            <a:r>
              <a:rPr lang="en-US" b="1" dirty="0" smtClean="0"/>
              <a:t>, </a:t>
            </a:r>
            <a:r>
              <a:rPr lang="en-US" b="1" dirty="0" err="1" smtClean="0"/>
              <a:t>legislasi,regulasi</a:t>
            </a:r>
            <a:r>
              <a:rPr lang="en-US" b="1" dirty="0" smtClean="0"/>
              <a:t> , </a:t>
            </a:r>
            <a:r>
              <a:rPr lang="en-US" b="1" dirty="0" err="1" smtClean="0"/>
              <a:t>komitmen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, </a:t>
            </a:r>
            <a:r>
              <a:rPr lang="en-US" b="1" dirty="0" err="1" smtClean="0"/>
              <a:t>koordinasi</a:t>
            </a:r>
            <a:r>
              <a:rPr lang="en-US" b="1" dirty="0" smtClean="0"/>
              <a:t>, </a:t>
            </a:r>
            <a:r>
              <a:rPr lang="en-US" b="1" dirty="0" err="1" smtClean="0"/>
              <a:t>kemitraan</a:t>
            </a:r>
            <a:r>
              <a:rPr lang="en-US" b="1" dirty="0" smtClean="0"/>
              <a:t>, </a:t>
            </a:r>
            <a:r>
              <a:rPr lang="en-US" b="1" dirty="0" err="1" smtClean="0"/>
              <a:t>profesionalisme</a:t>
            </a:r>
            <a:r>
              <a:rPr lang="en-US" b="1" dirty="0" smtClean="0"/>
              <a:t>  </a:t>
            </a:r>
            <a:r>
              <a:rPr lang="en-US" b="1" dirty="0" err="1" smtClean="0"/>
              <a:t>Sumber</a:t>
            </a:r>
            <a:r>
              <a:rPr lang="en-US" b="1" dirty="0" smtClean="0"/>
              <a:t>  </a:t>
            </a:r>
            <a:r>
              <a:rPr lang="en-US" b="1" dirty="0" err="1" smtClean="0"/>
              <a:t>daya</a:t>
            </a:r>
            <a:r>
              <a:rPr lang="en-US" b="1" dirty="0" smtClean="0"/>
              <a:t> 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pPr lvl="0"/>
            <a:r>
              <a:rPr lang="en-US" b="1" dirty="0" smtClean="0"/>
              <a:t>PROGRAM:</a:t>
            </a:r>
            <a:endParaRPr lang="id-ID" b="1" dirty="0" smtClean="0"/>
          </a:p>
          <a:p>
            <a:pPr lvl="0"/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 </a:t>
            </a:r>
            <a:r>
              <a:rPr lang="en-US" b="1" dirty="0" err="1" smtClean="0"/>
              <a:t>alat</a:t>
            </a:r>
            <a:r>
              <a:rPr lang="en-US" b="1" dirty="0" smtClean="0"/>
              <a:t>  </a:t>
            </a: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(Home care KIT)</a:t>
            </a:r>
            <a:endParaRPr lang="id-ID" b="1" dirty="0" smtClean="0"/>
          </a:p>
          <a:p>
            <a:r>
              <a:rPr lang="en-US" b="1" dirty="0" smtClean="0"/>
              <a:t> 2.Melakukan </a:t>
            </a:r>
            <a:r>
              <a:rPr lang="en-US" b="1" dirty="0" err="1" smtClean="0"/>
              <a:t>penilaian</a:t>
            </a:r>
            <a:r>
              <a:rPr lang="en-US" b="1" dirty="0" smtClean="0"/>
              <a:t>/</a:t>
            </a:r>
            <a:r>
              <a:rPr lang="en-US" b="1" dirty="0" err="1" smtClean="0"/>
              <a:t>kaji</a:t>
            </a:r>
            <a:r>
              <a:rPr lang="en-US" b="1" dirty="0" smtClean="0"/>
              <a:t> </a:t>
            </a:r>
            <a:r>
              <a:rPr lang="en-US" b="1" dirty="0" err="1" smtClean="0"/>
              <a:t>ulang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legislasi,regulasi</a:t>
            </a:r>
            <a:r>
              <a:rPr lang="en-US" b="1" dirty="0" smtClean="0"/>
              <a:t>, </a:t>
            </a:r>
            <a:r>
              <a:rPr lang="en-US" b="1" dirty="0" err="1" smtClean="0"/>
              <a:t>norma</a:t>
            </a:r>
            <a:r>
              <a:rPr lang="en-US" b="1" dirty="0" smtClean="0"/>
              <a:t>, </a:t>
            </a:r>
            <a:r>
              <a:rPr lang="en-US" b="1" dirty="0" err="1" smtClean="0"/>
              <a:t>pedoman</a:t>
            </a:r>
            <a:r>
              <a:rPr lang="en-US" b="1" dirty="0" smtClean="0"/>
              <a:t>,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endParaRPr lang="id-ID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Advokasi,Sosialisasi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koordinasi,pada</a:t>
            </a:r>
            <a:r>
              <a:rPr lang="en-US" b="1" dirty="0" smtClean="0"/>
              <a:t> </a:t>
            </a:r>
            <a:r>
              <a:rPr lang="en-US" b="1" dirty="0" err="1" smtClean="0"/>
              <a:t>pengambil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 </a:t>
            </a:r>
            <a:r>
              <a:rPr lang="en-US" b="1" dirty="0" err="1" smtClean="0"/>
              <a:t>serta</a:t>
            </a:r>
            <a:r>
              <a:rPr lang="en-US" b="1" dirty="0" smtClean="0"/>
              <a:t>  </a:t>
            </a:r>
            <a:r>
              <a:rPr lang="en-US" b="1" dirty="0" err="1" smtClean="0"/>
              <a:t>penyelenggara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 yang </a:t>
            </a:r>
            <a:r>
              <a:rPr lang="en-US" b="1" dirty="0" err="1" smtClean="0"/>
              <a:t>lainnya</a:t>
            </a:r>
            <a:r>
              <a:rPr lang="en-US" b="1" dirty="0" smtClean="0"/>
              <a:t>. </a:t>
            </a: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STRATEGI DAN PROGRAM</a:t>
            </a:r>
            <a:br>
              <a:rPr lang="en-US" b="1" dirty="0" smtClean="0"/>
            </a:br>
            <a:endParaRPr lang="id-ID" b="1" dirty="0" smtClean="0"/>
          </a:p>
          <a:p>
            <a:pPr lvl="0"/>
            <a:r>
              <a:rPr lang="en-US" b="1" dirty="0" smtClean="0"/>
              <a:t>STRATEGI 1:</a:t>
            </a:r>
            <a:endParaRPr lang="id-ID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STRATEGI DAN PROGRAM</a:t>
            </a:r>
            <a:br>
              <a:rPr lang="en-US" b="1" dirty="0" smtClean="0"/>
            </a:br>
            <a:endParaRPr lang="id-ID" b="1" dirty="0" smtClean="0"/>
          </a:p>
          <a:p>
            <a:pPr lvl="0"/>
            <a:r>
              <a:rPr lang="en-US" b="1" dirty="0" smtClean="0"/>
              <a:t>STRATEGI:</a:t>
            </a:r>
            <a:endParaRPr lang="id-ID" b="1" dirty="0" smtClean="0"/>
          </a:p>
          <a:p>
            <a:r>
              <a:rPr lang="en-US" b="1" dirty="0" smtClean="0"/>
              <a:t>     </a:t>
            </a:r>
            <a:endParaRPr lang="id-ID" b="1" dirty="0" smtClean="0"/>
          </a:p>
          <a:p>
            <a:pPr lvl="0"/>
            <a:r>
              <a:rPr lang="en-US" b="1" dirty="0" smtClean="0"/>
              <a:t>PROGRAM:</a:t>
            </a:r>
            <a:endParaRPr lang="id-ID" b="1" dirty="0" smtClean="0"/>
          </a:p>
          <a:p>
            <a:r>
              <a:rPr lang="en-US" b="1" dirty="0" smtClean="0"/>
              <a:t>9.Meningkatkan </a:t>
            </a:r>
            <a:r>
              <a:rPr lang="en-US" b="1" dirty="0" err="1" smtClean="0"/>
              <a:t>koordinasi</a:t>
            </a:r>
            <a:r>
              <a:rPr lang="en-US" b="1" dirty="0" smtClean="0"/>
              <a:t>/</a:t>
            </a:r>
            <a:r>
              <a:rPr lang="en-US" b="1" dirty="0" err="1" smtClean="0"/>
              <a:t>jejaring</a:t>
            </a:r>
            <a:r>
              <a:rPr lang="en-US" b="1" dirty="0" smtClean="0"/>
              <a:t> </a:t>
            </a:r>
            <a:r>
              <a:rPr lang="en-US" b="1" dirty="0" err="1" smtClean="0"/>
              <a:t>lintas</a:t>
            </a:r>
            <a:r>
              <a:rPr lang="en-US" b="1" dirty="0" smtClean="0"/>
              <a:t> Program/</a:t>
            </a:r>
            <a:r>
              <a:rPr lang="en-US" b="1" dirty="0" err="1" smtClean="0"/>
              <a:t>sektor</a:t>
            </a:r>
            <a:r>
              <a:rPr lang="en-US" b="1" dirty="0" smtClean="0"/>
              <a:t>, </a:t>
            </a:r>
            <a:r>
              <a:rPr lang="en-US" b="1" dirty="0" err="1" smtClean="0"/>
              <a:t>perguruan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, </a:t>
            </a:r>
            <a:r>
              <a:rPr lang="en-US" b="1" dirty="0" err="1" smtClean="0"/>
              <a:t>Profesi</a:t>
            </a:r>
            <a:r>
              <a:rPr lang="en-US" b="1" dirty="0" smtClean="0"/>
              <a:t>, LSM, </a:t>
            </a:r>
            <a:r>
              <a:rPr lang="en-US" b="1" dirty="0" err="1" smtClean="0"/>
              <a:t>Swasta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kemitraan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penyelenggara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 yang </a:t>
            </a:r>
            <a:r>
              <a:rPr lang="en-US" b="1" dirty="0" err="1" smtClean="0"/>
              <a:t>lainnya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smtClean="0"/>
              <a:t>10. </a:t>
            </a:r>
            <a:r>
              <a:rPr lang="en-US" b="1" dirty="0" err="1" smtClean="0"/>
              <a:t>Mengembangkan</a:t>
            </a:r>
            <a:r>
              <a:rPr lang="en-US" b="1" dirty="0" smtClean="0"/>
              <a:t>  IPTEK 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penyelenggaran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STRATEGI DAN PROGRAM</a:t>
            </a:r>
            <a:br>
              <a:rPr lang="en-US" b="1" dirty="0" smtClean="0"/>
            </a:br>
            <a:endParaRPr lang="id-ID" b="1" dirty="0" smtClean="0"/>
          </a:p>
          <a:p>
            <a:pPr lvl="0"/>
            <a:r>
              <a:rPr lang="en-US" b="1" dirty="0" smtClean="0"/>
              <a:t>STRATEGI 2:</a:t>
            </a:r>
            <a:endParaRPr lang="id-ID" b="1" dirty="0" smtClean="0"/>
          </a:p>
          <a:p>
            <a:r>
              <a:rPr lang="en-US" b="1" dirty="0" smtClean="0"/>
              <a:t>   </a:t>
            </a:r>
            <a:r>
              <a:rPr lang="en-US" b="1" dirty="0" err="1" smtClean="0"/>
              <a:t>Meningkatkan</a:t>
            </a:r>
            <a:r>
              <a:rPr lang="en-US" b="1" dirty="0" smtClean="0"/>
              <a:t> demand </a:t>
            </a: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;</a:t>
            </a:r>
            <a:endParaRPr lang="id-ID" b="1" dirty="0" smtClean="0"/>
          </a:p>
          <a:p>
            <a:r>
              <a:rPr lang="en-US" b="1" dirty="0" smtClean="0"/>
              <a:t>    KIE,  </a:t>
            </a:r>
            <a:r>
              <a:rPr lang="en-US" b="1" dirty="0" err="1" smtClean="0"/>
              <a:t>kampanye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Pemberdayaan</a:t>
            </a:r>
            <a:r>
              <a:rPr lang="en-US" b="1" dirty="0" smtClean="0"/>
              <a:t>)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     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PROGRAM:</a:t>
            </a:r>
            <a:endParaRPr lang="id-ID" b="1" dirty="0" smtClean="0"/>
          </a:p>
          <a:p>
            <a:r>
              <a:rPr lang="en-US" b="1" dirty="0" smtClean="0"/>
              <a:t>1.Melaksanakan </a:t>
            </a:r>
            <a:r>
              <a:rPr lang="en-US" b="1" dirty="0" err="1" smtClean="0"/>
              <a:t>Pembinaan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dini</a:t>
            </a:r>
            <a:r>
              <a:rPr lang="en-US" b="1" dirty="0" smtClean="0"/>
              <a:t> 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smtClean="0"/>
              <a:t>2.Mendorong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aktif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swasta</a:t>
            </a:r>
            <a:r>
              <a:rPr lang="en-US" b="1" dirty="0" smtClean="0"/>
              <a:t> (Home care), media, </a:t>
            </a:r>
            <a:r>
              <a:rPr lang="en-US" b="1" dirty="0" err="1" smtClean="0"/>
              <a:t>Akademisi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bimbingan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Menggerakan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menggali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 yang </a:t>
            </a:r>
            <a:r>
              <a:rPr lang="en-US" b="1" dirty="0" err="1" smtClean="0"/>
              <a:t>profesional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STRATEGI DAN PROGRAM</a:t>
            </a:r>
            <a:br>
              <a:rPr lang="en-US" b="1" dirty="0" smtClean="0"/>
            </a:br>
            <a:endParaRPr lang="id-ID" b="1" dirty="0" smtClean="0"/>
          </a:p>
          <a:p>
            <a:r>
              <a:rPr lang="en-US" b="1" dirty="0" smtClean="0"/>
              <a:t>STRATEGI 3:</a:t>
            </a:r>
            <a:endParaRPr lang="id-ID" b="1" dirty="0" smtClean="0"/>
          </a:p>
          <a:p>
            <a:pPr lvl="0"/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penyediaan</a:t>
            </a:r>
            <a:r>
              <a:rPr lang="en-US" b="1" dirty="0" smtClean="0"/>
              <a:t> /Supply  </a:t>
            </a:r>
            <a:r>
              <a:rPr lang="en-US" b="1" dirty="0" err="1" smtClean="0"/>
              <a:t>seperti</a:t>
            </a:r>
            <a:r>
              <a:rPr lang="en-US" b="1" dirty="0" smtClean="0"/>
              <a:t>; </a:t>
            </a:r>
            <a:endParaRPr lang="id-ID" b="1" dirty="0" smtClean="0"/>
          </a:p>
          <a:p>
            <a:r>
              <a:rPr lang="en-US" b="1" dirty="0" smtClean="0"/>
              <a:t>    PHN </a:t>
            </a:r>
            <a:r>
              <a:rPr lang="en-US" b="1" dirty="0" err="1" smtClean="0"/>
              <a:t>KIT,serta</a:t>
            </a:r>
            <a:r>
              <a:rPr lang="en-US" b="1" dirty="0" smtClean="0"/>
              <a:t> </a:t>
            </a:r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     </a:t>
            </a:r>
            <a:endParaRPr lang="id-ID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b="1" dirty="0" smtClean="0"/>
              <a:t>PROGRAM:</a:t>
            </a:r>
            <a:endParaRPr lang="id-ID" b="1" dirty="0" smtClean="0"/>
          </a:p>
          <a:p>
            <a:r>
              <a:rPr lang="en-US" b="1" dirty="0" smtClean="0"/>
              <a:t>5.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petugas</a:t>
            </a:r>
            <a:r>
              <a:rPr lang="en-US" b="1" dirty="0" smtClean="0"/>
              <a:t>  </a:t>
            </a:r>
            <a:r>
              <a:rPr lang="en-US" b="1" dirty="0" err="1" smtClean="0"/>
              <a:t>kesehatan</a:t>
            </a:r>
            <a:r>
              <a:rPr lang="en-US" b="1" dirty="0" smtClean="0"/>
              <a:t>  </a:t>
            </a:r>
            <a:r>
              <a:rPr lang="en-US" b="1" dirty="0" err="1" smtClean="0"/>
              <a:t>ditingkat</a:t>
            </a:r>
            <a:r>
              <a:rPr lang="en-US" b="1" dirty="0" smtClean="0"/>
              <a:t> </a:t>
            </a:r>
            <a:r>
              <a:rPr lang="en-US" b="1" dirty="0" err="1" smtClean="0"/>
              <a:t>Puskesmas</a:t>
            </a:r>
            <a:r>
              <a:rPr lang="en-US" b="1" dirty="0" smtClean="0"/>
              <a:t>/</a:t>
            </a:r>
            <a:r>
              <a:rPr lang="en-US" b="1" dirty="0" err="1" smtClean="0"/>
              <a:t>Pustu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r>
              <a:rPr lang="en-US" b="1" dirty="0" smtClean="0"/>
              <a:t>, </a:t>
            </a:r>
            <a:endParaRPr lang="id-ID" b="1" dirty="0" smtClean="0"/>
          </a:p>
          <a:p>
            <a:r>
              <a:rPr lang="en-US" b="1" dirty="0" smtClean="0"/>
              <a:t>6.Meningkatkan </a:t>
            </a:r>
            <a:r>
              <a:rPr lang="en-US" b="1" dirty="0" err="1" smtClean="0"/>
              <a:t>mutu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Puskesmas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r>
              <a:rPr lang="en-US" b="1" dirty="0" smtClean="0"/>
              <a:t>,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id-ID" b="1" dirty="0" smtClean="0"/>
              <a:t>menerapkan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smtClean="0"/>
              <a:t>7.Mengembangkan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jenjang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terpadu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PROGRAM</a:t>
            </a:r>
            <a:endParaRPr lang="id-ID" b="1" dirty="0" smtClean="0"/>
          </a:p>
          <a:p>
            <a:r>
              <a:rPr lang="en-US" b="1" dirty="0" smtClean="0"/>
              <a:t>1.Pengadaan </a:t>
            </a:r>
            <a:r>
              <a:rPr lang="en-US" b="1" dirty="0" err="1" smtClean="0"/>
              <a:t>sarana-prasarana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logistik</a:t>
            </a:r>
            <a:r>
              <a:rPr lang="en-US" b="1" dirty="0" smtClean="0"/>
              <a:t> 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Pendayagunaan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penyediaan</a:t>
            </a:r>
            <a:r>
              <a:rPr lang="en-US" b="1" dirty="0" smtClean="0"/>
              <a:t> </a:t>
            </a:r>
            <a:r>
              <a:rPr lang="en-US" b="1" dirty="0" err="1" smtClean="0"/>
              <a:t>sarana-prasarana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logistik</a:t>
            </a:r>
            <a:r>
              <a:rPr lang="en-US" b="1" dirty="0" smtClean="0"/>
              <a:t>  </a:t>
            </a:r>
            <a:r>
              <a:rPr lang="en-US" b="1" dirty="0" err="1" smtClean="0"/>
              <a:t>pelayanan</a:t>
            </a:r>
            <a:r>
              <a:rPr lang="en-US" b="1" dirty="0" smtClean="0"/>
              <a:t> 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KEGIATAN PELAYANAN KEPERAWATAN KELUARGA</a:t>
            </a:r>
            <a:br>
              <a:rPr lang="fi-FI" b="1" dirty="0" smtClean="0"/>
            </a:br>
            <a:endParaRPr lang="id-ID" b="1" dirty="0" smtClean="0"/>
          </a:p>
          <a:p>
            <a:pPr lvl="0"/>
            <a:r>
              <a:rPr lang="id-ID" b="1" dirty="0" smtClean="0"/>
              <a:t>Melaksanakan tindakan keperawatan (</a:t>
            </a:r>
            <a:r>
              <a:rPr lang="id-ID" b="1" i="1" dirty="0" smtClean="0"/>
              <a:t>Nursing treatment</a:t>
            </a:r>
            <a:r>
              <a:rPr lang="id-ID" b="1" dirty="0" smtClean="0"/>
              <a:t>) sesuai kebutuhan perkembangan keluarga. </a:t>
            </a:r>
          </a:p>
          <a:p>
            <a:pPr lvl="0"/>
            <a:r>
              <a:rPr lang="id-ID" b="1" dirty="0" smtClean="0"/>
              <a:t>Melakukan tindakan kolaborasi dengan tim kesehatan terkait, seperti medik, gizi, fisioterapi, dan lain-lain.</a:t>
            </a:r>
          </a:p>
          <a:p>
            <a:pPr lvl="0"/>
            <a:r>
              <a:rPr lang="id-ID" b="1" dirty="0" smtClean="0"/>
              <a:t>Melakukan observasi (pengamatan) dan pemantauan status kesehatan seluruh anggota keluarga.</a:t>
            </a:r>
          </a:p>
          <a:p>
            <a:pPr lvl="0"/>
            <a:r>
              <a:rPr lang="fi-FI" b="1" dirty="0" smtClean="0"/>
              <a:t>Melakukan tindakan kedaruratan dalam pelayanan keperawatan keluarga</a:t>
            </a:r>
            <a:endParaRPr lang="id-ID" b="1" dirty="0" smtClean="0"/>
          </a:p>
          <a:p>
            <a:pPr lvl="0"/>
            <a:r>
              <a:rPr lang="fi-FI" b="1" dirty="0" smtClean="0"/>
              <a:t>Melakukan pengendalian infeksi di rumah (</a:t>
            </a:r>
            <a:r>
              <a:rPr lang="fi-FI" b="1" i="1" dirty="0" smtClean="0"/>
              <a:t>infection control) </a:t>
            </a:r>
            <a:endParaRPr lang="id-ID" b="1" dirty="0" smtClean="0"/>
          </a:p>
          <a:p>
            <a:pPr lvl="0"/>
            <a:r>
              <a:rPr lang="id-ID" b="1" dirty="0" smtClean="0"/>
              <a:t>Memberikan penyuluhan kesehatan, pendidikan, dan pelatihan.</a:t>
            </a:r>
          </a:p>
          <a:p>
            <a:pPr lvl="0"/>
            <a:r>
              <a:rPr lang="id-ID" b="1" dirty="0" smtClean="0"/>
              <a:t>Melakukan konseling baik yang bersifat dukungan atau kritikal.</a:t>
            </a:r>
          </a:p>
          <a:p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 </a:t>
            </a:r>
            <a:endParaRPr lang="id-ID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Lanjutan ..............................</a:t>
            </a:r>
          </a:p>
          <a:p>
            <a:pPr lvl="0"/>
            <a:r>
              <a:rPr lang="id-ID" b="1" dirty="0" smtClean="0"/>
              <a:t>Memfasilitasi dan memotivasi keluarga untuk modifikasi lingkungan (fisik, psikologis dan sosial) yang menunjang kesehatan anggota keluarga.</a:t>
            </a:r>
          </a:p>
          <a:p>
            <a:pPr lvl="0"/>
            <a:r>
              <a:rPr lang="id-ID" b="1" dirty="0" smtClean="0"/>
              <a:t>Melibatkan keluarga dalam penanganan masalah kesehatan anggotanya dan pemantauan keteraturan atau kepatuhan pasien dan keluarga melaksanakan intervensi  keperawatan dan pengobatan </a:t>
            </a:r>
          </a:p>
          <a:p>
            <a:pPr lvl="0"/>
            <a:r>
              <a:rPr lang="id-ID" b="1" dirty="0" smtClean="0"/>
              <a:t>Memfasilitasi pemanfaatan sumber-sumber di komunitas guna menunjang penanganan masalah kesehatan anggota keluarganya.</a:t>
            </a:r>
          </a:p>
          <a:p>
            <a:pPr lvl="0"/>
            <a:r>
              <a:rPr lang="fi-FI" b="1" dirty="0" smtClean="0"/>
              <a:t>Melakukan kegiatan rujukan terutama kasus kontak serumah</a:t>
            </a:r>
            <a:endParaRPr lang="id-ID" b="1" dirty="0" smtClean="0"/>
          </a:p>
          <a:p>
            <a:r>
              <a:rPr lang="fi-FI" dirty="0" smtClean="0"/>
              <a:t>Melakukan pemantauan (</a:t>
            </a:r>
            <a:r>
              <a:rPr lang="fi-FI" i="1" dirty="0" smtClean="0"/>
              <a:t>f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73796"/>
          </a:xfrm>
        </p:spPr>
        <p:txBody>
          <a:bodyPr/>
          <a:lstStyle/>
          <a:p>
            <a:pPr algn="ctr"/>
            <a:r>
              <a:rPr lang="en-US" sz="4400" b="1" dirty="0" smtClean="0"/>
              <a:t>LATAR BELAKANG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864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 </a:t>
            </a:r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populasi</a:t>
            </a:r>
            <a:r>
              <a:rPr lang="en-US" b="1" dirty="0" smtClean="0"/>
              <a:t> </a:t>
            </a:r>
            <a:r>
              <a:rPr lang="en-US" b="1" dirty="0" err="1" smtClean="0"/>
              <a:t>penduduk</a:t>
            </a:r>
            <a:r>
              <a:rPr lang="en-US" b="1" dirty="0" smtClean="0"/>
              <a:t> &amp; </a:t>
            </a:r>
            <a:r>
              <a:rPr lang="en-US" b="1" dirty="0" err="1" smtClean="0"/>
              <a:t>peningkatan</a:t>
            </a:r>
            <a:r>
              <a:rPr lang="en-US" b="1" dirty="0" smtClean="0"/>
              <a:t> UHH</a:t>
            </a:r>
            <a:endParaRPr lang="id-ID" b="1" dirty="0" smtClean="0"/>
          </a:p>
          <a:p>
            <a:pPr algn="ctr"/>
            <a:r>
              <a:rPr lang="id-ID" sz="3800" dirty="0" smtClean="0"/>
              <a:t>Masih tingginya masalah infeksi penyakit kronis, masalah peny. Menular &amp; tdk menular, peningkatan kasus degeneratif, &amp; gangguan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psichososial</a:t>
            </a:r>
            <a:r>
              <a:rPr lang="en-US" sz="3800" b="1" dirty="0" smtClean="0"/>
              <a:t>. </a:t>
            </a:r>
            <a:endParaRPr lang="id-ID" sz="3800" b="1" dirty="0" smtClean="0"/>
          </a:p>
          <a:p>
            <a:pPr algn="ctr"/>
            <a:endParaRPr lang="id-ID" sz="3800" b="1" dirty="0" smtClean="0"/>
          </a:p>
          <a:p>
            <a:r>
              <a:rPr lang="en-US" sz="3800" b="1" dirty="0" smtClean="0"/>
              <a:t> </a:t>
            </a:r>
            <a:r>
              <a:rPr lang="en-US" sz="3800" b="1" dirty="0" err="1" smtClean="0"/>
              <a:t>Kebutuhan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pelayanan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kesehatan</a:t>
            </a:r>
            <a:endParaRPr lang="id-ID" sz="3800" b="1" dirty="0" smtClean="0"/>
          </a:p>
          <a:p>
            <a:pPr>
              <a:buNone/>
            </a:pPr>
            <a:r>
              <a:rPr lang="id-ID" sz="3800" b="1" dirty="0" smtClean="0"/>
              <a:t>    </a:t>
            </a:r>
            <a:r>
              <a:rPr lang="en-US" sz="3800" b="1" dirty="0" err="1" smtClean="0"/>
              <a:t>jangka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panjang</a:t>
            </a:r>
            <a:r>
              <a:rPr lang="en-US" sz="3800" b="1" dirty="0" smtClean="0"/>
              <a:t> &amp; </a:t>
            </a:r>
            <a:r>
              <a:rPr lang="en-US" sz="3800" b="1" dirty="0" err="1" smtClean="0"/>
              <a:t>berkesinambungan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meningkat</a:t>
            </a:r>
            <a:endParaRPr lang="id-ID" sz="3800" b="1" dirty="0" smtClean="0"/>
          </a:p>
          <a:p>
            <a:pPr>
              <a:buNone/>
            </a:pPr>
            <a:endParaRPr lang="id-ID" sz="3800" b="1" dirty="0" smtClean="0"/>
          </a:p>
          <a:p>
            <a:pPr algn="ctr">
              <a:buNone/>
            </a:pPr>
            <a:r>
              <a:rPr lang="id-ID" sz="3300" dirty="0" smtClean="0"/>
              <a:t> PELAYANAN KEPERAWATAN KELUARGA</a:t>
            </a:r>
          </a:p>
          <a:p>
            <a:endParaRPr lang="id-ID" sz="4000" dirty="0"/>
          </a:p>
        </p:txBody>
      </p:sp>
      <p:sp>
        <p:nvSpPr>
          <p:cNvPr id="5" name="Down Arrow 4"/>
          <p:cNvSpPr/>
          <p:nvPr/>
        </p:nvSpPr>
        <p:spPr>
          <a:xfrm>
            <a:off x="4429124" y="3786190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4357686" y="5429264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914400"/>
          </a:xfrm>
        </p:spPr>
        <p:txBody>
          <a:bodyPr/>
          <a:lstStyle/>
          <a:p>
            <a:pPr algn="r"/>
            <a:r>
              <a:rPr lang="en-US" b="1" dirty="0" smtClean="0"/>
              <a:t>ANALISIS SITUASI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7929618" cy="2286016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BPS. 2006 :</a:t>
            </a:r>
            <a:endParaRPr lang="id-ID" sz="4000" b="1" dirty="0" smtClean="0">
              <a:solidFill>
                <a:srgbClr val="FFFF00"/>
              </a:solidFill>
            </a:endParaRPr>
          </a:p>
          <a:p>
            <a:pPr lvl="0"/>
            <a:r>
              <a:rPr lang="en-US" sz="4000" b="1" dirty="0" smtClean="0"/>
              <a:t>↑↑ UHH : 66,2 </a:t>
            </a:r>
            <a:r>
              <a:rPr lang="en-US" sz="4000" b="1" dirty="0" err="1" smtClean="0"/>
              <a:t>th</a:t>
            </a:r>
            <a:r>
              <a:rPr lang="en-US" sz="4000" b="1" dirty="0" smtClean="0"/>
              <a:t> (2004) </a:t>
            </a:r>
            <a:r>
              <a:rPr lang="en-US" sz="4000" b="1" dirty="0" smtClean="0">
                <a:sym typeface="Wingdings"/>
              </a:rPr>
              <a:t></a:t>
            </a:r>
            <a:r>
              <a:rPr lang="en-US" sz="4000" b="1" dirty="0" smtClean="0"/>
              <a:t> 70,6 </a:t>
            </a:r>
            <a:r>
              <a:rPr lang="en-US" sz="4000" b="1" dirty="0" err="1" smtClean="0"/>
              <a:t>th</a:t>
            </a:r>
            <a:r>
              <a:rPr lang="en-US" sz="4000" b="1" dirty="0" smtClean="0"/>
              <a:t> (2006) </a:t>
            </a:r>
            <a:endParaRPr lang="id-ID" sz="4000" b="1" dirty="0" smtClean="0"/>
          </a:p>
          <a:p>
            <a:pPr lvl="0"/>
            <a:r>
              <a:rPr lang="en-US" sz="4000" b="1" dirty="0" smtClean="0"/>
              <a:t> </a:t>
            </a:r>
            <a:r>
              <a:rPr lang="en-US" sz="4000" b="1" dirty="0" err="1" smtClean="0"/>
              <a:t>Jumlah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Lansia</a:t>
            </a:r>
            <a:r>
              <a:rPr lang="en-US" sz="4000" b="1" dirty="0" smtClean="0"/>
              <a:t> </a:t>
            </a:r>
            <a:r>
              <a:rPr lang="id-ID" sz="4000" b="1" dirty="0" smtClean="0"/>
              <a:t> rumah tangga yg tmsk klg miskin &amp; hampir miskin berjumlah 19,1 juta rumah tangga.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786190"/>
            <a:ext cx="7929618" cy="20928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FFFF00"/>
                </a:solidFill>
              </a:rPr>
              <a:t>Riskesdas</a:t>
            </a:r>
            <a:r>
              <a:rPr lang="en-US" sz="2800" b="1" dirty="0" smtClean="0">
                <a:solidFill>
                  <a:srgbClr val="FFFF00"/>
                </a:solidFill>
              </a:rPr>
              <a:t> 2007 :</a:t>
            </a:r>
            <a:endParaRPr lang="id-ID" sz="2800" b="1" dirty="0" smtClean="0">
              <a:solidFill>
                <a:srgbClr val="FFFF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prevalensi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buruk</a:t>
            </a:r>
            <a:r>
              <a:rPr lang="en-US" sz="2800" b="1" dirty="0" smtClean="0"/>
              <a:t> : 5,4% </a:t>
            </a:r>
            <a:endParaRPr lang="id-ID" sz="28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Proporsi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rendah</a:t>
            </a:r>
            <a:r>
              <a:rPr lang="en-US" sz="2800" b="1" dirty="0" smtClean="0"/>
              <a:t> (BBLR) : 11,5%</a:t>
            </a:r>
            <a:endParaRPr lang="id-ID" sz="28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ibu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hamil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memeriksaan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kehamilan</a:t>
            </a:r>
            <a:r>
              <a:rPr lang="en-US" sz="2800" b="1" dirty="0" smtClean="0"/>
              <a:t> : 84,5%.</a:t>
            </a:r>
            <a:endParaRPr lang="id-ID" sz="28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PENYEBAB KEMATIAN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4071966" cy="4929190"/>
          </a:xfr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RISKESDAS, 2007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b="1" dirty="0" err="1" smtClean="0"/>
              <a:t>Perinatal</a:t>
            </a:r>
            <a:r>
              <a:rPr lang="en-US" b="1" dirty="0" smtClean="0"/>
              <a:t> (0-7 </a:t>
            </a:r>
            <a:r>
              <a:rPr lang="en-US" b="1" dirty="0" err="1" smtClean="0"/>
              <a:t>hari</a:t>
            </a:r>
            <a:r>
              <a:rPr lang="en-US" b="1" dirty="0" smtClean="0"/>
              <a:t>) : </a:t>
            </a:r>
            <a:r>
              <a:rPr lang="en-US" b="1" i="1" dirty="0" smtClean="0"/>
              <a:t>respiratory disorders </a:t>
            </a:r>
            <a:r>
              <a:rPr lang="en-US" b="1" dirty="0" smtClean="0"/>
              <a:t>(35,9%)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premature </a:t>
            </a:r>
            <a:r>
              <a:rPr lang="en-US" b="1" dirty="0" smtClean="0"/>
              <a:t>(32,3%), </a:t>
            </a:r>
            <a:endParaRPr lang="id-ID" b="1" dirty="0" smtClean="0"/>
          </a:p>
          <a:p>
            <a:pPr lvl="0"/>
            <a:r>
              <a:rPr lang="en-US" b="1" dirty="0" err="1" smtClean="0"/>
              <a:t>Usia</a:t>
            </a:r>
            <a:r>
              <a:rPr lang="en-US" b="1" dirty="0" smtClean="0"/>
              <a:t> (7- 28 </a:t>
            </a:r>
            <a:r>
              <a:rPr lang="en-US" b="1" dirty="0" err="1" smtClean="0"/>
              <a:t>hari</a:t>
            </a:r>
            <a:r>
              <a:rPr lang="en-US" b="1" dirty="0" smtClean="0"/>
              <a:t>) : </a:t>
            </a:r>
            <a:r>
              <a:rPr lang="en-US" b="1" i="1" dirty="0" smtClean="0"/>
              <a:t>sepsis </a:t>
            </a:r>
            <a:r>
              <a:rPr lang="en-US" b="1" i="1" dirty="0" err="1" smtClean="0"/>
              <a:t>neonatorum</a:t>
            </a:r>
            <a:r>
              <a:rPr lang="en-US" b="1" i="1" dirty="0" smtClean="0"/>
              <a:t> </a:t>
            </a:r>
            <a:r>
              <a:rPr lang="en-US" b="1" dirty="0" smtClean="0"/>
              <a:t>(20,5%)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congenital malformations </a:t>
            </a:r>
            <a:r>
              <a:rPr lang="en-US" b="1" dirty="0" smtClean="0"/>
              <a:t>(18,1%). </a:t>
            </a:r>
            <a:endParaRPr lang="id-ID" b="1" dirty="0" smtClean="0"/>
          </a:p>
          <a:p>
            <a:pPr lvl="0"/>
            <a:r>
              <a:rPr lang="en-US" b="1" dirty="0" err="1" smtClean="0"/>
              <a:t>Bayi</a:t>
            </a:r>
            <a:r>
              <a:rPr lang="en-US" b="1" dirty="0" smtClean="0"/>
              <a:t> : </a:t>
            </a:r>
            <a:r>
              <a:rPr lang="en-US" b="1" dirty="0" err="1" smtClean="0"/>
              <a:t>diare</a:t>
            </a:r>
            <a:r>
              <a:rPr lang="en-US" b="1" dirty="0" smtClean="0"/>
              <a:t> (31,4%)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id-ID" b="1" dirty="0" smtClean="0"/>
              <a:t>P</a:t>
            </a:r>
            <a:r>
              <a:rPr lang="en-US" b="1" dirty="0" err="1" smtClean="0"/>
              <a:t>nemonia</a:t>
            </a:r>
            <a:r>
              <a:rPr lang="en-US" b="1" dirty="0" smtClean="0"/>
              <a:t> (23,8%). </a:t>
            </a:r>
            <a:endParaRPr lang="id-ID" b="1" dirty="0" smtClean="0"/>
          </a:p>
          <a:p>
            <a:pPr lvl="0"/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balita</a:t>
            </a:r>
            <a:r>
              <a:rPr lang="en-US" b="1" dirty="0" smtClean="0"/>
              <a:t> : </a:t>
            </a:r>
            <a:r>
              <a:rPr lang="en-US" b="1" dirty="0" err="1" smtClean="0"/>
              <a:t>diare</a:t>
            </a:r>
            <a:r>
              <a:rPr lang="en-US" b="1" dirty="0" smtClean="0"/>
              <a:t> (25,2%)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pnemonia</a:t>
            </a:r>
            <a:r>
              <a:rPr lang="en-US" b="1" dirty="0" smtClean="0"/>
              <a:t> (15,5%). 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1643051"/>
            <a:ext cx="4429156" cy="4929221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SIRS, 2007</a:t>
            </a:r>
            <a:endParaRPr lang="id-ID" sz="2400" b="1" dirty="0" smtClean="0"/>
          </a:p>
          <a:p>
            <a:r>
              <a:rPr lang="en-US" sz="2400" b="1" dirty="0" smtClean="0"/>
              <a:t> </a:t>
            </a:r>
            <a:endParaRPr lang="id-ID" sz="24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400" b="1" dirty="0" smtClean="0"/>
              <a:t> </a:t>
            </a:r>
            <a:r>
              <a:rPr lang="en-US" sz="3200" b="1" dirty="0" smtClean="0"/>
              <a:t>ISPA : 25,50%. 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 </a:t>
            </a:r>
            <a:r>
              <a:rPr lang="en-US" sz="3200" b="1" dirty="0" err="1" smtClean="0"/>
              <a:t>Pnemonia</a:t>
            </a:r>
            <a:r>
              <a:rPr lang="en-US" sz="3200" b="1" dirty="0" smtClean="0"/>
              <a:t> : 2,13%.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Tuberkulosis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Paru</a:t>
            </a:r>
            <a:r>
              <a:rPr lang="en-US" sz="3200" b="1" dirty="0" smtClean="0"/>
              <a:t> : </a:t>
            </a:r>
            <a:r>
              <a:rPr lang="id-ID" sz="3200" b="1" dirty="0" smtClean="0"/>
              <a:t>0</a:t>
            </a:r>
            <a:r>
              <a:rPr lang="en-US" sz="3200" b="1" dirty="0" smtClean="0"/>
              <a:t>,99%.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Campak</a:t>
            </a:r>
            <a:r>
              <a:rPr lang="en-US" sz="3200" b="1" dirty="0" smtClean="0"/>
              <a:t> : 1,18%.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smtClean="0"/>
              <a:t>Hepatitis : 0,60%.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Tifoid</a:t>
            </a:r>
            <a:r>
              <a:rPr lang="en-US" sz="3200" b="1" dirty="0" smtClean="0"/>
              <a:t> : 1,60%.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Diare</a:t>
            </a:r>
            <a:r>
              <a:rPr lang="en-US" sz="3200" b="1" dirty="0" smtClean="0"/>
              <a:t> : 9,00%.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DATA KESAKITAN</a:t>
            </a:r>
            <a:r>
              <a:rPr lang="id-ID" sz="3600" b="1" dirty="0" smtClean="0"/>
              <a:t> </a:t>
            </a:r>
            <a:r>
              <a:rPr lang="en-US" sz="3600" b="1" dirty="0" smtClean="0"/>
              <a:t>(Riskesdas.2007)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b="1" dirty="0" err="1" smtClean="0"/>
              <a:t>Sendi</a:t>
            </a:r>
            <a:r>
              <a:rPr lang="en-US" b="1" dirty="0" smtClean="0"/>
              <a:t> : 30,3%</a:t>
            </a:r>
            <a:endParaRPr lang="id-ID" b="1" dirty="0" smtClean="0"/>
          </a:p>
          <a:p>
            <a:pPr lvl="0"/>
            <a:r>
              <a:rPr lang="en-US" b="1" dirty="0" err="1" smtClean="0"/>
              <a:t>Hipertensi</a:t>
            </a:r>
            <a:r>
              <a:rPr lang="en-US" b="1" dirty="0" smtClean="0"/>
              <a:t> ( </a:t>
            </a:r>
            <a:r>
              <a:rPr lang="en-US" b="1" dirty="0" err="1" smtClean="0"/>
              <a:t>Umur</a:t>
            </a:r>
            <a:r>
              <a:rPr lang="en-US" b="1" dirty="0" smtClean="0"/>
              <a:t> &gt; 18) : 29,8%</a:t>
            </a:r>
            <a:endParaRPr lang="id-ID" b="1" dirty="0" smtClean="0"/>
          </a:p>
          <a:p>
            <a:pPr lvl="0"/>
            <a:r>
              <a:rPr lang="en-US" b="1" dirty="0" err="1" smtClean="0"/>
              <a:t>Gangguan</a:t>
            </a:r>
            <a:r>
              <a:rPr lang="en-US" b="1" dirty="0" smtClean="0"/>
              <a:t> Mental </a:t>
            </a:r>
            <a:r>
              <a:rPr lang="en-US" b="1" dirty="0" err="1" smtClean="0"/>
              <a:t>Emosional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Umur</a:t>
            </a:r>
            <a:r>
              <a:rPr lang="en-US" b="1" dirty="0" smtClean="0"/>
              <a:t> &gt; 15  ) : 11,6</a:t>
            </a:r>
            <a:endParaRPr lang="id-ID" b="1" dirty="0" smtClean="0"/>
          </a:p>
          <a:p>
            <a:pPr lvl="0"/>
            <a:r>
              <a:rPr lang="en-US" b="1" dirty="0" err="1" smtClean="0"/>
              <a:t>Cedera</a:t>
            </a:r>
            <a:r>
              <a:rPr lang="en-US" b="1" dirty="0" smtClean="0"/>
              <a:t> : 7,5%</a:t>
            </a:r>
            <a:endParaRPr lang="id-ID" b="1" dirty="0" smtClean="0"/>
          </a:p>
          <a:p>
            <a:pPr lvl="0"/>
            <a:r>
              <a:rPr lang="en-US" b="1" dirty="0" err="1" smtClean="0"/>
              <a:t>Jantung</a:t>
            </a:r>
            <a:r>
              <a:rPr lang="en-US" b="1" dirty="0" smtClean="0"/>
              <a:t> : 7,2%</a:t>
            </a:r>
            <a:endParaRPr lang="id-ID" b="1" dirty="0" smtClean="0"/>
          </a:p>
          <a:p>
            <a:pPr lvl="0"/>
            <a:r>
              <a:rPr lang="en-US" b="1" dirty="0" err="1" smtClean="0"/>
              <a:t>Asma</a:t>
            </a:r>
            <a:r>
              <a:rPr lang="en-US" b="1" dirty="0" smtClean="0"/>
              <a:t> : 4,0% </a:t>
            </a:r>
            <a:endParaRPr lang="id-ID" b="1" dirty="0" smtClean="0"/>
          </a:p>
          <a:p>
            <a:pPr lvl="0"/>
            <a:r>
              <a:rPr lang="en-US" b="1" dirty="0" smtClean="0"/>
              <a:t>Diabetes </a:t>
            </a:r>
            <a:r>
              <a:rPr lang="en-US" b="1" dirty="0" err="1" smtClean="0"/>
              <a:t>Melitus</a:t>
            </a:r>
            <a:r>
              <a:rPr lang="en-US" b="1" dirty="0" smtClean="0"/>
              <a:t> : 1,1%</a:t>
            </a:r>
            <a:endParaRPr lang="id-ID" b="1" dirty="0" smtClean="0"/>
          </a:p>
          <a:p>
            <a:pPr lvl="0"/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Jiwa</a:t>
            </a:r>
            <a:r>
              <a:rPr lang="en-US" b="1" dirty="0" smtClean="0"/>
              <a:t> </a:t>
            </a:r>
            <a:r>
              <a:rPr lang="en-US" b="1" dirty="0" err="1" smtClean="0"/>
              <a:t>Berat</a:t>
            </a:r>
            <a:r>
              <a:rPr lang="en-US" b="1" dirty="0" smtClean="0"/>
              <a:t> : 0,5%</a:t>
            </a:r>
            <a:endParaRPr lang="id-ID" b="1" dirty="0" smtClean="0"/>
          </a:p>
          <a:p>
            <a:pPr lvl="0"/>
            <a:r>
              <a:rPr lang="en-US" b="1" dirty="0" smtClean="0"/>
              <a:t>Stroke : 0,8% </a:t>
            </a:r>
            <a:endParaRPr lang="id-ID" b="1" dirty="0" smtClean="0"/>
          </a:p>
          <a:p>
            <a:pPr lvl="0"/>
            <a:r>
              <a:rPr lang="en-US" b="1" dirty="0" smtClean="0"/>
              <a:t>Tumor/</a:t>
            </a:r>
            <a:r>
              <a:rPr lang="en-US" b="1" dirty="0" err="1" smtClean="0"/>
              <a:t>Kanker</a:t>
            </a:r>
            <a:r>
              <a:rPr lang="en-US" b="1" dirty="0" smtClean="0"/>
              <a:t> : 0,4%.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86756" cy="914400"/>
          </a:xfrm>
        </p:spPr>
        <p:txBody>
          <a:bodyPr/>
          <a:lstStyle/>
          <a:p>
            <a:r>
              <a:rPr lang="en-US" sz="3200" b="1" dirty="0" smtClean="0"/>
              <a:t>PERILAKU MASYARAKAT</a:t>
            </a:r>
            <a:r>
              <a:rPr lang="id-ID" sz="3200" b="1" dirty="0" smtClean="0"/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Riskesdas</a:t>
            </a:r>
            <a:r>
              <a:rPr lang="en-US" sz="3200" b="1" dirty="0" smtClean="0"/>
              <a:t>, 2007</a:t>
            </a:r>
            <a:r>
              <a:rPr lang="id-ID" sz="3200" b="1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sz="3600" b="1" dirty="0" err="1" smtClean="0"/>
              <a:t>Pernah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Mendengar</a:t>
            </a:r>
            <a:r>
              <a:rPr lang="en-US" sz="3600" b="1" dirty="0" smtClean="0"/>
              <a:t> HIV/AIDS : 44,4%.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Berperilaku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Benar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Buang</a:t>
            </a:r>
            <a:r>
              <a:rPr lang="en-US" sz="3600" b="1" dirty="0" smtClean="0"/>
              <a:t> Air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: 71,1%.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Berperilaku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Hidup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Bersih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Sehat</a:t>
            </a:r>
            <a:r>
              <a:rPr lang="en-US" sz="3600" b="1" dirty="0" smtClean="0"/>
              <a:t> : 38,7%.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Pemanfaatan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sarana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;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Bersalin</a:t>
            </a:r>
            <a:r>
              <a:rPr lang="en-US" sz="3600" b="1" dirty="0" smtClean="0"/>
              <a:t> (14,8%), </a:t>
            </a:r>
            <a:r>
              <a:rPr lang="en-US" sz="3600" b="1" dirty="0" err="1" smtClean="0"/>
              <a:t>Tenaga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(13,9%),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Pemerintah</a:t>
            </a:r>
            <a:r>
              <a:rPr lang="en-US" sz="3600" b="1" dirty="0" smtClean="0"/>
              <a:t> (1,6%).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Pemakaian</a:t>
            </a:r>
            <a:r>
              <a:rPr lang="en-US" sz="3600" b="1" dirty="0" smtClean="0"/>
              <a:t> air </a:t>
            </a:r>
            <a:r>
              <a:rPr lang="en-US" sz="3600" b="1" dirty="0" err="1" smtClean="0"/>
              <a:t>bersih</a:t>
            </a:r>
            <a:r>
              <a:rPr lang="en-US" sz="3600" b="1" dirty="0" smtClean="0"/>
              <a:t>  : 14,4%.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Menggunakan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jamban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sendiri</a:t>
            </a:r>
            <a:r>
              <a:rPr lang="en-US" sz="3600" b="1" dirty="0" smtClean="0"/>
              <a:t> : 60,0%.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penampungan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sampah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: 72,9%.</a:t>
            </a:r>
            <a:endParaRPr lang="id-ID" sz="3600" b="1" dirty="0" smtClean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1345300"/>
          </a:xfrm>
        </p:spPr>
        <p:txBody>
          <a:bodyPr/>
          <a:lstStyle/>
          <a:p>
            <a:r>
              <a:rPr lang="en-US" b="1" dirty="0" smtClean="0"/>
              <a:t>TUPOKSI</a:t>
            </a:r>
            <a:r>
              <a:rPr lang="id-ID" b="1" dirty="0" smtClean="0"/>
              <a:t> </a:t>
            </a:r>
            <a:r>
              <a:rPr lang="en-US" b="1" dirty="0" smtClean="0"/>
              <a:t>SUBDIT PELAYANAN KEPERAWATAN 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500594"/>
          </a:xfrm>
        </p:spPr>
        <p:txBody>
          <a:bodyPr>
            <a:normAutofit fontScale="25000" lnSpcReduction="20000"/>
          </a:bodyPr>
          <a:lstStyle/>
          <a:p>
            <a:endParaRPr lang="id-ID" b="1" dirty="0" smtClean="0"/>
          </a:p>
          <a:p>
            <a:pPr lvl="0">
              <a:buNone/>
            </a:pPr>
            <a:r>
              <a:rPr lang="en-US" sz="8000" b="1" dirty="0" smtClean="0">
                <a:solidFill>
                  <a:srgbClr val="FFFF00"/>
                </a:solidFill>
              </a:rPr>
              <a:t>TUGAS:</a:t>
            </a:r>
            <a:endParaRPr lang="id-ID" sz="8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8000" b="1" dirty="0" smtClean="0"/>
              <a:t> </a:t>
            </a:r>
            <a:endParaRPr lang="id-ID" sz="8000" b="1" dirty="0" smtClean="0"/>
          </a:p>
          <a:p>
            <a:pPr marL="269875" indent="-201613"/>
            <a:r>
              <a:rPr lang="en-US" sz="8000" b="1" dirty="0" err="1" smtClean="0"/>
              <a:t>Menyiapkan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perumusan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kebijakan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teknis,penyusunan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standar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norma,pedoman,kriteria,prosedur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bimbingan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serta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penyiapan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evaluasi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bid </a:t>
            </a:r>
            <a:r>
              <a:rPr lang="en-US" sz="8000" b="1" dirty="0" err="1" smtClean="0"/>
              <a:t>Yanwatga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indent="-201613">
              <a:buNone/>
            </a:pPr>
            <a:endParaRPr lang="id-ID" sz="8000" b="1" dirty="0" smtClean="0"/>
          </a:p>
          <a:p>
            <a:pPr>
              <a:buNone/>
            </a:pPr>
            <a:r>
              <a:rPr lang="en-US" sz="8000" b="1" dirty="0" err="1" smtClean="0">
                <a:solidFill>
                  <a:srgbClr val="FFFF00"/>
                </a:solidFill>
              </a:rPr>
              <a:t>Fungsi</a:t>
            </a:r>
            <a:r>
              <a:rPr lang="en-US" sz="8000" b="1" dirty="0" smtClean="0">
                <a:solidFill>
                  <a:srgbClr val="FFFF00"/>
                </a:solidFill>
              </a:rPr>
              <a:t>:</a:t>
            </a:r>
            <a:endParaRPr lang="id-ID" sz="8000" b="1" dirty="0" smtClean="0">
              <a:solidFill>
                <a:srgbClr val="FFFF00"/>
              </a:solidFill>
            </a:endParaRPr>
          </a:p>
          <a:p>
            <a:pPr marL="269875" lvl="0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Penyiapan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perumusan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kebijakan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program </a:t>
            </a:r>
            <a:r>
              <a:rPr lang="en-US" sz="8000" b="1" dirty="0" err="1" smtClean="0"/>
              <a:t>Pelaksanaan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lvl="0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standarisasi</a:t>
            </a:r>
            <a:r>
              <a:rPr lang="en-US" sz="8000" b="1" dirty="0" smtClean="0"/>
              <a:t>,    </a:t>
            </a:r>
            <a:endParaRPr lang="id-ID" sz="8000" b="1" dirty="0" smtClean="0"/>
          </a:p>
          <a:p>
            <a:pPr marL="269875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Pelaksanaan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Bimbingan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Monev</a:t>
            </a:r>
            <a:r>
              <a:rPr lang="en-US" sz="8000" b="1" dirty="0" smtClean="0"/>
              <a:t>   </a:t>
            </a:r>
            <a:r>
              <a:rPr lang="en-US" sz="8000" b="1" dirty="0" err="1" smtClean="0"/>
              <a:t>serta</a:t>
            </a:r>
            <a:r>
              <a:rPr lang="en-US" sz="8000" b="1" dirty="0" smtClean="0"/>
              <a:t>    </a:t>
            </a:r>
            <a:r>
              <a:rPr lang="en-US" sz="8000" b="1" dirty="0" err="1" smtClean="0"/>
              <a:t>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laporan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indent="-201613"/>
            <a:r>
              <a:rPr lang="en-US" sz="8000" b="1" dirty="0" smtClean="0"/>
              <a:t>    (</a:t>
            </a:r>
            <a:r>
              <a:rPr lang="en-US" sz="8000" b="1" dirty="0" err="1" smtClean="0"/>
              <a:t>pembinaan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lingkungan</a:t>
            </a:r>
            <a:r>
              <a:rPr lang="en-US" sz="8000" b="1" dirty="0" smtClean="0"/>
              <a:t> ,</a:t>
            </a:r>
            <a:r>
              <a:rPr lang="en-US" sz="8000" b="1" dirty="0" err="1" smtClean="0"/>
              <a:t>pencegahan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penyakit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Intervensi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keperawatan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pemulihan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lainnya</a:t>
            </a:r>
            <a:r>
              <a:rPr lang="en-US" sz="8000" b="1" dirty="0" smtClean="0"/>
              <a:t>,, </a:t>
            </a:r>
            <a:r>
              <a:rPr lang="en-US" sz="8000" b="1" dirty="0" err="1" smtClean="0"/>
              <a:t>pengelolaan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sumber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daya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layanan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informasi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endParaRPr lang="id-ID" sz="8000" b="1" dirty="0" smtClean="0"/>
          </a:p>
          <a:p>
            <a:pPr>
              <a:buNone/>
            </a:pPr>
            <a:r>
              <a:rPr lang="en-US" sz="5000" b="1" dirty="0" smtClean="0"/>
              <a:t> </a:t>
            </a:r>
            <a:endParaRPr lang="id-ID" sz="5000" b="1" dirty="0" smtClean="0"/>
          </a:p>
          <a:p>
            <a:pPr>
              <a:buNone/>
            </a:pPr>
            <a:r>
              <a:rPr lang="en-US" sz="5000" b="1" dirty="0" smtClean="0"/>
              <a:t>    </a:t>
            </a:r>
            <a:endParaRPr lang="id-ID" sz="5000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pPr>
              <a:buNone/>
            </a:pPr>
            <a:endParaRPr lang="id-ID" b="1" dirty="0" smtClean="0"/>
          </a:p>
          <a:p>
            <a:pPr marL="90488" lvl="0" indent="-22225">
              <a:buNone/>
            </a:pPr>
            <a:r>
              <a:rPr lang="en-US" b="1" dirty="0" err="1" smtClean="0"/>
              <a:t>Pelayanan</a:t>
            </a:r>
            <a:r>
              <a:rPr lang="en-US" b="1" dirty="0" smtClean="0"/>
              <a:t>  </a:t>
            </a:r>
            <a:r>
              <a:rPr lang="en-US" b="1" dirty="0" err="1" smtClean="0"/>
              <a:t>keperawatan</a:t>
            </a:r>
            <a:r>
              <a:rPr lang="en-US" b="1" dirty="0" smtClean="0"/>
              <a:t>  </a:t>
            </a:r>
            <a:r>
              <a:rPr lang="en-US" b="1" dirty="0" err="1" smtClean="0"/>
              <a:t>keluarga</a:t>
            </a:r>
            <a:r>
              <a:rPr lang="en-US" b="1" dirty="0" smtClean="0"/>
              <a:t>  </a:t>
            </a:r>
            <a:r>
              <a:rPr lang="en-US" b="1" dirty="0" err="1" smtClean="0"/>
              <a:t>adalah</a:t>
            </a:r>
            <a:r>
              <a:rPr lang="en-US" b="1" dirty="0" smtClean="0"/>
              <a:t>   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holistik</a:t>
            </a:r>
            <a:r>
              <a:rPr lang="en-US" b="1" dirty="0" smtClean="0"/>
              <a:t> yang </a:t>
            </a:r>
            <a:r>
              <a:rPr lang="en-US" b="1" dirty="0" err="1" smtClean="0"/>
              <a:t>menempatkan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komponennya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fokus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melibatkan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pengkajian</a:t>
            </a:r>
            <a:r>
              <a:rPr lang="en-US" b="1" dirty="0" smtClean="0"/>
              <a:t>, </a:t>
            </a:r>
            <a:r>
              <a:rPr lang="en-US" b="1" dirty="0" err="1" smtClean="0"/>
              <a:t>perencanaan</a:t>
            </a:r>
            <a:r>
              <a:rPr lang="en-US" b="1" dirty="0" smtClean="0"/>
              <a:t>, </a:t>
            </a:r>
            <a:r>
              <a:rPr lang="en-US" b="1" dirty="0" err="1" smtClean="0"/>
              <a:t>pelaksanaan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memobilisasi</a:t>
            </a:r>
            <a:r>
              <a:rPr lang="en-US" b="1" dirty="0" smtClean="0"/>
              <a:t> </a:t>
            </a:r>
            <a:r>
              <a:rPr lang="en-US" b="1" dirty="0" err="1" smtClean="0"/>
              <a:t>sumber-sumber</a:t>
            </a:r>
            <a:r>
              <a:rPr lang="en-US" b="1" dirty="0" smtClean="0"/>
              <a:t> yang </a:t>
            </a:r>
            <a:r>
              <a:rPr lang="en-US" b="1" dirty="0" err="1" smtClean="0"/>
              <a:t>tersedia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r>
              <a:rPr lang="en-US" b="1" dirty="0" smtClean="0"/>
              <a:t>.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62500" lnSpcReduction="20000"/>
          </a:bodyPr>
          <a:lstStyle/>
          <a:p>
            <a:endParaRPr lang="id-ID" b="1" dirty="0" smtClean="0"/>
          </a:p>
          <a:p>
            <a:pPr lvl="0"/>
            <a:r>
              <a:rPr lang="fi-FI" b="1" dirty="0" smtClean="0"/>
              <a:t>Mengoptimalkan fungsi keluarga dan meningkatkan kemampuan keluarga dalam mempertahankan status kesehatannya. </a:t>
            </a:r>
            <a:endParaRPr lang="id-ID" b="1" dirty="0" smtClean="0"/>
          </a:p>
          <a:p>
            <a:pPr lvl="0"/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pemeliharaan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keluarganya</a:t>
            </a:r>
            <a:endParaRPr lang="id-ID" b="1" dirty="0" smtClean="0"/>
          </a:p>
          <a:p>
            <a:pPr lvl="0"/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.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 </a:t>
            </a:r>
            <a:r>
              <a:rPr lang="id-ID" b="1" dirty="0" smtClean="0"/>
              <a:t>Pengelola program  (pusat, daerah, dan unit pelaksana teknis)</a:t>
            </a:r>
          </a:p>
          <a:p>
            <a:pPr lvl="0"/>
            <a:r>
              <a:rPr lang="id-ID" b="1" dirty="0" smtClean="0"/>
              <a:t>Lintas program dan lintas sektor terkait</a:t>
            </a:r>
          </a:p>
          <a:p>
            <a:pPr lvl="0"/>
            <a:r>
              <a:rPr lang="id-ID" b="1" dirty="0" smtClean="0"/>
              <a:t>Organisasi profesi, lembaga swadaya masyarakat, swasta, dan instansi/organisai terkait lainnya</a:t>
            </a:r>
          </a:p>
          <a:p>
            <a:pPr lvl="0"/>
            <a:r>
              <a:rPr lang="id-ID" b="1" dirty="0" smtClean="0"/>
              <a:t>Masyarakat / keluarga</a:t>
            </a:r>
          </a:p>
          <a:p>
            <a:r>
              <a:rPr lang="id-ID" b="1" dirty="0" smtClean="0"/>
              <a:t>     - Keluarga sehat</a:t>
            </a:r>
          </a:p>
          <a:p>
            <a:r>
              <a:rPr lang="id-ID" b="1" dirty="0" smtClean="0"/>
              <a:t>     - Keluarga risiko tinggi dan rawan kesehatan</a:t>
            </a:r>
          </a:p>
          <a:p>
            <a:r>
              <a:rPr lang="id-ID" dirty="0" smtClean="0"/>
              <a:t>     -  Keluarga yang memerlukan tindak lanjut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167</TotalTime>
  <Words>604</Words>
  <Application>Microsoft Office PowerPoint</Application>
  <PresentationFormat>On-screen Show (4:3)</PresentationFormat>
  <Paragraphs>192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KEBIJAKAN DEPKES TENTANG PELAYANAN KEPERAWATAN KELUARGA</vt:lpstr>
      <vt:lpstr>LATAR BELAKANG</vt:lpstr>
      <vt:lpstr>ANALISIS SITUASI </vt:lpstr>
      <vt:lpstr>PENYEBAB KEMATIAN </vt:lpstr>
      <vt:lpstr>DATA KESAKITAN (Riskesdas.2007) </vt:lpstr>
      <vt:lpstr>PERILAKU MASYARAKAT (Riskesdas, 2007)</vt:lpstr>
      <vt:lpstr>TUPOKSI SUBDIT PELAYANAN KEPERAWATAN  KELUARGA</vt:lpstr>
      <vt:lpstr>PENGERTIAN </vt:lpstr>
      <vt:lpstr>TUJUAN</vt:lpstr>
      <vt:lpstr>RUANG LINGKUP </vt:lpstr>
      <vt:lpstr>KEBIJAKAN </vt:lpstr>
      <vt:lpstr>STRATEGI DAN PROGRAM</vt:lpstr>
      <vt:lpstr>Slide 13</vt:lpstr>
      <vt:lpstr>Slide 14</vt:lpstr>
      <vt:lpstr>Slide 15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DEPKES TENTANG PELAYANAN KEPERAWATAN KELUARGA</dc:title>
  <dc:creator>TOSHIBA</dc:creator>
  <cp:lastModifiedBy>Cut S Pompey</cp:lastModifiedBy>
  <cp:revision>18</cp:revision>
  <dcterms:created xsi:type="dcterms:W3CDTF">2010-03-02T16:08:42Z</dcterms:created>
  <dcterms:modified xsi:type="dcterms:W3CDTF">2010-12-02T06:09:49Z</dcterms:modified>
</cp:coreProperties>
</file>