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by Stephen M. Peters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 2001 South-Western College Publishing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hyperlink" Target="http://www.census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LINGKUNGAN GLOBAL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(</a:t>
            </a:r>
            <a:r>
              <a:rPr lang="en-US" b="1" dirty="0" smtClean="0"/>
              <a:t>Global Environment</a:t>
            </a:r>
            <a:r>
              <a:rPr lang="id-ID" b="1" dirty="0" smtClean="0"/>
              <a:t>)</a:t>
            </a:r>
            <a:endParaRPr lang="en-US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Investasi Asing Langsung            (Direct Foreign Investment - DFI)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685800" y="1600200"/>
          <a:ext cx="7848600" cy="4386263"/>
        </p:xfrm>
        <a:graphic>
          <a:graphicData uri="http://schemas.openxmlformats.org/presentationml/2006/ole">
            <p:oleObj spid="_x0000_s4098" name="Clip" r:id="rId3" imgW="4603680" imgH="2574000" progId="MS_ClipArt_Gallery.5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9600" y="1628775"/>
            <a:ext cx="7924800" cy="4314825"/>
          </a:xfrm>
          <a:prstGeom prst="rect">
            <a:avLst/>
          </a:prstGeom>
          <a:solidFill>
            <a:srgbClr val="C0C0C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Alat untuk memperoleh atau membangun cabang di satu atau lebih negara-negara asing.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Kelayakan DFI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267200"/>
          </a:xfrm>
        </p:spPr>
        <p:txBody>
          <a:bodyPr/>
          <a:lstStyle/>
          <a:p>
            <a:pPr>
              <a:buFont typeface="Wingdings" pitchFamily="2" charset="2"/>
              <a:buChar char=""/>
            </a:pPr>
            <a:r>
              <a:rPr lang="en-US" sz="2400" smtClean="0"/>
              <a:t>Suatu perusahaan yang telah sukses mengekspor ke negeri asing menginginkan pengurangan biaya-biaya transportasinya.</a:t>
            </a:r>
          </a:p>
          <a:p>
            <a:pPr>
              <a:buFont typeface="Wingdings" pitchFamily="2" charset="2"/>
              <a:buChar char=""/>
            </a:pPr>
            <a:r>
              <a:rPr lang="en-US" sz="2400" smtClean="0"/>
              <a:t>Suatu perusahaan yang sedang mengeksport produk diberitahukan bahwa pemerintah yang asing akan menerapkan hambatan perdagangan (trade barrier).</a:t>
            </a:r>
          </a:p>
          <a:p>
            <a:pPr>
              <a:buFont typeface="Wingdings" pitchFamily="2" charset="2"/>
              <a:buChar char=""/>
            </a:pPr>
            <a:r>
              <a:rPr lang="en-US" sz="2400" smtClean="0"/>
              <a:t>Suatu negeri asing dengan putus-asa sedang kekurangan teknologi lanjutan.</a:t>
            </a:r>
          </a:p>
          <a:p>
            <a:pPr>
              <a:buFont typeface="Wingdings" pitchFamily="2" charset="2"/>
              <a:buChar char=""/>
            </a:pPr>
            <a:r>
              <a:rPr lang="en-US" sz="2400" smtClean="0"/>
              <a:t>Perusahaan U.S. percaya perusahaan bisa mengurangi biaya tenaga kerja nya pergeseran fasilitas produksi (shifting production facilities).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smtClean="0"/>
              <a:t>Persekutuan Strategis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2000" smtClean="0"/>
              <a:t>Strategic Alliances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57200" y="1219200"/>
            <a:ext cx="8335963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"/>
            </a:pPr>
            <a:r>
              <a:rPr lang="en-US" sz="2800" u="sng"/>
              <a:t>Joint Venture</a:t>
            </a: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þ"/>
            </a:pPr>
            <a:r>
              <a:rPr lang="en-US" sz="2800"/>
              <a:t>Kesepakatan antara dua perusahaan tentang produk/proyek tertentu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"/>
            </a:pPr>
            <a:r>
              <a:rPr lang="en-US" sz="2800" u="sng"/>
              <a:t>Alternative joint venture</a:t>
            </a: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þ"/>
            </a:pPr>
            <a:r>
              <a:rPr lang="en-US" sz="2800"/>
              <a:t>Meliputi dua perusahaan dalam menghasilkan produk.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"/>
            </a:pPr>
            <a:r>
              <a:rPr lang="en-US" sz="2800" u="sng"/>
              <a:t>International licensing agreement</a:t>
            </a: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þ"/>
            </a:pPr>
            <a:r>
              <a:rPr lang="en-US" sz="2800"/>
              <a:t>Perusahaan (licensor) mengijinkan perusahaan asing  (pemegang lisensi) untuk menghasilkan produk 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2800" smtClean="0"/>
              <a:t>Persekutuan Strategis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2400" smtClean="0"/>
              <a:t>Strategic Alliances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1000" y="1066800"/>
            <a:ext cx="8382000" cy="38798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8D8D8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b="1">
                <a:latin typeface="Tahoma" charset="0"/>
              </a:rPr>
              <a:t>France</a:t>
            </a:r>
            <a:r>
              <a:rPr lang="en-US" sz="2400">
                <a:latin typeface="Tahoma" charset="0"/>
              </a:rPr>
              <a:t/>
            </a:r>
            <a:br>
              <a:rPr lang="en-US" sz="2400">
                <a:latin typeface="Tahoma" charset="0"/>
              </a:rPr>
            </a:br>
            <a:r>
              <a:rPr lang="en-US" sz="2400">
                <a:latin typeface="Tahoma" charset="0"/>
              </a:rPr>
              <a:t>Coca-cola dikenal di Prancis pada tahun 1933 sebagai "Café de l'Europe" di Paris. Coca-cola pernah menjadi soft drink nomor satu  di Paris sejak tahun 1966, dan total penjualannya berlipat ganda dalam delapan tahun.  Coca-Cola Prancis menciptakan lebih dari 1000 pekerjaa dan menginvestasikan lebih dari 3 Milyar Francs di Prancis sejak tahun 1989.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>
                <a:latin typeface="Tahoma" charset="0"/>
              </a:rPr>
              <a:t>Sekarang, Pelanggan Perancis minum rata-rata 88 menyediakan produk Coca-Cola tiap tahunnya.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477000" y="5627688"/>
            <a:ext cx="2209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Source: Coke Cola Web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Lima Kharakteristik Negara Asing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848100"/>
            <a:ext cx="10287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191000" y="40386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b="1">
                <a:latin typeface="Arial" charset="0"/>
              </a:rPr>
              <a:t>Argentina</a:t>
            </a:r>
            <a:endParaRPr lang="en-US" sz="2000">
              <a:latin typeface="Arial" charset="0"/>
            </a:endParaRPr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971800"/>
            <a:ext cx="1192213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990600" y="2560638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b="1">
                <a:latin typeface="Arial" charset="0"/>
              </a:rPr>
              <a:t>Italy</a:t>
            </a:r>
            <a:endParaRPr lang="en-US" sz="2000">
              <a:latin typeface="Arial" charset="0"/>
            </a:endParaRPr>
          </a:p>
        </p:txBody>
      </p:sp>
      <p:pic>
        <p:nvPicPr>
          <p:cNvPr id="7168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7913" y="2438400"/>
            <a:ext cx="13985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5497513" y="2027238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b="1">
                <a:latin typeface="Arial" charset="0"/>
              </a:rPr>
              <a:t>Japan</a:t>
            </a:r>
            <a:endParaRPr lang="en-US" sz="2000">
              <a:latin typeface="Arial" charset="0"/>
            </a:endParaRP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685800" y="1828800"/>
            <a:ext cx="7620000" cy="38100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219200" y="19812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"/>
            </a:pPr>
            <a:r>
              <a:rPr lang="en-US" sz="2800"/>
              <a:t> Budaya (Culture)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219200" y="2681288"/>
            <a:ext cx="624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"/>
            </a:pPr>
            <a:r>
              <a:rPr lang="en-US" sz="2800"/>
              <a:t> Sistem Ekonomi (Economic System)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219200" y="4205288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"/>
            </a:pPr>
            <a:r>
              <a:rPr lang="en-US" sz="2800"/>
              <a:t> Nilai Tukar (Exchange Rates)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219200" y="34290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"/>
            </a:pPr>
            <a:r>
              <a:rPr lang="en-US" sz="2800"/>
              <a:t> Kondisi ekonomi (Economic Conditions)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1219200" y="49530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"/>
            </a:pPr>
            <a:r>
              <a:rPr lang="en-US" sz="2800"/>
              <a:t> Resiko Politik (Political Risk)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 autoUpdateAnimBg="0"/>
      <p:bldP spid="56331" grpId="0" autoUpdateAnimBg="0"/>
      <p:bldP spid="56332" grpId="0" autoUpdateAnimBg="0"/>
      <p:bldP spid="56333" grpId="0" autoUpdateAnimBg="0"/>
      <p:bldP spid="563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Tiga Sistem Ekonomi pokok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743200"/>
            <a:ext cx="6096000" cy="1676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"/>
            </a:pPr>
            <a:r>
              <a:rPr lang="en-US" sz="3200" smtClean="0"/>
              <a:t>Kapitalisme (Capitalism)</a:t>
            </a:r>
          </a:p>
          <a:p>
            <a:pPr>
              <a:buFont typeface="Wingdings" pitchFamily="2" charset="2"/>
              <a:buChar char=""/>
            </a:pPr>
            <a:r>
              <a:rPr lang="en-US" sz="3200" smtClean="0"/>
              <a:t>Komunisme (Communism)</a:t>
            </a:r>
          </a:p>
          <a:p>
            <a:pPr>
              <a:buFont typeface="Wingdings" pitchFamily="2" charset="2"/>
              <a:buChar char=""/>
            </a:pPr>
            <a:r>
              <a:rPr lang="en-US" sz="3200" smtClean="0"/>
              <a:t>Sosialisme (Socialism)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905000" y="12954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Sistem ekonomi merefleksikan derajat kepemilikan dan intervensi pemerintah.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Kapitalisme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6705600" cy="1676400"/>
          </a:xfrm>
          <a:gradFill rotWithShape="0">
            <a:gsLst>
              <a:gs pos="0">
                <a:srgbClr val="996633"/>
              </a:gs>
              <a:gs pos="100000">
                <a:srgbClr val="996633">
                  <a:gamma/>
                  <a:tint val="0"/>
                  <a:invGamma/>
                </a:srgbClr>
              </a:gs>
            </a:gsLst>
            <a:lin ang="5400000" scaled="1"/>
          </a:gradFill>
          <a:ln>
            <a:solidFill>
              <a:schemeClr val="tx1"/>
            </a:solidFill>
          </a:ln>
          <a:effectLst>
            <a:outerShdw dist="107763" dir="13500000" algn="ctr" rotWithShape="0">
              <a:schemeClr val="tx1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/>
              <a:t>Kepemilikan pemerintah minimal.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/>
              <a:t>Kebanyakan bisnis dimiliki oleh swasta.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/>
              <a:t>Pemilikmemiliki hak untuk bersaing dan ber-untung.</a:t>
            </a:r>
          </a:p>
        </p:txBody>
      </p:sp>
      <p:graphicFrame>
        <p:nvGraphicFramePr>
          <p:cNvPr id="1843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00800" y="533400"/>
          <a:ext cx="2252663" cy="1108075"/>
        </p:xfrm>
        <a:graphic>
          <a:graphicData uri="http://schemas.openxmlformats.org/presentationml/2006/ole">
            <p:oleObj spid="_x0000_s5122" name="Clip" r:id="rId3" imgW="3038400" imgH="1879560" progId="MS_ClipArt_Gallery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Komunisme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2133600"/>
          </a:xfrm>
          <a:gradFill rotWithShape="0">
            <a:gsLst>
              <a:gs pos="0">
                <a:srgbClr val="996633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  <a:effectLst>
            <a:outerShdw dist="107763" dir="135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 smtClean="0"/>
              <a:t>Pemerintah memutuskan produk apa yang diproduksi dan berapa jumlahnya.</a:t>
            </a:r>
          </a:p>
          <a:p>
            <a:pPr>
              <a:defRPr/>
            </a:pPr>
            <a:r>
              <a:rPr lang="en-US" sz="2400" smtClean="0"/>
              <a:t>Pemerintah menyediakan jasa sebagai Pusat perencana </a:t>
            </a:r>
          </a:p>
          <a:p>
            <a:pPr>
              <a:defRPr/>
            </a:pPr>
            <a:r>
              <a:rPr lang="en-US" sz="2400" smtClean="0"/>
              <a:t>Tidak memfokuskan pada keuntungan atau kepuasan pelanggan</a:t>
            </a:r>
          </a:p>
        </p:txBody>
      </p:sp>
      <p:graphicFrame>
        <p:nvGraphicFramePr>
          <p:cNvPr id="1945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00800" y="381000"/>
          <a:ext cx="2306638" cy="1247775"/>
        </p:xfrm>
        <a:graphic>
          <a:graphicData uri="http://schemas.openxmlformats.org/presentationml/2006/ole">
            <p:oleObj spid="_x0000_s6146" name="Clip" r:id="rId3" imgW="2900160" imgH="1925280" progId="MS_ClipArt_Gallery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Sosialisme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  <a:gradFill rotWithShape="0">
            <a:gsLst>
              <a:gs pos="0">
                <a:srgbClr val="996633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  <a:effectLst>
            <a:outerShdw dist="107763" dir="13500000" algn="ctr" rotWithShape="0">
              <a:schemeClr val="tx1"/>
            </a:outerShdw>
          </a:effectLst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mtClean="0"/>
              <a:t>Bercorakkan antara kapitalisme dan komunisme</a:t>
            </a:r>
          </a:p>
          <a:p>
            <a:pPr>
              <a:defRPr/>
            </a:pPr>
            <a:r>
              <a:rPr lang="en-US" smtClean="0"/>
              <a:t>Industri dasar dimiliki oleh pemerintah.</a:t>
            </a:r>
          </a:p>
          <a:p>
            <a:pPr>
              <a:defRPr/>
            </a:pPr>
            <a:r>
              <a:rPr lang="en-US" smtClean="0"/>
              <a:t>Pemilik swasta mengoperasikan beberapa bentuk usaha.</a:t>
            </a:r>
          </a:p>
          <a:p>
            <a:pPr>
              <a:defRPr/>
            </a:pPr>
            <a:r>
              <a:rPr lang="en-US" smtClean="0"/>
              <a:t>Tarif pajak tinggi dibebankan atas pendapatan.</a:t>
            </a:r>
          </a:p>
          <a:p>
            <a:pPr>
              <a:defRPr/>
            </a:pPr>
            <a:r>
              <a:rPr lang="en-US" smtClean="0"/>
              <a:t>Pemerintah menawarkan manfaat kepada penganggur.</a:t>
            </a:r>
          </a:p>
        </p:txBody>
      </p:sp>
      <p:graphicFrame>
        <p:nvGraphicFramePr>
          <p:cNvPr id="2048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77000" y="381000"/>
          <a:ext cx="2292350" cy="1306513"/>
        </p:xfrm>
        <a:graphic>
          <a:graphicData uri="http://schemas.openxmlformats.org/presentationml/2006/ole">
            <p:oleObj spid="_x0000_s7170" name="Clip" r:id="rId3" imgW="2868480" imgH="1893600" progId="MS_ClipArt_Gallery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Perubahan Nilai Tukar dan Impor</a:t>
            </a:r>
            <a:br>
              <a:rPr lang="en-US" smtClean="0"/>
            </a:br>
            <a:r>
              <a:rPr lang="en-US" sz="2000" smtClean="0"/>
              <a:t>Exchange Rates and Importing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3657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Bagaimana perubahan nilai tukar dapat mempengaruhi impor:</a:t>
            </a:r>
            <a:endParaRPr lang="en-US" sz="2400" smtClean="0"/>
          </a:p>
          <a:p>
            <a:r>
              <a:rPr lang="en-US" sz="2400" smtClean="0"/>
              <a:t>Melemahnya dollar</a:t>
            </a:r>
          </a:p>
          <a:p>
            <a:pPr lvl="1"/>
            <a:r>
              <a:rPr lang="en-US" sz="2400" smtClean="0"/>
              <a:t>Kebanyakan dollar dibutuhkan untuk membeli barang asing.</a:t>
            </a:r>
          </a:p>
          <a:p>
            <a:pPr lvl="1"/>
            <a:r>
              <a:rPr lang="en-US" sz="2400" smtClean="0"/>
              <a:t>Keuntungan menurun untuk barang dagang yang sama.</a:t>
            </a:r>
          </a:p>
          <a:p>
            <a:r>
              <a:rPr lang="en-US" sz="2400" smtClean="0"/>
              <a:t>Menguatnya dollar</a:t>
            </a:r>
          </a:p>
          <a:p>
            <a:pPr lvl="1"/>
            <a:r>
              <a:rPr lang="en-US" sz="2400" smtClean="0"/>
              <a:t>Sedikit dolar dibutuhkan untuk membeli barang asing.</a:t>
            </a:r>
          </a:p>
          <a:p>
            <a:pPr lvl="1"/>
            <a:r>
              <a:rPr lang="en-US" sz="2400" smtClean="0"/>
              <a:t>Keuntungan meningkat.</a:t>
            </a:r>
          </a:p>
        </p:txBody>
      </p:sp>
      <p:pic>
        <p:nvPicPr>
          <p:cNvPr id="5" name="Picture 6" descr="F:\gambar-uang-rupiah-indones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257800"/>
            <a:ext cx="180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Sasaran Pembelajaran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04850" y="1600200"/>
            <a:ext cx="790575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55613" indent="-455613">
              <a:spcBef>
                <a:spcPct val="20000"/>
              </a:spcBef>
              <a:buFontTx/>
              <a:buChar char="•"/>
            </a:pPr>
            <a:r>
              <a:rPr lang="en-US" sz="2800"/>
              <a:t>Jelaskan mengapa perusahaan perhatian terhadap bisnis internasional.</a:t>
            </a:r>
          </a:p>
          <a:p>
            <a:pPr marL="455613" indent="-455613">
              <a:spcBef>
                <a:spcPct val="20000"/>
              </a:spcBef>
              <a:buFontTx/>
              <a:buChar char="•"/>
            </a:pPr>
            <a:r>
              <a:rPr lang="en-US" sz="2800"/>
              <a:t>Uraikan bagaimana perusahaan melakukan bisnis internasional.</a:t>
            </a:r>
          </a:p>
          <a:p>
            <a:pPr marL="455613" indent="-455613">
              <a:spcBef>
                <a:spcPct val="20000"/>
              </a:spcBef>
              <a:buFontTx/>
              <a:buChar char="•"/>
            </a:pPr>
            <a:r>
              <a:rPr lang="en-US" sz="2800"/>
              <a:t>Jelaskan bagaimana karakteristik asing dapat mempengaruhi suatu perusahaan bisnis internasional.</a:t>
            </a:r>
          </a:p>
          <a:p>
            <a:pPr marL="455613" indent="-455613">
              <a:spcBef>
                <a:spcPct val="20000"/>
              </a:spcBef>
              <a:buFontTx/>
              <a:buChar char="•"/>
            </a:pPr>
            <a:r>
              <a:rPr lang="en-US" sz="2800"/>
              <a:t>Jelaskan bagaimana perubahan nilai tukar dapat mempengaruhi perusahaan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Perubahan Nilai Tukar dan Ekspor</a:t>
            </a:r>
            <a:br>
              <a:rPr lang="en-US" smtClean="0"/>
            </a:br>
            <a:r>
              <a:rPr lang="en-US" sz="2000" smtClean="0"/>
              <a:t>Exchange Rates and Exporting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3657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chemeClr val="tx2"/>
                </a:solidFill>
              </a:rPr>
              <a:t>Bagaiman perubahan nilai tukar dapat mempengaruhi eksportir:</a:t>
            </a:r>
            <a:endParaRPr lang="en-US" sz="2400" smtClean="0"/>
          </a:p>
          <a:p>
            <a:r>
              <a:rPr lang="en-US" sz="2400" smtClean="0"/>
              <a:t>Melemahnya dollar</a:t>
            </a:r>
          </a:p>
          <a:p>
            <a:pPr lvl="1"/>
            <a:r>
              <a:rPr lang="en-US" sz="2400" smtClean="0"/>
              <a:t>Mata uang asing membeli banyak barang dalam negeri.</a:t>
            </a:r>
          </a:p>
          <a:p>
            <a:pPr lvl="1"/>
            <a:r>
              <a:rPr lang="en-US" sz="2400" smtClean="0"/>
              <a:t>Meningkatnya permintaan ekspor.</a:t>
            </a:r>
          </a:p>
          <a:p>
            <a:r>
              <a:rPr lang="en-US" sz="2400" smtClean="0"/>
              <a:t>Menguatnya dollar</a:t>
            </a:r>
          </a:p>
          <a:p>
            <a:pPr lvl="1"/>
            <a:r>
              <a:rPr lang="en-US" sz="2400" smtClean="0"/>
              <a:t>Mata uang asing membeli sedikit barang dalam negeri.</a:t>
            </a:r>
          </a:p>
          <a:p>
            <a:pPr lvl="1"/>
            <a:r>
              <a:rPr lang="en-US" sz="2400" smtClean="0"/>
              <a:t>Menurunnya permintaan ekspor.</a:t>
            </a:r>
          </a:p>
        </p:txBody>
      </p:sp>
      <p:pic>
        <p:nvPicPr>
          <p:cNvPr id="5" name="Picture 6" descr="F:\gambar-uang-rupiah-indones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257800"/>
            <a:ext cx="180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Hedging Melawan Mata Uang Asing</a:t>
            </a:r>
            <a:br>
              <a:rPr lang="en-US" smtClean="0"/>
            </a:br>
            <a:r>
              <a:rPr lang="en-US" sz="2400" smtClean="0"/>
              <a:t>Hedging Against Foreign Currency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413" y="1600200"/>
            <a:ext cx="7772400" cy="3810000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u="sng" smtClean="0"/>
              <a:t>Hedge</a:t>
            </a:r>
            <a:r>
              <a:rPr lang="en-US" smtClean="0"/>
              <a:t>: melindungi dari perubahan nilai tukar.</a:t>
            </a:r>
          </a:p>
          <a:p>
            <a:pPr>
              <a:lnSpc>
                <a:spcPct val="90000"/>
              </a:lnSpc>
            </a:pPr>
            <a:r>
              <a:rPr lang="en-US" u="sng" smtClean="0"/>
              <a:t>Forward contract:</a:t>
            </a:r>
            <a:r>
              <a:rPr lang="en-US" smtClean="0"/>
              <a:t> suatu pertukaran mata uang yang akan terjadi pada suatu perubahan yang ditetapkan dengan menilai pada waktu masa depan. </a:t>
            </a:r>
          </a:p>
          <a:p>
            <a:pPr>
              <a:lnSpc>
                <a:spcPct val="90000"/>
              </a:lnSpc>
            </a:pPr>
            <a:r>
              <a:rPr lang="en-US" u="sng" smtClean="0"/>
              <a:t>Forward rate:</a:t>
            </a:r>
            <a:r>
              <a:rPr lang="en-US" smtClean="0"/>
              <a:t> : nilai tukar yang oleh bank akan ditawarkan pada waktu masa depan.</a:t>
            </a:r>
          </a:p>
          <a:p>
            <a:pPr>
              <a:lnSpc>
                <a:spcPct val="90000"/>
              </a:lnSpc>
            </a:pPr>
            <a:r>
              <a:rPr lang="en-US" u="sng" smtClean="0"/>
              <a:t>Spot exchange rate</a:t>
            </a:r>
            <a:r>
              <a:rPr lang="en-US" smtClean="0"/>
              <a:t> : Kutipan nilai tukar untuk transaksi segera.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dura 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762000"/>
            <a:ext cx="43751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05000" y="5715000"/>
            <a:ext cx="5397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Pengaruh Nilai, Biaya dan Pendapatan sebuah perusahaan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048000" y="1600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Kondisi Internasional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04800" y="2438400"/>
            <a:ext cx="1295400" cy="1219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1143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Economic Conditions in Foreign Countries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04800" y="3886200"/>
            <a:ext cx="1295400" cy="1219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04800" y="4070350"/>
            <a:ext cx="1219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Exchange Rate Movements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2286000" y="2514600"/>
            <a:ext cx="1295400" cy="1219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362200" y="2590800"/>
            <a:ext cx="1143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Foreign Demand for Firm’s Products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2286000" y="3962400"/>
            <a:ext cx="1524000" cy="14478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2286000" y="4089400"/>
            <a:ext cx="1524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Cost of Using Foreign Supplies or Other Foreign Resources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4267200" y="2514600"/>
            <a:ext cx="1295400" cy="7620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343400" y="25908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Firm's Revenue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4324350" y="4286250"/>
            <a:ext cx="1295400" cy="7620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4324350" y="441325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Firm’s Expenses</a:t>
            </a: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5715000" y="3409950"/>
            <a:ext cx="1295400" cy="7620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5791200" y="348615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Firm's Earnings</a:t>
            </a:r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7543800" y="3429000"/>
            <a:ext cx="1295400" cy="7620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7620000" y="35052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Firm's Value</a:t>
            </a:r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>
            <a:off x="1828800" y="33528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16764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>
            <a:off x="1600200" y="2971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1828800" y="336708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3581400" y="2971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3810000" y="4724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>
            <a:off x="5638800" y="4724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>
            <a:off x="5562600" y="2895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 flipV="1">
            <a:off x="6538913" y="4267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 flipV="1">
            <a:off x="6477000" y="288925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7010400" y="3810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Mengapa turut dalam BisnisInternational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066800" y="2297113"/>
            <a:ext cx="6781800" cy="2808287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/>
              <a:t>Permintaan asing yang menarik.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/>
              <a:t>Kapitalisasi teknologi.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/>
              <a:t>Gunakan sumber daya murah.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/>
              <a:t>Aneka ragam secara internasional.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/>
              <a:t>Kombinasi dari alasan diatas</a:t>
            </a:r>
            <a:endParaRPr lang="en-US" sz="3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800" smtClean="0"/>
              <a:t>Ekspansi asing di US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838200" y="2449513"/>
            <a:ext cx="7772400" cy="2503487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>
                <a:latin typeface="Arial" charset="0"/>
              </a:rPr>
              <a:t>Beberapa negara memiliki upah kerja yang sangat rendah yang mempengaruhi biaya produksi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>
                <a:latin typeface="Arial" charset="0"/>
              </a:rPr>
              <a:t>Beberapa negara asing membuat produk yang dirasakan berkualitas lebih bagus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 Bagaimana Perusahaan Libatkan Bisnis International 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057400" y="2449513"/>
            <a:ext cx="5638800" cy="303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Impor (Importing).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Ekspor (Exporting).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Investasi Asing langsung (Direct foreign investment - DFI).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Persekutuan Strategis (Strategic alliances).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228600"/>
            <a:ext cx="8458200" cy="1371600"/>
          </a:xfrm>
        </p:spPr>
        <p:txBody>
          <a:bodyPr/>
          <a:lstStyle/>
          <a:p>
            <a:r>
              <a:rPr lang="en-US" sz="4000" smtClean="0"/>
              <a:t>Impor</a:t>
            </a:r>
            <a:br>
              <a:rPr lang="en-US" sz="4000" smtClean="0"/>
            </a:br>
            <a:r>
              <a:rPr lang="en-US" sz="2000" smtClean="0"/>
              <a:t>Pembelian produk-produk asing untuk domestik</a:t>
            </a:r>
            <a:r>
              <a:rPr lang="en-US" sz="2000" b="0" smtClean="0"/>
              <a:t>.</a:t>
            </a:r>
            <a:endParaRPr lang="en-US" sz="2000" smtClean="0"/>
          </a:p>
        </p:txBody>
      </p:sp>
      <p:graphicFrame>
        <p:nvGraphicFramePr>
          <p:cNvPr id="14338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Clip" r:id="rId3" imgW="0" imgH="0" progId="MS_ClipArt_Gallery.5">
              <p:embed/>
            </p:oleObj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457200" y="2924175"/>
          <a:ext cx="1822450" cy="2028825"/>
        </p:xfrm>
        <a:graphic>
          <a:graphicData uri="http://schemas.openxmlformats.org/presentationml/2006/ole">
            <p:oleObj spid="_x0000_s1027" name="Clip" r:id="rId4" imgW="1028880" imgH="1467000" progId="MS_ClipArt_Gallery.5">
              <p:embed/>
            </p:oleObj>
          </a:graphicData>
        </a:graphic>
      </p:graphicFrame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962400" y="1905000"/>
            <a:ext cx="4648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23825" algn="l"/>
              </a:tabLst>
            </a:pPr>
            <a:r>
              <a:rPr lang="en-US" sz="2400" b="1" u="sng"/>
              <a:t>Hambatan perdagangan pemerintah</a:t>
            </a:r>
            <a:endParaRPr lang="en-US" sz="2400"/>
          </a:p>
          <a:p>
            <a:pPr>
              <a:spcBef>
                <a:spcPct val="50000"/>
              </a:spcBef>
              <a:buFontTx/>
              <a:buChar char="•"/>
              <a:tabLst>
                <a:tab pos="123825" algn="l"/>
              </a:tabLst>
            </a:pPr>
            <a:r>
              <a:rPr lang="en-US" sz="2400"/>
              <a:t>Tariff (considered a tax)</a:t>
            </a:r>
          </a:p>
          <a:p>
            <a:pPr>
              <a:spcBef>
                <a:spcPct val="50000"/>
              </a:spcBef>
              <a:buFontTx/>
              <a:buChar char="•"/>
              <a:tabLst>
                <a:tab pos="123825" algn="l"/>
              </a:tabLst>
            </a:pPr>
            <a:r>
              <a:rPr lang="en-US" sz="2400"/>
              <a:t>Quota (batasan jumlah produk yang dapat dibawa kedalam negara)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57200" y="1600200"/>
            <a:ext cx="2819400" cy="1066800"/>
          </a:xfrm>
          <a:prstGeom prst="wedgeEllipseCallout">
            <a:avLst>
              <a:gd name="adj1" fmla="val -18412"/>
              <a:gd name="adj2" fmla="val 6994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Importing Considerations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590800" y="4343400"/>
            <a:ext cx="6477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Hilangnya hambatan perdagangan</a:t>
            </a:r>
            <a:endParaRPr lang="en-US" sz="24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AFTA (Asia Free Trade Agreement)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NAFTA (North American Free Trade Agreement)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429000" y="1905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286000" y="4343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 autoUpdateAnimBg="0"/>
      <p:bldP spid="491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Ekspor</a:t>
            </a:r>
            <a:br>
              <a:rPr lang="en-US" smtClean="0"/>
            </a:br>
            <a:r>
              <a:rPr lang="en-US" sz="1200" smtClean="0"/>
              <a:t/>
            </a:r>
            <a:br>
              <a:rPr lang="en-US" sz="1200" smtClean="0"/>
            </a:br>
            <a:r>
              <a:rPr lang="en-US" sz="2400" smtClean="0"/>
              <a:t>Penjualan Produk bukan untuk domestik </a:t>
            </a:r>
            <a:br>
              <a:rPr lang="en-US" sz="2400" smtClean="0"/>
            </a:br>
            <a:r>
              <a:rPr lang="en-US" sz="2400" smtClean="0"/>
              <a:t>tetapi dikirim dan dijual ke luar negeri</a:t>
            </a:r>
            <a:endParaRPr lang="en-US" smtClean="0"/>
          </a:p>
        </p:txBody>
      </p:sp>
      <p:graphicFrame>
        <p:nvGraphicFramePr>
          <p:cNvPr id="15362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50" name="Clip" r:id="rId3" imgW="0" imgH="0" progId="MS_ClipArt_Gallery.5">
              <p:embed/>
            </p:oleObj>
          </a:graphicData>
        </a:graphic>
      </p:graphicFrame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241300" y="3305175"/>
          <a:ext cx="1822450" cy="2028825"/>
        </p:xfrm>
        <a:graphic>
          <a:graphicData uri="http://schemas.openxmlformats.org/presentationml/2006/ole">
            <p:oleObj spid="_x0000_s2051" name="Clip" r:id="rId4" imgW="1028880" imgH="1467000" progId="MS_ClipArt_Gallery.5">
              <p:embed/>
            </p:oleObj>
          </a:graphicData>
        </a:graphic>
      </p:graphicFrame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527300" y="2057400"/>
            <a:ext cx="6311900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tabLst>
                <a:tab pos="123825" algn="l"/>
              </a:tabLst>
            </a:pPr>
            <a:r>
              <a:rPr lang="en-US" sz="2800"/>
              <a:t>   Keunggulan absolut ..kemampuan 	  	   bangsa untuk menghasilkan suatu 		   barang dengan murah dibanding negeri 	   lain.</a:t>
            </a:r>
          </a:p>
          <a:p>
            <a:pPr>
              <a:spcBef>
                <a:spcPct val="50000"/>
              </a:spcBef>
              <a:buFontTx/>
              <a:buChar char="•"/>
              <a:tabLst>
                <a:tab pos="123825" algn="l"/>
              </a:tabLst>
            </a:pPr>
            <a:r>
              <a:rPr lang="en-US" sz="2800"/>
              <a:t>  Keunggulan komparatif..kemampuan   	  bangsa untuk menghasilkan beberapa 	  barang dengan lebih murah atau lebih  	  baik daripada yang lain.</a:t>
            </a:r>
          </a:p>
          <a:p>
            <a:pPr>
              <a:spcBef>
                <a:spcPct val="50000"/>
              </a:spcBef>
              <a:buFontTx/>
              <a:buChar char="•"/>
              <a:tabLst>
                <a:tab pos="123825" algn="l"/>
              </a:tabLst>
            </a:pPr>
            <a:r>
              <a:rPr lang="en-US" sz="2800"/>
              <a:t>  Nilai Tukar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65100" y="1981200"/>
            <a:ext cx="2362200" cy="1066800"/>
          </a:xfrm>
          <a:prstGeom prst="wedgeEllipseCallout">
            <a:avLst>
              <a:gd name="adj1" fmla="val -12296"/>
              <a:gd name="adj2" fmla="val 62796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Exporting </a:t>
            </a:r>
          </a:p>
          <a:p>
            <a:pPr algn="ctr"/>
            <a:r>
              <a:rPr lang="en-US" sz="1800">
                <a:solidFill>
                  <a:schemeClr val="bg1"/>
                </a:solidFill>
              </a:rPr>
              <a:t>Considerations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Tren Ekspor dan Impor </a:t>
            </a:r>
            <a:br>
              <a:rPr lang="en-US" smtClean="0"/>
            </a:br>
            <a:r>
              <a:rPr lang="en-US" smtClean="0"/>
              <a:t>Tiga tahun terakhir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762000" y="1828800"/>
          <a:ext cx="7770813" cy="4419600"/>
        </p:xfrm>
        <a:graphic>
          <a:graphicData uri="http://schemas.openxmlformats.org/presentationml/2006/ole">
            <p:oleObj spid="_x0000_s3074" name="Chart" r:id="rId3" imgW="7772349" imgH="4114867" progId="MSGraph.Chart.8">
              <p:embed followColorScheme="full"/>
            </p:oleObj>
          </a:graphicData>
        </a:graphic>
      </p:graphicFrame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Dollars In Billions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181600" y="2909888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Balance Of Trade</a:t>
            </a: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 flipH="1">
            <a:off x="3810000" y="310515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3624263" y="26828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3602038" y="295116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16387" name="Object 9">
            <a:hlinkClick r:id="rId4"/>
          </p:cNvPr>
          <p:cNvGraphicFramePr>
            <a:graphicFrameLocks noChangeAspect="1"/>
          </p:cNvGraphicFramePr>
          <p:nvPr/>
        </p:nvGraphicFramePr>
        <p:xfrm flipH="1">
          <a:off x="7467600" y="257175"/>
          <a:ext cx="1143000" cy="1023938"/>
        </p:xfrm>
        <a:graphic>
          <a:graphicData uri="http://schemas.openxmlformats.org/presentationml/2006/ole">
            <p:oleObj spid="_x0000_s3075" name="Clip" r:id="rId5" imgW="1559880" imgH="1640160" progId="MS_ClipArt_Gallery.5">
              <p:embed/>
            </p:oleObj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086600" y="1247775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Business Online: U.S. Census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On-screen Show (4:3)</PresentationFormat>
  <Paragraphs>119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Microsoft Clip Gallery</vt:lpstr>
      <vt:lpstr>Microsoft Graph 2000 Chart</vt:lpstr>
      <vt:lpstr>LINGKUNGAN GLOBAL</vt:lpstr>
      <vt:lpstr>Sasaran Pembelajaran</vt:lpstr>
      <vt:lpstr>Pengaruh Nilai, Biaya dan Pendapatan sebuah perusahaan</vt:lpstr>
      <vt:lpstr>Mengapa turut dalam BisnisInternational </vt:lpstr>
      <vt:lpstr>Ekspansi asing di US</vt:lpstr>
      <vt:lpstr> Bagaimana Perusahaan Libatkan Bisnis International </vt:lpstr>
      <vt:lpstr>Impor Pembelian produk-produk asing untuk domestik.</vt:lpstr>
      <vt:lpstr>Ekspor  Penjualan Produk bukan untuk domestik  tetapi dikirim dan dijual ke luar negeri</vt:lpstr>
      <vt:lpstr>Tren Ekspor dan Impor  Tiga tahun terakhir</vt:lpstr>
      <vt:lpstr>Investasi Asing Langsung            (Direct Foreign Investment - DFI)</vt:lpstr>
      <vt:lpstr>Kelayakan DFI</vt:lpstr>
      <vt:lpstr>Persekutuan Strategis  Strategic Alliances </vt:lpstr>
      <vt:lpstr>Persekutuan Strategis  Strategic Alliances</vt:lpstr>
      <vt:lpstr>Lima Kharakteristik Negara Asing</vt:lpstr>
      <vt:lpstr>Tiga Sistem Ekonomi pokok</vt:lpstr>
      <vt:lpstr>Kapitalisme</vt:lpstr>
      <vt:lpstr>Komunisme</vt:lpstr>
      <vt:lpstr>Sosialisme</vt:lpstr>
      <vt:lpstr>Perubahan Nilai Tukar dan Impor Exchange Rates and Importing</vt:lpstr>
      <vt:lpstr>Perubahan Nilai Tukar dan Ekspor Exchange Rates and Exporting</vt:lpstr>
      <vt:lpstr>Hedging Melawan Mata Uang Asing Hedging Against Foreign Currency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LINGKUNGAN GLOBAL</dc:title>
  <dc:creator>Ary</dc:creator>
  <cp:lastModifiedBy>Ary</cp:lastModifiedBy>
  <cp:revision>1</cp:revision>
  <dcterms:created xsi:type="dcterms:W3CDTF">2006-08-16T00:00:00Z</dcterms:created>
  <dcterms:modified xsi:type="dcterms:W3CDTF">2012-10-09T09:10:13Z</dcterms:modified>
</cp:coreProperties>
</file>