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by Stephen M. Peters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buFontTx/>
              <a:buNone/>
              <a:defRPr/>
            </a:lvl1pPr>
          </a:lstStyle>
          <a:p>
            <a:pPr>
              <a:defRPr/>
            </a:pPr>
            <a:r>
              <a:rPr lang="en-US"/>
              <a:t> 2001 South-Western College Publishing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by Stephen M. Peters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buFontTx/>
              <a:buNone/>
              <a:defRPr/>
            </a:lvl1pPr>
          </a:lstStyle>
          <a:p>
            <a:pPr>
              <a:defRPr/>
            </a:pPr>
            <a:r>
              <a:rPr lang="en-US"/>
              <a:t> 2001 South-Western College Publishing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hyperlink" Target="http://www.bls.gov/" TargetMode="Externa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deralreserve.gov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LINGKUNGAN   BISNIS</a:t>
            </a:r>
            <a:endParaRPr lang="en-US" b="1" dirty="0"/>
          </a:p>
        </p:txBody>
      </p:sp>
      <p:sp>
        <p:nvSpPr>
          <p:cNvPr id="4" name="Text Box 8"/>
          <p:cNvSpPr txBox="1">
            <a:spLocks noGrp="1" noChangeArrowheads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1.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endParaRPr lang="en-US" sz="2800" dirty="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895600" y="4572000"/>
            <a:ext cx="3452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2.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Industri</a:t>
            </a:r>
            <a:endParaRPr lang="en-US" sz="2800" dirty="0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2895600" y="5257800"/>
            <a:ext cx="33131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3. </a:t>
            </a:r>
            <a:r>
              <a:rPr lang="en-US" sz="2800" dirty="0" err="1"/>
              <a:t>Lingkungan</a:t>
            </a:r>
            <a:r>
              <a:rPr lang="en-US" sz="2800" dirty="0"/>
              <a:t> Global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Tren tiga tahunan </a:t>
            </a:r>
            <a:br>
              <a:rPr lang="en-US" smtClean="0"/>
            </a:br>
            <a:r>
              <a:rPr lang="en-US" smtClean="0"/>
              <a:t>Pengangguran di U.S. </a:t>
            </a: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685800" y="1905000"/>
          <a:ext cx="78486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hart" r:id="rId3" imgW="7772349" imgH="4114867" progId="MSGraph.Chart.8">
                  <p:embed followColorScheme="full"/>
                </p:oleObj>
              </mc:Choice>
              <mc:Fallback>
                <p:oleObj name="Chart" r:id="rId3" imgW="7772349" imgH="4114867" progId="MSGraph.Chart.8">
                  <p:embed followColorScheme="full"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7848600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>
            <a:hlinkClick r:id="rId5"/>
          </p:cNvPr>
          <p:cNvGraphicFramePr>
            <a:graphicFrameLocks noChangeAspect="1"/>
          </p:cNvGraphicFramePr>
          <p:nvPr/>
        </p:nvGraphicFramePr>
        <p:xfrm flipH="1">
          <a:off x="7467600" y="381000"/>
          <a:ext cx="114300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lip" r:id="rId6" imgW="1559966" imgH="1640434" progId="">
                  <p:embed/>
                </p:oleObj>
              </mc:Choice>
              <mc:Fallback>
                <p:oleObj name="Clip" r:id="rId6" imgW="1559966" imgH="1640434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7467600" y="381000"/>
                        <a:ext cx="1143000" cy="1023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Inflasi U.S. dari waktu ke waktu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457200" y="1371600"/>
            <a:ext cx="7391400" cy="4724400"/>
            <a:chOff x="144" y="864"/>
            <a:chExt cx="4656" cy="2976"/>
          </a:xfrm>
        </p:grpSpPr>
        <p:sp>
          <p:nvSpPr>
            <p:cNvPr id="45061" name="Line 8"/>
            <p:cNvSpPr>
              <a:spLocks noChangeShapeType="1"/>
            </p:cNvSpPr>
            <p:nvPr/>
          </p:nvSpPr>
          <p:spPr bwMode="auto">
            <a:xfrm flipV="1">
              <a:off x="864" y="1248"/>
              <a:ext cx="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62" name="Freeform 9"/>
            <p:cNvSpPr>
              <a:spLocks/>
            </p:cNvSpPr>
            <p:nvPr/>
          </p:nvSpPr>
          <p:spPr bwMode="auto">
            <a:xfrm>
              <a:off x="960" y="1136"/>
              <a:ext cx="3504" cy="2144"/>
            </a:xfrm>
            <a:custGeom>
              <a:avLst/>
              <a:gdLst>
                <a:gd name="T0" fmla="*/ 0 w 3504"/>
                <a:gd name="T1" fmla="*/ 112 h 2144"/>
                <a:gd name="T2" fmla="*/ 336 w 3504"/>
                <a:gd name="T3" fmla="*/ 1456 h 2144"/>
                <a:gd name="T4" fmla="*/ 768 w 3504"/>
                <a:gd name="T5" fmla="*/ 16 h 2144"/>
                <a:gd name="T6" fmla="*/ 1248 w 3504"/>
                <a:gd name="T7" fmla="*/ 1552 h 2144"/>
                <a:gd name="T8" fmla="*/ 1440 w 3504"/>
                <a:gd name="T9" fmla="*/ 1408 h 2144"/>
                <a:gd name="T10" fmla="*/ 1776 w 3504"/>
                <a:gd name="T11" fmla="*/ 2128 h 2144"/>
                <a:gd name="T12" fmla="*/ 2064 w 3504"/>
                <a:gd name="T13" fmla="*/ 1312 h 2144"/>
                <a:gd name="T14" fmla="*/ 2496 w 3504"/>
                <a:gd name="T15" fmla="*/ 1600 h 2144"/>
                <a:gd name="T16" fmla="*/ 2688 w 3504"/>
                <a:gd name="T17" fmla="*/ 1600 h 2144"/>
                <a:gd name="T18" fmla="*/ 2832 w 3504"/>
                <a:gd name="T19" fmla="*/ 1744 h 2144"/>
                <a:gd name="T20" fmla="*/ 3072 w 3504"/>
                <a:gd name="T21" fmla="*/ 1744 h 2144"/>
                <a:gd name="T22" fmla="*/ 3216 w 3504"/>
                <a:gd name="T23" fmla="*/ 1600 h 2144"/>
                <a:gd name="T24" fmla="*/ 3408 w 3504"/>
                <a:gd name="T25" fmla="*/ 1888 h 2144"/>
                <a:gd name="T26" fmla="*/ 3504 w 3504"/>
                <a:gd name="T27" fmla="*/ 1792 h 21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504"/>
                <a:gd name="T43" fmla="*/ 0 h 2144"/>
                <a:gd name="T44" fmla="*/ 3504 w 3504"/>
                <a:gd name="T45" fmla="*/ 2144 h 21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504" h="2144">
                  <a:moveTo>
                    <a:pt x="0" y="112"/>
                  </a:moveTo>
                  <a:cubicBezTo>
                    <a:pt x="104" y="792"/>
                    <a:pt x="208" y="1472"/>
                    <a:pt x="336" y="1456"/>
                  </a:cubicBezTo>
                  <a:cubicBezTo>
                    <a:pt x="464" y="1440"/>
                    <a:pt x="616" y="0"/>
                    <a:pt x="768" y="16"/>
                  </a:cubicBezTo>
                  <a:cubicBezTo>
                    <a:pt x="920" y="32"/>
                    <a:pt x="1136" y="1320"/>
                    <a:pt x="1248" y="1552"/>
                  </a:cubicBezTo>
                  <a:cubicBezTo>
                    <a:pt x="1360" y="1784"/>
                    <a:pt x="1352" y="1312"/>
                    <a:pt x="1440" y="1408"/>
                  </a:cubicBezTo>
                  <a:cubicBezTo>
                    <a:pt x="1528" y="1504"/>
                    <a:pt x="1672" y="2144"/>
                    <a:pt x="1776" y="2128"/>
                  </a:cubicBezTo>
                  <a:cubicBezTo>
                    <a:pt x="1880" y="2112"/>
                    <a:pt x="1944" y="1400"/>
                    <a:pt x="2064" y="1312"/>
                  </a:cubicBezTo>
                  <a:cubicBezTo>
                    <a:pt x="2184" y="1224"/>
                    <a:pt x="2392" y="1552"/>
                    <a:pt x="2496" y="1600"/>
                  </a:cubicBezTo>
                  <a:cubicBezTo>
                    <a:pt x="2600" y="1648"/>
                    <a:pt x="2632" y="1576"/>
                    <a:pt x="2688" y="1600"/>
                  </a:cubicBezTo>
                  <a:cubicBezTo>
                    <a:pt x="2744" y="1624"/>
                    <a:pt x="2768" y="1720"/>
                    <a:pt x="2832" y="1744"/>
                  </a:cubicBezTo>
                  <a:cubicBezTo>
                    <a:pt x="2896" y="1768"/>
                    <a:pt x="3008" y="1768"/>
                    <a:pt x="3072" y="1744"/>
                  </a:cubicBezTo>
                  <a:cubicBezTo>
                    <a:pt x="3136" y="1720"/>
                    <a:pt x="3160" y="1576"/>
                    <a:pt x="3216" y="1600"/>
                  </a:cubicBezTo>
                  <a:cubicBezTo>
                    <a:pt x="3272" y="1624"/>
                    <a:pt x="3360" y="1856"/>
                    <a:pt x="3408" y="1888"/>
                  </a:cubicBezTo>
                  <a:cubicBezTo>
                    <a:pt x="3456" y="1920"/>
                    <a:pt x="3488" y="1808"/>
                    <a:pt x="3504" y="17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63" name="Line 10"/>
            <p:cNvSpPr>
              <a:spLocks noChangeShapeType="1"/>
            </p:cNvSpPr>
            <p:nvPr/>
          </p:nvSpPr>
          <p:spPr bwMode="auto">
            <a:xfrm>
              <a:off x="816" y="3216"/>
              <a:ext cx="3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64" name="Line 11"/>
            <p:cNvSpPr>
              <a:spLocks noChangeShapeType="1"/>
            </p:cNvSpPr>
            <p:nvPr/>
          </p:nvSpPr>
          <p:spPr bwMode="auto">
            <a:xfrm flipV="1">
              <a:off x="816" y="864"/>
              <a:ext cx="0" cy="2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65" name="Line 12"/>
            <p:cNvSpPr>
              <a:spLocks noChangeShapeType="1"/>
            </p:cNvSpPr>
            <p:nvPr/>
          </p:nvSpPr>
          <p:spPr bwMode="auto">
            <a:xfrm>
              <a:off x="816" y="2880"/>
              <a:ext cx="3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66" name="Line 13"/>
            <p:cNvSpPr>
              <a:spLocks noChangeShapeType="1"/>
            </p:cNvSpPr>
            <p:nvPr/>
          </p:nvSpPr>
          <p:spPr bwMode="auto">
            <a:xfrm>
              <a:off x="816" y="2544"/>
              <a:ext cx="3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67" name="Line 14"/>
            <p:cNvSpPr>
              <a:spLocks noChangeShapeType="1"/>
            </p:cNvSpPr>
            <p:nvPr/>
          </p:nvSpPr>
          <p:spPr bwMode="auto">
            <a:xfrm>
              <a:off x="816" y="2208"/>
              <a:ext cx="3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68" name="Line 15"/>
            <p:cNvSpPr>
              <a:spLocks noChangeShapeType="1"/>
            </p:cNvSpPr>
            <p:nvPr/>
          </p:nvSpPr>
          <p:spPr bwMode="auto">
            <a:xfrm>
              <a:off x="816" y="1872"/>
              <a:ext cx="3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69" name="Line 16"/>
            <p:cNvSpPr>
              <a:spLocks noChangeShapeType="1"/>
            </p:cNvSpPr>
            <p:nvPr/>
          </p:nvSpPr>
          <p:spPr bwMode="auto">
            <a:xfrm>
              <a:off x="816" y="1536"/>
              <a:ext cx="3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70" name="Line 17"/>
            <p:cNvSpPr>
              <a:spLocks noChangeShapeType="1"/>
            </p:cNvSpPr>
            <p:nvPr/>
          </p:nvSpPr>
          <p:spPr bwMode="auto">
            <a:xfrm>
              <a:off x="816" y="1212"/>
              <a:ext cx="3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71" name="Line 18"/>
            <p:cNvSpPr>
              <a:spLocks noChangeShapeType="1"/>
            </p:cNvSpPr>
            <p:nvPr/>
          </p:nvSpPr>
          <p:spPr bwMode="auto">
            <a:xfrm>
              <a:off x="816" y="3516"/>
              <a:ext cx="3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72" name="Text Box 19"/>
            <p:cNvSpPr txBox="1">
              <a:spLocks noChangeArrowheads="1"/>
            </p:cNvSpPr>
            <p:nvPr/>
          </p:nvSpPr>
          <p:spPr bwMode="auto">
            <a:xfrm>
              <a:off x="612" y="3108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</a:t>
              </a:r>
            </a:p>
          </p:txBody>
        </p:sp>
        <p:sp>
          <p:nvSpPr>
            <p:cNvPr id="45073" name="Text Box 20"/>
            <p:cNvSpPr txBox="1">
              <a:spLocks noChangeArrowheads="1"/>
            </p:cNvSpPr>
            <p:nvPr/>
          </p:nvSpPr>
          <p:spPr bwMode="auto">
            <a:xfrm>
              <a:off x="624" y="2772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2</a:t>
              </a:r>
            </a:p>
          </p:txBody>
        </p:sp>
        <p:sp>
          <p:nvSpPr>
            <p:cNvPr id="45074" name="Text Box 21"/>
            <p:cNvSpPr txBox="1">
              <a:spLocks noChangeArrowheads="1"/>
            </p:cNvSpPr>
            <p:nvPr/>
          </p:nvSpPr>
          <p:spPr bwMode="auto">
            <a:xfrm>
              <a:off x="624" y="2448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4</a:t>
              </a:r>
            </a:p>
          </p:txBody>
        </p:sp>
        <p:sp>
          <p:nvSpPr>
            <p:cNvPr id="45075" name="Text Box 22"/>
            <p:cNvSpPr txBox="1">
              <a:spLocks noChangeArrowheads="1"/>
            </p:cNvSpPr>
            <p:nvPr/>
          </p:nvSpPr>
          <p:spPr bwMode="auto">
            <a:xfrm>
              <a:off x="624" y="2112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6</a:t>
              </a:r>
            </a:p>
          </p:txBody>
        </p:sp>
        <p:sp>
          <p:nvSpPr>
            <p:cNvPr id="45076" name="Text Box 23"/>
            <p:cNvSpPr txBox="1">
              <a:spLocks noChangeArrowheads="1"/>
            </p:cNvSpPr>
            <p:nvPr/>
          </p:nvSpPr>
          <p:spPr bwMode="auto">
            <a:xfrm>
              <a:off x="624" y="1776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8</a:t>
              </a:r>
            </a:p>
          </p:txBody>
        </p:sp>
        <p:sp>
          <p:nvSpPr>
            <p:cNvPr id="45077" name="Text Box 24"/>
            <p:cNvSpPr txBox="1">
              <a:spLocks noChangeArrowheads="1"/>
            </p:cNvSpPr>
            <p:nvPr/>
          </p:nvSpPr>
          <p:spPr bwMode="auto">
            <a:xfrm>
              <a:off x="528" y="1440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10</a:t>
              </a:r>
            </a:p>
          </p:txBody>
        </p:sp>
        <p:sp>
          <p:nvSpPr>
            <p:cNvPr id="45078" name="Text Box 25"/>
            <p:cNvSpPr txBox="1">
              <a:spLocks noChangeArrowheads="1"/>
            </p:cNvSpPr>
            <p:nvPr/>
          </p:nvSpPr>
          <p:spPr bwMode="auto">
            <a:xfrm>
              <a:off x="528" y="1116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12</a:t>
              </a:r>
            </a:p>
          </p:txBody>
        </p:sp>
        <p:sp>
          <p:nvSpPr>
            <p:cNvPr id="45079" name="Text Box 26"/>
            <p:cNvSpPr txBox="1">
              <a:spLocks noChangeArrowheads="1"/>
            </p:cNvSpPr>
            <p:nvPr/>
          </p:nvSpPr>
          <p:spPr bwMode="auto">
            <a:xfrm>
              <a:off x="576" y="3436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-2</a:t>
              </a:r>
            </a:p>
          </p:txBody>
        </p:sp>
        <p:sp>
          <p:nvSpPr>
            <p:cNvPr id="45080" name="Text Box 27"/>
            <p:cNvSpPr txBox="1">
              <a:spLocks noChangeArrowheads="1"/>
            </p:cNvSpPr>
            <p:nvPr/>
          </p:nvSpPr>
          <p:spPr bwMode="auto">
            <a:xfrm>
              <a:off x="720" y="3628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73</a:t>
              </a:r>
            </a:p>
          </p:txBody>
        </p:sp>
        <p:sp>
          <p:nvSpPr>
            <p:cNvPr id="45081" name="Text Box 28"/>
            <p:cNvSpPr txBox="1">
              <a:spLocks noChangeArrowheads="1"/>
            </p:cNvSpPr>
            <p:nvPr/>
          </p:nvSpPr>
          <p:spPr bwMode="auto">
            <a:xfrm>
              <a:off x="1008" y="3628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75</a:t>
              </a:r>
            </a:p>
          </p:txBody>
        </p:sp>
        <p:sp>
          <p:nvSpPr>
            <p:cNvPr id="45082" name="Text Box 29"/>
            <p:cNvSpPr txBox="1">
              <a:spLocks noChangeArrowheads="1"/>
            </p:cNvSpPr>
            <p:nvPr/>
          </p:nvSpPr>
          <p:spPr bwMode="auto">
            <a:xfrm>
              <a:off x="1296" y="3628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77</a:t>
              </a:r>
            </a:p>
          </p:txBody>
        </p:sp>
        <p:sp>
          <p:nvSpPr>
            <p:cNvPr id="45083" name="Text Box 30"/>
            <p:cNvSpPr txBox="1">
              <a:spLocks noChangeArrowheads="1"/>
            </p:cNvSpPr>
            <p:nvPr/>
          </p:nvSpPr>
          <p:spPr bwMode="auto">
            <a:xfrm>
              <a:off x="1584" y="3624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79</a:t>
              </a:r>
            </a:p>
          </p:txBody>
        </p:sp>
        <p:sp>
          <p:nvSpPr>
            <p:cNvPr id="45084" name="Text Box 31"/>
            <p:cNvSpPr txBox="1">
              <a:spLocks noChangeArrowheads="1"/>
            </p:cNvSpPr>
            <p:nvPr/>
          </p:nvSpPr>
          <p:spPr bwMode="auto">
            <a:xfrm>
              <a:off x="1872" y="3628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81</a:t>
              </a:r>
            </a:p>
          </p:txBody>
        </p:sp>
        <p:sp>
          <p:nvSpPr>
            <p:cNvPr id="45085" name="Text Box 32"/>
            <p:cNvSpPr txBox="1">
              <a:spLocks noChangeArrowheads="1"/>
            </p:cNvSpPr>
            <p:nvPr/>
          </p:nvSpPr>
          <p:spPr bwMode="auto">
            <a:xfrm>
              <a:off x="2208" y="3624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83</a:t>
              </a:r>
            </a:p>
          </p:txBody>
        </p:sp>
        <p:sp>
          <p:nvSpPr>
            <p:cNvPr id="45086" name="Text Box 33"/>
            <p:cNvSpPr txBox="1">
              <a:spLocks noChangeArrowheads="1"/>
            </p:cNvSpPr>
            <p:nvPr/>
          </p:nvSpPr>
          <p:spPr bwMode="auto">
            <a:xfrm>
              <a:off x="2496" y="3624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85</a:t>
              </a:r>
            </a:p>
          </p:txBody>
        </p:sp>
        <p:sp>
          <p:nvSpPr>
            <p:cNvPr id="45087" name="Text Box 34"/>
            <p:cNvSpPr txBox="1">
              <a:spLocks noChangeArrowheads="1"/>
            </p:cNvSpPr>
            <p:nvPr/>
          </p:nvSpPr>
          <p:spPr bwMode="auto">
            <a:xfrm>
              <a:off x="2784" y="3624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87</a:t>
              </a:r>
            </a:p>
          </p:txBody>
        </p:sp>
        <p:sp>
          <p:nvSpPr>
            <p:cNvPr id="45088" name="Text Box 35"/>
            <p:cNvSpPr txBox="1">
              <a:spLocks noChangeArrowheads="1"/>
            </p:cNvSpPr>
            <p:nvPr/>
          </p:nvSpPr>
          <p:spPr bwMode="auto">
            <a:xfrm>
              <a:off x="3072" y="3624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89</a:t>
              </a:r>
            </a:p>
          </p:txBody>
        </p:sp>
        <p:sp>
          <p:nvSpPr>
            <p:cNvPr id="45089" name="Text Box 36"/>
            <p:cNvSpPr txBox="1">
              <a:spLocks noChangeArrowheads="1"/>
            </p:cNvSpPr>
            <p:nvPr/>
          </p:nvSpPr>
          <p:spPr bwMode="auto">
            <a:xfrm>
              <a:off x="3360" y="3624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91</a:t>
              </a:r>
            </a:p>
          </p:txBody>
        </p:sp>
        <p:sp>
          <p:nvSpPr>
            <p:cNvPr id="45090" name="Text Box 37"/>
            <p:cNvSpPr txBox="1">
              <a:spLocks noChangeArrowheads="1"/>
            </p:cNvSpPr>
            <p:nvPr/>
          </p:nvSpPr>
          <p:spPr bwMode="auto">
            <a:xfrm>
              <a:off x="3648" y="3624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93</a:t>
              </a:r>
            </a:p>
          </p:txBody>
        </p:sp>
        <p:sp>
          <p:nvSpPr>
            <p:cNvPr id="45091" name="Text Box 38"/>
            <p:cNvSpPr txBox="1">
              <a:spLocks noChangeArrowheads="1"/>
            </p:cNvSpPr>
            <p:nvPr/>
          </p:nvSpPr>
          <p:spPr bwMode="auto">
            <a:xfrm>
              <a:off x="3936" y="3624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95</a:t>
              </a:r>
            </a:p>
          </p:txBody>
        </p:sp>
        <p:sp>
          <p:nvSpPr>
            <p:cNvPr id="45092" name="Text Box 39"/>
            <p:cNvSpPr txBox="1">
              <a:spLocks noChangeArrowheads="1"/>
            </p:cNvSpPr>
            <p:nvPr/>
          </p:nvSpPr>
          <p:spPr bwMode="auto">
            <a:xfrm>
              <a:off x="4224" y="3624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97</a:t>
              </a:r>
            </a:p>
          </p:txBody>
        </p:sp>
        <p:sp>
          <p:nvSpPr>
            <p:cNvPr id="45093" name="Text Box 40"/>
            <p:cNvSpPr txBox="1">
              <a:spLocks noChangeArrowheads="1"/>
            </p:cNvSpPr>
            <p:nvPr/>
          </p:nvSpPr>
          <p:spPr bwMode="auto">
            <a:xfrm>
              <a:off x="4512" y="3624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99</a:t>
              </a:r>
            </a:p>
          </p:txBody>
        </p:sp>
        <p:sp>
          <p:nvSpPr>
            <p:cNvPr id="45094" name="Text Box 43"/>
            <p:cNvSpPr txBox="1">
              <a:spLocks noChangeArrowheads="1"/>
            </p:cNvSpPr>
            <p:nvPr/>
          </p:nvSpPr>
          <p:spPr bwMode="auto">
            <a:xfrm>
              <a:off x="144" y="1872"/>
              <a:ext cx="6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Percent</a:t>
              </a:r>
            </a:p>
          </p:txBody>
        </p:sp>
      </p:grpSp>
      <p:sp>
        <p:nvSpPr>
          <p:cNvPr id="45060" name="Text Box 44"/>
          <p:cNvSpPr txBox="1">
            <a:spLocks noChangeArrowheads="1"/>
          </p:cNvSpPr>
          <p:nvPr/>
        </p:nvSpPr>
        <p:spPr bwMode="auto">
          <a:xfrm>
            <a:off x="4343400" y="6172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Faktor Ekonomi Makro : Inflasi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79438" y="2057400"/>
            <a:ext cx="8035925" cy="28956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996633">
                  <a:gamma/>
                  <a:tint val="0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tx1"/>
            </a:outerShdw>
          </a:effectLst>
        </p:spPr>
        <p:txBody>
          <a:bodyPr lIns="90488" tIns="44450" rIns="90488" bIns="44450"/>
          <a:lstStyle/>
          <a:p>
            <a:pPr>
              <a:spcBef>
                <a:spcPct val="20000"/>
              </a:spcBef>
              <a:defRPr/>
            </a:pPr>
            <a:r>
              <a:rPr lang="en-US" sz="2400" i="1"/>
              <a:t>Inflasi : Kenaikan tingkat harga umum atas produk dan jasa pada periode waktu tertentu.</a:t>
            </a:r>
            <a:endParaRPr lang="en-US" sz="2800" i="1"/>
          </a:p>
          <a:p>
            <a:pPr>
              <a:spcBef>
                <a:spcPct val="20000"/>
              </a:spcBef>
              <a:defRPr/>
            </a:pPr>
            <a:r>
              <a:rPr lang="en-US" sz="2800" b="1" u="sng">
                <a:solidFill>
                  <a:schemeClr val="tx2"/>
                </a:solidFill>
              </a:rPr>
              <a:t>Perusahaan dipengaruhi oleh :</a:t>
            </a:r>
            <a:endParaRPr lang="en-US" sz="2800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sz="2800"/>
              <a:t> Tingginya Biaya operasi.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sz="2800"/>
              <a:t> Tingginya Upah yang dibayar kepada pekerja.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sz="2800"/>
              <a:t> Tingginya penghasilan.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Dua Bentuk Inflasi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79438" y="1905000"/>
            <a:ext cx="8035925" cy="2960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"/>
            </a:pPr>
            <a:r>
              <a:rPr lang="en-US" sz="2800">
                <a:solidFill>
                  <a:schemeClr val="tx2"/>
                </a:solidFill>
              </a:rPr>
              <a:t> Cost-push inflation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/>
              <a:t>Tingginya harga disebabkan oleh tingginya biaya.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"/>
            </a:pPr>
            <a:r>
              <a:rPr lang="en-US" sz="2800">
                <a:solidFill>
                  <a:schemeClr val="tx2"/>
                </a:solidFill>
              </a:rPr>
              <a:t> Demand-pull inflation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/>
              <a:t>Tingginya harga disebabkan oleh kuatnya permintaan pelanggan atas produk.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smtClean="0"/>
              <a:t>Tingkat Bunga : biaya pinjaman uang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627438" y="2449513"/>
            <a:ext cx="5059362" cy="2274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US" sz="2800" b="1" u="sng">
                <a:solidFill>
                  <a:schemeClr val="tx2"/>
                </a:solidFill>
              </a:rPr>
              <a:t>Perusahaan dipengaruhi oleh :</a:t>
            </a:r>
            <a:endParaRPr lang="en-US" sz="2800">
              <a:solidFill>
                <a:schemeClr val="tx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Biaya bunga tinggi.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ROI rendah.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Derajat ekaspansi rendah.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609600" y="2438400"/>
          <a:ext cx="2519363" cy="184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lip" r:id="rId3" imgW="4582562" imgH="3363362" progId="">
                  <p:embed/>
                </p:oleObj>
              </mc:Choice>
              <mc:Fallback>
                <p:oleObj name="Clip" r:id="rId3" imgW="4582562" imgH="3363362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38400"/>
                        <a:ext cx="2519363" cy="184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Faktor-faktor ekonomi mempengaruhi keuntungan perusahaan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419350" y="2057400"/>
            <a:ext cx="1371600" cy="8382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 sz="240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578100" y="2174875"/>
            <a:ext cx="1066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Economic Growth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2419350" y="4648200"/>
            <a:ext cx="1371600" cy="8382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578100" y="4765675"/>
            <a:ext cx="1066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Interest Rates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419350" y="3352800"/>
            <a:ext cx="1371600" cy="7620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578100" y="354965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Inflation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6076950" y="1676400"/>
            <a:ext cx="1371600" cy="8382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235700" y="194945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/>
              <a:t>Revenue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6096000" y="3962400"/>
            <a:ext cx="1371600" cy="8382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254750" y="4079875"/>
            <a:ext cx="1066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/>
              <a:t>Interest Expense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6076950" y="2819400"/>
            <a:ext cx="1371600" cy="8382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172200" y="2936875"/>
            <a:ext cx="11303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Operating Expenses</a:t>
            </a: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6096000" y="5105400"/>
            <a:ext cx="1371600" cy="8382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254750" y="537845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Profit</a:t>
            </a:r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>
            <a:off x="1752600" y="2362200"/>
            <a:ext cx="0" cy="289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5486400" y="5486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>
            <a:off x="5486400" y="5562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>
            <a:off x="5486400" y="4419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>
            <a:off x="5486400" y="3276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1752600" y="523875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>
            <a:off x="1752600" y="23749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>
            <a:off x="4876800" y="23749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>
            <a:off x="4876800" y="23876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8154" name="Line 26"/>
          <p:cNvSpPr>
            <a:spLocks noChangeShapeType="1"/>
          </p:cNvSpPr>
          <p:nvPr/>
        </p:nvSpPr>
        <p:spPr bwMode="auto">
          <a:xfrm>
            <a:off x="4876800" y="35687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>
            <a:off x="3962400" y="34290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>
            <a:off x="3810000" y="22098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8157" name="Line 29"/>
          <p:cNvSpPr>
            <a:spLocks noChangeShapeType="1"/>
          </p:cNvSpPr>
          <p:nvPr/>
        </p:nvSpPr>
        <p:spPr bwMode="auto">
          <a:xfrm>
            <a:off x="3886200" y="47244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8158" name="Line 30"/>
          <p:cNvSpPr>
            <a:spLocks noChangeShapeType="1"/>
          </p:cNvSpPr>
          <p:nvPr/>
        </p:nvSpPr>
        <p:spPr bwMode="auto">
          <a:xfrm>
            <a:off x="3111500" y="2895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>
            <a:off x="3111500" y="4114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90" grpId="0" autoUpdateAnimBg="0"/>
      <p:bldP spid="16392" grpId="0" autoUpdateAnimBg="0"/>
      <p:bldP spid="16394" grpId="0" autoUpdateAnimBg="0"/>
      <p:bldP spid="16396" grpId="0" autoUpdateAnimBg="0"/>
      <p:bldP spid="16398" grpId="0" autoUpdateAnimBg="0"/>
      <p:bldP spid="1640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Penentuan Harga Pasar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79438" y="1524000"/>
            <a:ext cx="8035925" cy="434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tx2"/>
                </a:solidFill>
              </a:rPr>
              <a:t>Skedul permintaan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/>
              <a:t>Indikasi kuantitas produk yang diminta pada harga tertentu.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tx2"/>
                </a:solidFill>
              </a:rPr>
              <a:t>Skedul penawaran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/>
              <a:t>Indikasi kuantitas produk yang ditawarkan pada harga tertentu.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tx2"/>
                </a:solidFill>
              </a:rPr>
              <a:t>Interaktsi penawaran dan permintaan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/>
              <a:t>Equilibrium price:  Harga pada kuantitas yang ditawarkan sama dengan kuantitas yang diminta.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Skedul permintaan 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295400" y="2373313"/>
            <a:ext cx="7315200" cy="2427287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996633">
                  <a:gamma/>
                  <a:tint val="0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tx1"/>
            </a:outerShdw>
          </a:effectLst>
        </p:spPr>
        <p:txBody>
          <a:bodyPr lIns="90488" tIns="44450" rIns="90488" bIns="44450"/>
          <a:lstStyle/>
          <a:p>
            <a:pPr marL="57150" indent="-57150">
              <a:spcBef>
                <a:spcPct val="20000"/>
              </a:spcBef>
              <a:buFontTx/>
              <a:buChar char="•"/>
              <a:tabLst>
                <a:tab pos="227013" algn="l"/>
              </a:tabLst>
              <a:defRPr/>
            </a:pPr>
            <a:r>
              <a:rPr lang="en-US" sz="2800"/>
              <a:t> Kuantitas permintaan meningkat atau menurun</a:t>
            </a:r>
          </a:p>
          <a:p>
            <a:pPr marL="57150" indent="-57150">
              <a:spcBef>
                <a:spcPct val="20000"/>
              </a:spcBef>
              <a:buFontTx/>
              <a:buChar char="•"/>
              <a:tabLst>
                <a:tab pos="227013" algn="l"/>
              </a:tabLst>
              <a:defRPr/>
            </a:pPr>
            <a:r>
              <a:rPr lang="en-US" sz="2800"/>
              <a:t> Ekualibirium harga meningkat atau menurun</a:t>
            </a:r>
          </a:p>
          <a:p>
            <a:pPr marL="57150" indent="-57150">
              <a:spcBef>
                <a:spcPct val="20000"/>
              </a:spcBef>
              <a:tabLst>
                <a:tab pos="227013" algn="l"/>
              </a:tabLst>
              <a:defRPr/>
            </a:pPr>
            <a:r>
              <a:rPr lang="en-US" sz="2800"/>
              <a:t>		Contoh : Komputer menjadi sangat populer, </a:t>
            </a:r>
          </a:p>
          <a:p>
            <a:pPr marL="57150" indent="-57150">
              <a:spcBef>
                <a:spcPct val="20000"/>
              </a:spcBef>
              <a:tabLst>
                <a:tab pos="227013" algn="l"/>
              </a:tabLst>
              <a:defRPr/>
            </a:pPr>
            <a:r>
              <a:rPr lang="en-US" sz="2800"/>
              <a:t>			       karena permintaan meningkat.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Skedul Penawaran 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42910" y="1676400"/>
            <a:ext cx="7693053" cy="4895872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996633">
                  <a:gamma/>
                  <a:tint val="0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tx1"/>
            </a:outerShdw>
          </a:effectLst>
        </p:spPr>
        <p:txBody>
          <a:bodyPr lIns="90488" tIns="44450" rIns="90488" bIns="44450"/>
          <a:lstStyle/>
          <a:p>
            <a:pPr>
              <a:spcBef>
                <a:spcPct val="20000"/>
              </a:spcBef>
              <a:buFontTx/>
              <a:buChar char="•"/>
              <a:tabLst>
                <a:tab pos="123825" algn="l"/>
              </a:tabLst>
              <a:defRPr/>
            </a:pPr>
            <a:r>
              <a:rPr lang="en-US" sz="2800" dirty="0"/>
              <a:t> </a:t>
            </a:r>
            <a:r>
              <a:rPr lang="en-US" sz="2800" dirty="0" err="1"/>
              <a:t>Kuantitas</a:t>
            </a:r>
            <a:r>
              <a:rPr lang="en-US" sz="2800" dirty="0"/>
              <a:t> </a:t>
            </a:r>
            <a:r>
              <a:rPr lang="en-US" sz="2800" dirty="0" err="1"/>
              <a:t>ditawarkan</a:t>
            </a:r>
            <a:r>
              <a:rPr lang="en-US" sz="2800" dirty="0"/>
              <a:t> </a:t>
            </a:r>
            <a:r>
              <a:rPr lang="en-US" sz="2800" dirty="0" err="1"/>
              <a:t>meningkat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menurun</a:t>
            </a:r>
            <a:r>
              <a:rPr lang="en-US" sz="2800" dirty="0"/>
              <a:t>.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123825" algn="l"/>
              </a:tabLst>
              <a:defRPr/>
            </a:pPr>
            <a:r>
              <a:rPr lang="en-US" sz="2800" dirty="0"/>
              <a:t> </a:t>
            </a:r>
            <a:r>
              <a:rPr lang="en-US" sz="2800" dirty="0" err="1"/>
              <a:t>Ekualibirium</a:t>
            </a:r>
            <a:r>
              <a:rPr lang="en-US" sz="2800" dirty="0"/>
              <a:t> </a:t>
            </a:r>
            <a:r>
              <a:rPr lang="en-US" sz="2800" dirty="0" err="1"/>
              <a:t>Harga</a:t>
            </a:r>
            <a:r>
              <a:rPr lang="en-US" sz="2800" dirty="0"/>
              <a:t> </a:t>
            </a:r>
            <a:r>
              <a:rPr lang="en-US" sz="2800" dirty="0" err="1"/>
              <a:t>meningkat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menurun</a:t>
            </a:r>
            <a:r>
              <a:rPr lang="en-US" sz="2800" dirty="0"/>
              <a:t>.</a:t>
            </a:r>
          </a:p>
          <a:p>
            <a:pPr>
              <a:spcBef>
                <a:spcPct val="20000"/>
              </a:spcBef>
              <a:tabLst>
                <a:tab pos="123825" algn="l"/>
              </a:tabLst>
              <a:defRPr/>
            </a:pPr>
            <a:r>
              <a:rPr lang="en-US" sz="2800" dirty="0"/>
              <a:t>	 </a:t>
            </a:r>
            <a:r>
              <a:rPr lang="en-US" sz="2800" dirty="0" err="1"/>
              <a:t>Contoh</a:t>
            </a:r>
            <a:r>
              <a:rPr lang="en-US" sz="2800" dirty="0"/>
              <a:t> :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kontribusi</a:t>
            </a:r>
            <a:r>
              <a:rPr lang="en-US" sz="2800" dirty="0"/>
              <a:t> 	 </a:t>
            </a:r>
            <a:endParaRPr lang="id-ID" sz="2800" dirty="0" smtClean="0"/>
          </a:p>
          <a:p>
            <a:pPr>
              <a:spcBef>
                <a:spcPct val="20000"/>
              </a:spcBef>
              <a:tabLst>
                <a:tab pos="123825" algn="l"/>
              </a:tabLst>
              <a:defRPr/>
            </a:pPr>
            <a:r>
              <a:rPr lang="id-ID" sz="2800" dirty="0" smtClean="0"/>
              <a:t>                   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 smtClean="0"/>
              <a:t>untuk</a:t>
            </a:r>
            <a:r>
              <a:rPr lang="id-ID" sz="2800" dirty="0" smtClean="0"/>
              <a:t> </a:t>
            </a:r>
          </a:p>
          <a:p>
            <a:pPr>
              <a:spcBef>
                <a:spcPct val="20000"/>
              </a:spcBef>
              <a:tabLst>
                <a:tab pos="123825" algn="l"/>
              </a:tabLst>
              <a:defRPr/>
            </a:pPr>
            <a:r>
              <a:rPr lang="id-ID" sz="2800" dirty="0" smtClean="0"/>
              <a:t>                   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endParaRPr lang="id-ID" sz="2800" dirty="0" smtClean="0"/>
          </a:p>
          <a:p>
            <a:pPr>
              <a:spcBef>
                <a:spcPct val="20000"/>
              </a:spcBef>
              <a:tabLst>
                <a:tab pos="123825" algn="l"/>
              </a:tabLst>
              <a:defRPr/>
            </a:pPr>
            <a:r>
              <a:rPr lang="id-ID" sz="2800" dirty="0" smtClean="0"/>
              <a:t>                    b</a:t>
            </a:r>
            <a:r>
              <a:rPr lang="en-US" sz="2800" dirty="0" err="1" smtClean="0"/>
              <a:t>iaya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rendah</a:t>
            </a:r>
            <a:r>
              <a:rPr lang="en-US" sz="2800" dirty="0" smtClean="0"/>
              <a:t>,</a:t>
            </a:r>
            <a:r>
              <a:rPr lang="id-ID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endParaRPr lang="id-ID" sz="2800" dirty="0" smtClean="0"/>
          </a:p>
          <a:p>
            <a:pPr>
              <a:spcBef>
                <a:spcPct val="20000"/>
              </a:spcBef>
              <a:tabLst>
                <a:tab pos="123825" algn="l"/>
              </a:tabLst>
              <a:defRPr/>
            </a:pPr>
            <a:r>
              <a:rPr lang="id-ID" sz="2800" dirty="0" smtClean="0"/>
              <a:t>                   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rela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	 	 	 </a:t>
            </a:r>
            <a:r>
              <a:rPr lang="id-ID" sz="2800" dirty="0" smtClean="0"/>
              <a:t>                 </a:t>
            </a:r>
            <a:r>
              <a:rPr lang="en-US" sz="2800" dirty="0" err="1" smtClean="0"/>
              <a:t>menyediakan</a:t>
            </a:r>
            <a:r>
              <a:rPr lang="en-US" sz="2800" dirty="0" smtClean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harga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endParaRPr lang="id-ID" sz="2800" dirty="0" smtClean="0"/>
          </a:p>
          <a:p>
            <a:pPr>
              <a:spcBef>
                <a:spcPct val="20000"/>
              </a:spcBef>
              <a:tabLst>
                <a:tab pos="123825" algn="l"/>
              </a:tabLst>
              <a:defRPr/>
            </a:pPr>
            <a:r>
              <a:rPr lang="id-ID" sz="2800" dirty="0" smtClean="0"/>
              <a:t>                   </a:t>
            </a:r>
            <a:r>
              <a:rPr lang="en-US" sz="2800" dirty="0" err="1" smtClean="0"/>
              <a:t>rendah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Faktor-faktor yang mempengaruhi harga pasar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2514600"/>
            <a:ext cx="3962400" cy="1752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"/>
            </a:pPr>
            <a:r>
              <a:rPr lang="en-US" sz="2400" smtClean="0">
                <a:solidFill>
                  <a:schemeClr val="tx2"/>
                </a:solidFill>
              </a:rPr>
              <a:t>Pendapatan pelanggan (Consumer Income).</a:t>
            </a:r>
          </a:p>
          <a:p>
            <a:pPr>
              <a:lnSpc>
                <a:spcPct val="80000"/>
              </a:lnSpc>
              <a:buFont typeface="Wingdings" pitchFamily="2" charset="2"/>
              <a:buChar char=""/>
            </a:pPr>
            <a:r>
              <a:rPr lang="en-US" sz="2400" smtClean="0">
                <a:solidFill>
                  <a:schemeClr val="tx2"/>
                </a:solidFill>
              </a:rPr>
              <a:t>Kesukaan Pelanggan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	(Consumer Preferences).</a:t>
            </a:r>
          </a:p>
          <a:p>
            <a:pPr>
              <a:lnSpc>
                <a:spcPct val="80000"/>
              </a:lnSpc>
              <a:buFont typeface="Wingdings" pitchFamily="2" charset="2"/>
              <a:buChar char=""/>
            </a:pPr>
            <a:r>
              <a:rPr lang="en-US" sz="2400" smtClean="0">
                <a:solidFill>
                  <a:schemeClr val="tx2"/>
                </a:solidFill>
              </a:rPr>
              <a:t>Biaya Produksi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	(Production Expenses).</a:t>
            </a: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838200" y="2590800"/>
          <a:ext cx="2406650" cy="239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Clip" r:id="rId3" imgW="1720901" imgH="1712671" progId="">
                  <p:embed/>
                </p:oleObj>
              </mc:Choice>
              <mc:Fallback>
                <p:oleObj name="Clip" r:id="rId3" imgW="1720901" imgH="1712671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90800"/>
                        <a:ext cx="2406650" cy="2395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219200" y="2819400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3600" b="1" dirty="0" smtClean="0"/>
              <a:t>LINGKUNGAN EKONOMI</a:t>
            </a:r>
          </a:p>
          <a:p>
            <a:pPr algn="ctr"/>
            <a:r>
              <a:rPr lang="id-ID" sz="3600" b="1" dirty="0" smtClean="0"/>
              <a:t>(</a:t>
            </a:r>
            <a:r>
              <a:rPr lang="en-US" sz="3600" b="1" dirty="0" smtClean="0"/>
              <a:t>Economic Environment</a:t>
            </a:r>
            <a:r>
              <a:rPr lang="id-ID" sz="3600" b="1" dirty="0" smtClean="0"/>
              <a:t>)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Dua Kebijakan Pemerintah yang mempengaruhi ekonomi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046163" y="1828800"/>
            <a:ext cx="7150100" cy="35814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996633">
                  <a:gamma/>
                  <a:tint val="0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tx1"/>
            </a:outerShdw>
          </a:effec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800" u="sng">
                <a:solidFill>
                  <a:schemeClr val="tx2"/>
                </a:solidFill>
              </a:rPr>
              <a:t>Kebijakan Moneter :</a:t>
            </a:r>
            <a:endParaRPr lang="en-US" sz="2800">
              <a:solidFill>
                <a:schemeClr val="tx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/>
              <a:t>Mengendalikan uang beredar.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/>
              <a:t>Menetapkan Cadangan Pemerintah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/>
              <a:t>Menaikkan atau menurunkan tingkat bunga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800" u="sng">
                <a:solidFill>
                  <a:schemeClr val="tx2"/>
                </a:solidFill>
              </a:rPr>
              <a:t>Kebijakan Fiskal:</a:t>
            </a:r>
            <a:endParaRPr lang="en-US" sz="280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/>
              <a:t>Mengendalikan Pajak dan pembelanjaan.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Faktor-faktor yang        mempengaruhi Suku Bunga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191000" y="2209800"/>
            <a:ext cx="3886200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400050" indent="-400050">
              <a:spcBef>
                <a:spcPct val="20000"/>
              </a:spcBef>
              <a:buFont typeface="Wingdings" pitchFamily="2" charset="2"/>
              <a:buChar char=""/>
            </a:pPr>
            <a:r>
              <a:rPr lang="en-US" sz="2800"/>
              <a:t>Kebijakan Moneter (Monetary Policy).</a:t>
            </a:r>
          </a:p>
          <a:p>
            <a:pPr marL="400050" indent="-400050">
              <a:spcBef>
                <a:spcPct val="20000"/>
              </a:spcBef>
              <a:buFont typeface="Wingdings" pitchFamily="2" charset="2"/>
              <a:buChar char=""/>
            </a:pPr>
            <a:r>
              <a:rPr lang="en-US" sz="2800"/>
              <a:t>Pertumbuhan Ekonomi (Economic Growth).</a:t>
            </a:r>
          </a:p>
          <a:p>
            <a:pPr marL="400050" indent="-400050">
              <a:spcBef>
                <a:spcPct val="20000"/>
              </a:spcBef>
              <a:buFont typeface="Wingdings" pitchFamily="2" charset="2"/>
              <a:buChar char=""/>
            </a:pPr>
            <a:r>
              <a:rPr lang="en-US" sz="2800"/>
              <a:t>Kemungkinan Inflasi (Expected Inflation).</a:t>
            </a:r>
          </a:p>
        </p:txBody>
      </p:sp>
      <p:pic>
        <p:nvPicPr>
          <p:cNvPr id="5" name="Picture 6" descr="F:\gambar-uang-rupiah-indones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81200"/>
            <a:ext cx="32004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Revisi keputusan kebijakan fiskal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295400" y="2057400"/>
            <a:ext cx="6400800" cy="213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Tarif pajak pribadi (Personal tax rates)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Pajak perseroan (Corporate taxes).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Bea cukai (Excise taxes).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Anggaran Defisit (Budget deficit).</a:t>
            </a:r>
          </a:p>
          <a:p>
            <a:pPr marL="342900" indent="-342900">
              <a:spcBef>
                <a:spcPct val="20000"/>
              </a:spcBef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dura 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762000"/>
            <a:ext cx="43751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905000" y="5715000"/>
            <a:ext cx="53978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 KASIH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Sasaran Pembelajaran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036638" y="1752600"/>
            <a:ext cx="7421562" cy="303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446088" indent="-446088">
              <a:spcBef>
                <a:spcPct val="20000"/>
              </a:spcBef>
              <a:buFont typeface="Wingdings" pitchFamily="2" charset="2"/>
              <a:buChar char=""/>
              <a:tabLst>
                <a:tab pos="517525" algn="l"/>
              </a:tabLst>
            </a:pPr>
            <a:r>
              <a:rPr lang="en-US" sz="2800"/>
              <a:t>Identifikasi faktor-faktor ekonomi yang mempengaruhi kinerja bisnis.</a:t>
            </a:r>
          </a:p>
          <a:p>
            <a:pPr marL="446088" indent="-446088">
              <a:spcBef>
                <a:spcPct val="20000"/>
              </a:spcBef>
              <a:buFont typeface="Wingdings" pitchFamily="2" charset="2"/>
              <a:buChar char=""/>
              <a:tabLst>
                <a:tab pos="517525" algn="l"/>
              </a:tabLst>
            </a:pPr>
            <a:r>
              <a:rPr lang="en-US" sz="2800"/>
              <a:t>Menjelaskan Bagaimana harga pasar ditentukan.</a:t>
            </a:r>
          </a:p>
          <a:p>
            <a:pPr marL="446088" indent="-446088">
              <a:spcBef>
                <a:spcPct val="20000"/>
              </a:spcBef>
              <a:buFont typeface="Wingdings" pitchFamily="2" charset="2"/>
              <a:buChar char=""/>
              <a:tabLst>
                <a:tab pos="517525" algn="l"/>
              </a:tabLst>
            </a:pPr>
            <a:r>
              <a:rPr lang="en-US" sz="2800"/>
              <a:t>Menjelaskan bagaimana pemerintah mempengaruhi kondisi ekonomi.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Ekonomi dan Nilai Perusahaan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81000" y="2286000"/>
            <a:ext cx="8534400" cy="3124200"/>
            <a:chOff x="240" y="1440"/>
            <a:chExt cx="5376" cy="1968"/>
          </a:xfrm>
        </p:grpSpPr>
        <p:sp>
          <p:nvSpPr>
            <p:cNvPr id="41988" name="Rectangle 4"/>
            <p:cNvSpPr>
              <a:spLocks noChangeArrowheads="1"/>
            </p:cNvSpPr>
            <p:nvPr/>
          </p:nvSpPr>
          <p:spPr bwMode="auto">
            <a:xfrm>
              <a:off x="240" y="1440"/>
              <a:ext cx="864" cy="528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d-ID" sz="2400"/>
            </a:p>
          </p:txBody>
        </p:sp>
        <p:sp>
          <p:nvSpPr>
            <p:cNvPr id="41989" name="Text Box 5"/>
            <p:cNvSpPr txBox="1">
              <a:spLocks noChangeArrowheads="1"/>
            </p:cNvSpPr>
            <p:nvPr/>
          </p:nvSpPr>
          <p:spPr bwMode="auto">
            <a:xfrm>
              <a:off x="340" y="1514"/>
              <a:ext cx="67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Economic Growth</a:t>
              </a:r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240" y="2160"/>
              <a:ext cx="864" cy="528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991" name="Text Box 7"/>
            <p:cNvSpPr txBox="1">
              <a:spLocks noChangeArrowheads="1"/>
            </p:cNvSpPr>
            <p:nvPr/>
          </p:nvSpPr>
          <p:spPr bwMode="auto">
            <a:xfrm>
              <a:off x="340" y="2234"/>
              <a:ext cx="67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Interest Rates</a:t>
              </a:r>
            </a:p>
          </p:txBody>
        </p:sp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>
              <a:off x="240" y="2880"/>
              <a:ext cx="864" cy="480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993" name="Text Box 9"/>
            <p:cNvSpPr txBox="1">
              <a:spLocks noChangeArrowheads="1"/>
            </p:cNvSpPr>
            <p:nvPr/>
          </p:nvSpPr>
          <p:spPr bwMode="auto">
            <a:xfrm>
              <a:off x="340" y="2954"/>
              <a:ext cx="6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Inflation</a:t>
              </a:r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1392" y="1440"/>
              <a:ext cx="864" cy="672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995" name="Text Box 11"/>
            <p:cNvSpPr txBox="1">
              <a:spLocks noChangeArrowheads="1"/>
            </p:cNvSpPr>
            <p:nvPr/>
          </p:nvSpPr>
          <p:spPr bwMode="auto">
            <a:xfrm>
              <a:off x="1492" y="1514"/>
              <a:ext cx="67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Demand for Firm’s Products</a:t>
              </a:r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2496" y="1440"/>
              <a:ext cx="864" cy="528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997" name="Text Box 13"/>
            <p:cNvSpPr txBox="1">
              <a:spLocks noChangeArrowheads="1"/>
            </p:cNvSpPr>
            <p:nvPr/>
          </p:nvSpPr>
          <p:spPr bwMode="auto">
            <a:xfrm>
              <a:off x="2520" y="1440"/>
              <a:ext cx="85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/>
                <a:t>Firm’s </a:t>
              </a:r>
              <a:r>
                <a:rPr lang="en-US" sz="1600" dirty="0" smtClean="0"/>
                <a:t>Revenue</a:t>
              </a:r>
              <a:r>
                <a:rPr lang="id-ID" sz="1600" dirty="0" smtClean="0"/>
                <a:t> (pendapatan)</a:t>
              </a:r>
              <a:endParaRPr lang="en-US" sz="1600" dirty="0"/>
            </a:p>
          </p:txBody>
        </p:sp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>
              <a:off x="2496" y="2880"/>
              <a:ext cx="864" cy="528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999" name="Text Box 15"/>
            <p:cNvSpPr txBox="1">
              <a:spLocks noChangeArrowheads="1"/>
            </p:cNvSpPr>
            <p:nvPr/>
          </p:nvSpPr>
          <p:spPr bwMode="auto">
            <a:xfrm>
              <a:off x="2520" y="2880"/>
              <a:ext cx="81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/>
                <a:t>Firm’s </a:t>
              </a:r>
              <a:r>
                <a:rPr lang="en-US" sz="1600" dirty="0" smtClean="0"/>
                <a:t>Expense</a:t>
              </a:r>
              <a:r>
                <a:rPr lang="id-ID" sz="1600" dirty="0" smtClean="0"/>
                <a:t> (biaya)</a:t>
              </a:r>
              <a:endParaRPr lang="en-US" sz="1600" dirty="0"/>
            </a:p>
          </p:txBody>
        </p:sp>
        <p:sp>
          <p:nvSpPr>
            <p:cNvPr id="42000" name="Rectangle 16"/>
            <p:cNvSpPr>
              <a:spLocks noChangeArrowheads="1"/>
            </p:cNvSpPr>
            <p:nvPr/>
          </p:nvSpPr>
          <p:spPr bwMode="auto">
            <a:xfrm>
              <a:off x="3648" y="2208"/>
              <a:ext cx="864" cy="528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01" name="Text Box 17"/>
            <p:cNvSpPr txBox="1">
              <a:spLocks noChangeArrowheads="1"/>
            </p:cNvSpPr>
            <p:nvPr/>
          </p:nvSpPr>
          <p:spPr bwMode="auto">
            <a:xfrm>
              <a:off x="3645" y="2205"/>
              <a:ext cx="85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/>
                <a:t>Firm’s </a:t>
              </a:r>
              <a:r>
                <a:rPr lang="en-US" sz="1600" dirty="0" smtClean="0"/>
                <a:t>Earnings</a:t>
              </a:r>
              <a:r>
                <a:rPr lang="id-ID" sz="1600" dirty="0" smtClean="0"/>
                <a:t> (Produktifitas)</a:t>
              </a:r>
              <a:endParaRPr lang="en-US" sz="1600" dirty="0"/>
            </a:p>
          </p:txBody>
        </p:sp>
        <p:sp>
          <p:nvSpPr>
            <p:cNvPr id="42002" name="Rectangle 18"/>
            <p:cNvSpPr>
              <a:spLocks noChangeArrowheads="1"/>
            </p:cNvSpPr>
            <p:nvPr/>
          </p:nvSpPr>
          <p:spPr bwMode="auto">
            <a:xfrm>
              <a:off x="4752" y="2208"/>
              <a:ext cx="864" cy="528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03" name="Text Box 19"/>
            <p:cNvSpPr txBox="1">
              <a:spLocks noChangeArrowheads="1"/>
            </p:cNvSpPr>
            <p:nvPr/>
          </p:nvSpPr>
          <p:spPr bwMode="auto">
            <a:xfrm>
              <a:off x="4852" y="2282"/>
              <a:ext cx="67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Firm’s Value</a:t>
              </a:r>
            </a:p>
          </p:txBody>
        </p:sp>
        <p:sp>
          <p:nvSpPr>
            <p:cNvPr id="42004" name="Line 20"/>
            <p:cNvSpPr>
              <a:spLocks noChangeShapeType="1"/>
            </p:cNvSpPr>
            <p:nvPr/>
          </p:nvSpPr>
          <p:spPr bwMode="auto">
            <a:xfrm>
              <a:off x="3504" y="1632"/>
              <a:ext cx="0" cy="15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05" name="Line 21"/>
            <p:cNvSpPr>
              <a:spLocks noChangeShapeType="1"/>
            </p:cNvSpPr>
            <p:nvPr/>
          </p:nvSpPr>
          <p:spPr bwMode="auto">
            <a:xfrm>
              <a:off x="3368" y="316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06" name="Line 22"/>
            <p:cNvSpPr>
              <a:spLocks noChangeShapeType="1"/>
            </p:cNvSpPr>
            <p:nvPr/>
          </p:nvSpPr>
          <p:spPr bwMode="auto">
            <a:xfrm>
              <a:off x="3360" y="16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07" name="Line 23"/>
            <p:cNvSpPr>
              <a:spLocks noChangeShapeType="1"/>
            </p:cNvSpPr>
            <p:nvPr/>
          </p:nvSpPr>
          <p:spPr bwMode="auto">
            <a:xfrm>
              <a:off x="3504" y="249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08" name="Line 24"/>
            <p:cNvSpPr>
              <a:spLocks noChangeShapeType="1"/>
            </p:cNvSpPr>
            <p:nvPr/>
          </p:nvSpPr>
          <p:spPr bwMode="auto">
            <a:xfrm>
              <a:off x="4544" y="249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09" name="Line 25"/>
            <p:cNvSpPr>
              <a:spLocks noChangeShapeType="1"/>
            </p:cNvSpPr>
            <p:nvPr/>
          </p:nvSpPr>
          <p:spPr bwMode="auto">
            <a:xfrm>
              <a:off x="2296" y="16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10" name="Line 26"/>
            <p:cNvSpPr>
              <a:spLocks noChangeShapeType="1"/>
            </p:cNvSpPr>
            <p:nvPr/>
          </p:nvSpPr>
          <p:spPr bwMode="auto">
            <a:xfrm>
              <a:off x="1152" y="16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11" name="Line 27"/>
            <p:cNvSpPr>
              <a:spLocks noChangeShapeType="1"/>
            </p:cNvSpPr>
            <p:nvPr/>
          </p:nvSpPr>
          <p:spPr bwMode="auto">
            <a:xfrm>
              <a:off x="1248" y="1920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12" name="Line 28"/>
            <p:cNvSpPr>
              <a:spLocks noChangeShapeType="1"/>
            </p:cNvSpPr>
            <p:nvPr/>
          </p:nvSpPr>
          <p:spPr bwMode="auto">
            <a:xfrm>
              <a:off x="1152" y="3264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13" name="Line 29"/>
            <p:cNvSpPr>
              <a:spLocks noChangeShapeType="1"/>
            </p:cNvSpPr>
            <p:nvPr/>
          </p:nvSpPr>
          <p:spPr bwMode="auto">
            <a:xfrm>
              <a:off x="1248" y="2964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14" name="Line 30"/>
            <p:cNvSpPr>
              <a:spLocks noChangeShapeType="1"/>
            </p:cNvSpPr>
            <p:nvPr/>
          </p:nvSpPr>
          <p:spPr bwMode="auto">
            <a:xfrm flipH="1">
              <a:off x="1152" y="240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15" name="Line 31"/>
            <p:cNvSpPr>
              <a:spLocks noChangeShapeType="1"/>
            </p:cNvSpPr>
            <p:nvPr/>
          </p:nvSpPr>
          <p:spPr bwMode="auto">
            <a:xfrm>
              <a:off x="1248" y="192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Ekonomi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5486400" cy="1143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þ"/>
            </a:pPr>
            <a:r>
              <a:rPr lang="en-US" sz="2400" b="1" smtClean="0"/>
              <a:t>Kondisi Makrorkonomi (Macroeconomic Conditions):</a:t>
            </a:r>
            <a:endParaRPr lang="en-US" sz="24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	- Merefleksikan seluruh ekonomi.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295400" y="32766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þ"/>
            </a:pPr>
            <a:r>
              <a:rPr lang="en-US" sz="2400" b="1"/>
              <a:t>Kondisi Mikrorkonomi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/>
              <a:t>	(Microeconomic Conditions):</a:t>
            </a:r>
            <a:r>
              <a:rPr lang="en-US" sz="2400"/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/>
              <a:t>	- Fokus pada bisnis atau perhatian pada industri.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Faktor makroekonomi </a:t>
            </a:r>
            <a:br>
              <a:rPr lang="en-US" smtClean="0"/>
            </a:br>
            <a:r>
              <a:rPr lang="en-US" smtClean="0"/>
              <a:t>mempengaruhi kinerja bisnis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4876800" cy="1600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"/>
            </a:pPr>
            <a:r>
              <a:rPr lang="en-US" sz="3200" smtClean="0"/>
              <a:t> Pertumbuhan ekonomi.</a:t>
            </a:r>
          </a:p>
          <a:p>
            <a:pPr>
              <a:buFont typeface="Wingdings" pitchFamily="2" charset="2"/>
              <a:buChar char=""/>
            </a:pPr>
            <a:r>
              <a:rPr lang="en-US" sz="3200" smtClean="0"/>
              <a:t> Inflasi.</a:t>
            </a:r>
          </a:p>
          <a:p>
            <a:pPr>
              <a:buFont typeface="Wingdings" pitchFamily="2" charset="2"/>
              <a:buChar char=""/>
            </a:pPr>
            <a:r>
              <a:rPr lang="en-US" sz="3200" smtClean="0"/>
              <a:t> Tingkat bunga.</a:t>
            </a:r>
          </a:p>
        </p:txBody>
      </p:sp>
      <p:graphicFrame>
        <p:nvGraphicFramePr>
          <p:cNvPr id="1026" name="Object 6">
            <a:hlinkClick r:id="rId3"/>
          </p:cNvPr>
          <p:cNvGraphicFramePr>
            <a:graphicFrameLocks noChangeAspect="1"/>
          </p:cNvGraphicFramePr>
          <p:nvPr/>
        </p:nvGraphicFramePr>
        <p:xfrm>
          <a:off x="6096000" y="2286000"/>
          <a:ext cx="19812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4" imgW="1559966" imgH="1640434" progId="">
                  <p:embed/>
                </p:oleObj>
              </mc:Choice>
              <mc:Fallback>
                <p:oleObj name="Clip" r:id="rId4" imgW="1559966" imgH="1640434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286000"/>
                        <a:ext cx="198120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Tiga Ukuran Pertumbuhan Ekonomi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38100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"/>
              <a:tabLst>
                <a:tab pos="685800" algn="l"/>
              </a:tabLst>
            </a:pPr>
            <a:r>
              <a:rPr lang="en-US" smtClean="0"/>
              <a:t>Tingkat total produksi dari produk dan jasa :	</a:t>
            </a:r>
          </a:p>
          <a:p>
            <a:pPr lvl="1">
              <a:lnSpc>
                <a:spcPct val="110000"/>
              </a:lnSpc>
              <a:buFontTx/>
              <a:buChar char="•"/>
              <a:tabLst>
                <a:tab pos="685800" algn="l"/>
              </a:tabLst>
            </a:pPr>
            <a:r>
              <a:rPr lang="en-US" smtClean="0"/>
              <a:t>GDP adalah total nilai seluruh produk dan jasa yang dihasilkan domestik.</a:t>
            </a:r>
          </a:p>
          <a:p>
            <a:pPr>
              <a:lnSpc>
                <a:spcPct val="110000"/>
              </a:lnSpc>
              <a:buFont typeface="Wingdings" pitchFamily="2" charset="2"/>
              <a:buChar char=""/>
              <a:tabLst>
                <a:tab pos="685800" algn="l"/>
              </a:tabLst>
            </a:pPr>
            <a:r>
              <a:rPr lang="en-US" smtClean="0"/>
              <a:t>Pengeluaran Total:</a:t>
            </a:r>
          </a:p>
          <a:p>
            <a:pPr lvl="1">
              <a:lnSpc>
                <a:spcPct val="110000"/>
              </a:lnSpc>
              <a:buFontTx/>
              <a:buChar char="•"/>
              <a:tabLst>
                <a:tab pos="685800" algn="l"/>
              </a:tabLst>
            </a:pPr>
            <a:r>
              <a:rPr lang="en-US" smtClean="0"/>
              <a:t>Total jumlah pengeluaran dalam ekonomi.</a:t>
            </a:r>
          </a:p>
          <a:p>
            <a:pPr>
              <a:lnSpc>
                <a:spcPct val="110000"/>
              </a:lnSpc>
              <a:buFont typeface="Wingdings" pitchFamily="2" charset="2"/>
              <a:buChar char=""/>
              <a:tabLst>
                <a:tab pos="685800" algn="l"/>
              </a:tabLst>
            </a:pPr>
            <a:r>
              <a:rPr lang="en-US" smtClean="0"/>
              <a:t>Alternatif indikator ekonomi :</a:t>
            </a:r>
          </a:p>
          <a:p>
            <a:pPr lvl="1">
              <a:lnSpc>
                <a:spcPct val="110000"/>
              </a:lnSpc>
              <a:buFontTx/>
              <a:buChar char="•"/>
              <a:tabLst>
                <a:tab pos="685800" algn="l"/>
              </a:tabLst>
            </a:pPr>
            <a:r>
              <a:rPr lang="en-US" smtClean="0"/>
              <a:t>Tingkat Pengangguran.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Resesi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type="chart" sz="half" idx="1"/>
          </p:nvPr>
        </p:nvGraphicFramePr>
        <p:xfrm>
          <a:off x="1066800" y="1887538"/>
          <a:ext cx="6477000" cy="443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hart" r:id="rId3" imgW="3810118" imgH="4114867" progId="MSGraph.Chart.8">
                  <p:embed followColorScheme="full"/>
                </p:oleObj>
              </mc:Choice>
              <mc:Fallback>
                <p:oleObj name="Chart" r:id="rId3" imgW="3810118" imgH="4114867" progId="MSGraph.Chart.8">
                  <p:embed followColorScheme="full"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87538"/>
                        <a:ext cx="6477000" cy="4437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057400" y="1066800"/>
            <a:ext cx="5638800" cy="914400"/>
          </a:xfrm>
        </p:spPr>
        <p:txBody>
          <a:bodyPr/>
          <a:lstStyle/>
          <a:p>
            <a:r>
              <a:rPr lang="en-US" sz="2000" smtClean="0"/>
              <a:t>Pertumbuhan negatif diukur dengan Gross Domestic Bruto (GDP) selama 2 triwulan.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Empat Jenis Pengangguran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type="chart" sz="half" idx="1"/>
          </p:nvPr>
        </p:nvGraphicFramePr>
        <p:xfrm>
          <a:off x="342900" y="2438400"/>
          <a:ext cx="33528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hart" r:id="rId3" imgW="3352699" imgH="3619539" progId="MSGraph.Chart.8">
                  <p:embed followColorScheme="full"/>
                </p:oleObj>
              </mc:Choice>
              <mc:Fallback>
                <p:oleObj name="Chart" r:id="rId3" imgW="3352699" imgH="3619539" progId="MSGraph.Chart.8">
                  <p:embed followColorScheme="full"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2438400"/>
                        <a:ext cx="3352800" cy="361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066800" y="1295400"/>
            <a:ext cx="7010400" cy="4953000"/>
          </a:xfrm>
          <a:noFill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"/>
            </a:pPr>
            <a:r>
              <a:rPr lang="en-US" sz="2000" b="1" u="sng" smtClean="0">
                <a:solidFill>
                  <a:schemeClr val="tx2"/>
                </a:solidFill>
              </a:rPr>
              <a:t>Pengangguran Friksi (Frictional unemployment)</a:t>
            </a:r>
            <a:endParaRPr lang="en-US" sz="2000" smtClean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smtClean="0"/>
              <a:t>Orang-Orang diantara pekerjaan 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Juga dikenal sebagai pengangguran alami.</a:t>
            </a:r>
          </a:p>
          <a:p>
            <a:pPr>
              <a:lnSpc>
                <a:spcPct val="80000"/>
              </a:lnSpc>
              <a:buFont typeface="Wingdings" pitchFamily="2" charset="2"/>
              <a:buChar char=""/>
            </a:pPr>
            <a:r>
              <a:rPr lang="en-US" sz="2000" b="1" u="sng" smtClean="0">
                <a:solidFill>
                  <a:schemeClr val="tx2"/>
                </a:solidFill>
              </a:rPr>
              <a:t>Pengangguran musiman (Seasonal unemployment)</a:t>
            </a:r>
            <a:endParaRPr lang="en-US" sz="2000" smtClean="0"/>
          </a:p>
          <a:p>
            <a:pPr lvl="1">
              <a:lnSpc>
                <a:spcPct val="80000"/>
              </a:lnSpc>
            </a:pPr>
            <a:r>
              <a:rPr lang="en-US" sz="2000" smtClean="0"/>
              <a:t>Orang-Orang yang  tidaklah diperlukan selama beberapa musim.</a:t>
            </a:r>
          </a:p>
          <a:p>
            <a:pPr>
              <a:lnSpc>
                <a:spcPct val="80000"/>
              </a:lnSpc>
              <a:buFont typeface="Wingdings" pitchFamily="2" charset="2"/>
              <a:buChar char=""/>
            </a:pPr>
            <a:r>
              <a:rPr lang="en-US" sz="2000" b="1" u="sng" smtClean="0">
                <a:solidFill>
                  <a:schemeClr val="tx2"/>
                </a:solidFill>
              </a:rPr>
              <a:t>Pengangguran siklus (Cyclical unemployment)</a:t>
            </a:r>
            <a:endParaRPr lang="en-US" sz="2000" smtClean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smtClean="0"/>
              <a:t>Menganggur dalam kaitan dengan kondisi-kondisi ekonomi lemah/miskin.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Mungkin merupakan indikator yang terbaik dari kondisi-kondisi ekonomi.</a:t>
            </a:r>
          </a:p>
          <a:p>
            <a:pPr>
              <a:lnSpc>
                <a:spcPct val="80000"/>
              </a:lnSpc>
              <a:buFont typeface="Wingdings" pitchFamily="2" charset="2"/>
              <a:buChar char=""/>
            </a:pPr>
            <a:r>
              <a:rPr lang="en-US" sz="2000" b="1" u="sng" smtClean="0">
                <a:solidFill>
                  <a:schemeClr val="tx2"/>
                </a:solidFill>
              </a:rPr>
              <a:t>Pengangguran Struktural (Structural unemployment)</a:t>
            </a:r>
            <a:endParaRPr lang="en-US" sz="2000" smtClean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smtClean="0"/>
              <a:t>Menganggur dalam kaitan dengan tidak cukupnya ketrampilan kerja.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501</Words>
  <Application>Microsoft Office PowerPoint</Application>
  <PresentationFormat>On-screen Show (4:3)</PresentationFormat>
  <Paragraphs>143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Office Theme</vt:lpstr>
      <vt:lpstr>Clip</vt:lpstr>
      <vt:lpstr>Chart</vt:lpstr>
      <vt:lpstr>LINGKUNGAN   BISNIS</vt:lpstr>
      <vt:lpstr>PowerPoint Presentation</vt:lpstr>
      <vt:lpstr>Sasaran Pembelajaran</vt:lpstr>
      <vt:lpstr>Ekonomi dan Nilai Perusahaan</vt:lpstr>
      <vt:lpstr>Ekonomi</vt:lpstr>
      <vt:lpstr>Faktor makroekonomi  mempengaruhi kinerja bisnis</vt:lpstr>
      <vt:lpstr>Tiga Ukuran Pertumbuhan Ekonomi</vt:lpstr>
      <vt:lpstr>Resesi</vt:lpstr>
      <vt:lpstr>Empat Jenis Pengangguran</vt:lpstr>
      <vt:lpstr>Tren tiga tahunan  Pengangguran di U.S. </vt:lpstr>
      <vt:lpstr>Inflasi U.S. dari waktu ke waktu</vt:lpstr>
      <vt:lpstr>Faktor Ekonomi Makro : Inflasi</vt:lpstr>
      <vt:lpstr>Dua Bentuk Inflasi</vt:lpstr>
      <vt:lpstr>Tingkat Bunga : biaya pinjaman uang</vt:lpstr>
      <vt:lpstr>Faktor-faktor ekonomi mempengaruhi keuntungan perusahaan</vt:lpstr>
      <vt:lpstr>Penentuan Harga Pasar</vt:lpstr>
      <vt:lpstr>Skedul permintaan </vt:lpstr>
      <vt:lpstr>Skedul Penawaran </vt:lpstr>
      <vt:lpstr>Faktor-faktor yang mempengaruhi harga pasar</vt:lpstr>
      <vt:lpstr>Dua Kebijakan Pemerintah yang mempengaruhi ekonomi</vt:lpstr>
      <vt:lpstr>Faktor-faktor yang        mempengaruhi Suku Bunga</vt:lpstr>
      <vt:lpstr>Revisi keputusan kebijakan fiskal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Ary</dc:creator>
  <cp:lastModifiedBy>DDP</cp:lastModifiedBy>
  <cp:revision>16</cp:revision>
  <dcterms:created xsi:type="dcterms:W3CDTF">2006-08-16T00:00:00Z</dcterms:created>
  <dcterms:modified xsi:type="dcterms:W3CDTF">2015-10-21T06:42:48Z</dcterms:modified>
</cp:coreProperties>
</file>