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6" r:id="rId2"/>
    <p:sldId id="28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79D3C-F525-42B3-8CE4-27EEED62D68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F2A13E-7B2F-4CC9-899B-B521CE84510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u="sng" dirty="0" err="1" smtClean="0"/>
            <a:t>Fungsi</a:t>
          </a:r>
          <a:r>
            <a:rPr lang="en-US" b="1" u="sng" dirty="0" smtClean="0"/>
            <a:t> </a:t>
          </a:r>
          <a:r>
            <a:rPr lang="en-US" b="1" u="sng" dirty="0" err="1" smtClean="0"/>
            <a:t>Manajerial</a:t>
          </a:r>
          <a:endParaRPr lang="en-US" b="1" u="sng" dirty="0" smtClean="0"/>
        </a:p>
        <a:p>
          <a:pPr defTabSz="1422400">
            <a:lnSpc>
              <a:spcPct val="90000"/>
            </a:lnSpc>
            <a:spcAft>
              <a:spcPct val="35000"/>
            </a:spcAft>
          </a:pPr>
          <a:endParaRPr lang="en-US" dirty="0"/>
        </a:p>
      </dgm:t>
    </dgm:pt>
    <dgm:pt modelId="{93E977EE-E473-49FA-8919-33A62DB9257D}" type="parTrans" cxnId="{0757D5EB-ADCC-42F5-ABEB-9599BD394692}">
      <dgm:prSet/>
      <dgm:spPr/>
      <dgm:t>
        <a:bodyPr/>
        <a:lstStyle/>
        <a:p>
          <a:endParaRPr lang="en-US"/>
        </a:p>
      </dgm:t>
    </dgm:pt>
    <dgm:pt modelId="{8601DB78-F52F-419A-9799-3CF27C79F87E}" type="sibTrans" cxnId="{0757D5EB-ADCC-42F5-ABEB-9599BD394692}">
      <dgm:prSet/>
      <dgm:spPr/>
      <dgm:t>
        <a:bodyPr/>
        <a:lstStyle/>
        <a:p>
          <a:endParaRPr lang="en-US"/>
        </a:p>
      </dgm:t>
    </dgm:pt>
    <dgm:pt modelId="{C2CD8BFF-C5BF-483A-B506-6AF9C072574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Planning</a:t>
          </a:r>
        </a:p>
        <a:p>
          <a:pPr defTabSz="711200">
            <a:lnSpc>
              <a:spcPct val="90000"/>
            </a:lnSpc>
            <a:spcAft>
              <a:spcPct val="35000"/>
            </a:spcAft>
          </a:pPr>
          <a:endParaRPr lang="en-US" dirty="0"/>
        </a:p>
      </dgm:t>
    </dgm:pt>
    <dgm:pt modelId="{FFC5DE08-D955-4EBB-A839-5CBB58A6E232}" type="parTrans" cxnId="{CAABA0DB-E863-4305-9D41-605384B07E23}">
      <dgm:prSet/>
      <dgm:spPr/>
      <dgm:t>
        <a:bodyPr/>
        <a:lstStyle/>
        <a:p>
          <a:endParaRPr lang="en-US"/>
        </a:p>
      </dgm:t>
    </dgm:pt>
    <dgm:pt modelId="{15997F1A-7B0E-4E99-BACD-F0D9DEE8B6B1}" type="sibTrans" cxnId="{CAABA0DB-E863-4305-9D41-605384B07E23}">
      <dgm:prSet/>
      <dgm:spPr/>
      <dgm:t>
        <a:bodyPr/>
        <a:lstStyle/>
        <a:p>
          <a:endParaRPr lang="en-US"/>
        </a:p>
      </dgm:t>
    </dgm:pt>
    <dgm:pt modelId="{17299754-EEFC-45FA-BB55-B89FE3A0C05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Organizing</a:t>
          </a:r>
        </a:p>
        <a:p>
          <a:pPr defTabSz="666750">
            <a:lnSpc>
              <a:spcPct val="90000"/>
            </a:lnSpc>
            <a:spcAft>
              <a:spcPct val="35000"/>
            </a:spcAft>
          </a:pPr>
          <a:endParaRPr lang="en-US" dirty="0"/>
        </a:p>
      </dgm:t>
    </dgm:pt>
    <dgm:pt modelId="{24C3CAF2-6B9B-482A-99C4-832B109B7BF6}" type="parTrans" cxnId="{2355C87B-9C32-4138-B005-16878016F144}">
      <dgm:prSet/>
      <dgm:spPr/>
      <dgm:t>
        <a:bodyPr/>
        <a:lstStyle/>
        <a:p>
          <a:endParaRPr lang="en-US"/>
        </a:p>
      </dgm:t>
    </dgm:pt>
    <dgm:pt modelId="{49E6B85C-7438-4712-8F85-95A4B2CAC393}" type="sibTrans" cxnId="{2355C87B-9C32-4138-B005-16878016F144}">
      <dgm:prSet/>
      <dgm:spPr/>
      <dgm:t>
        <a:bodyPr/>
        <a:lstStyle/>
        <a:p>
          <a:endParaRPr lang="en-US"/>
        </a:p>
      </dgm:t>
    </dgm:pt>
    <dgm:pt modelId="{982A593C-3C20-4241-AC40-908BCBB3B0EC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Leading</a:t>
          </a:r>
        </a:p>
        <a:p>
          <a:pPr defTabSz="533400">
            <a:lnSpc>
              <a:spcPct val="90000"/>
            </a:lnSpc>
            <a:spcAft>
              <a:spcPct val="35000"/>
            </a:spcAft>
          </a:pPr>
          <a:endParaRPr lang="en-US" dirty="0"/>
        </a:p>
      </dgm:t>
    </dgm:pt>
    <dgm:pt modelId="{4362845D-3A0A-4742-9DD7-167941B5D251}" type="parTrans" cxnId="{52AE66AF-D273-474C-8E89-A9C0E4083463}">
      <dgm:prSet/>
      <dgm:spPr/>
      <dgm:t>
        <a:bodyPr/>
        <a:lstStyle/>
        <a:p>
          <a:endParaRPr lang="en-US"/>
        </a:p>
      </dgm:t>
    </dgm:pt>
    <dgm:pt modelId="{46B36467-582D-4CEC-82F6-B712980DE54C}" type="sibTrans" cxnId="{52AE66AF-D273-474C-8E89-A9C0E4083463}">
      <dgm:prSet/>
      <dgm:spPr/>
      <dgm:t>
        <a:bodyPr/>
        <a:lstStyle/>
        <a:p>
          <a:endParaRPr lang="en-US"/>
        </a:p>
      </dgm:t>
    </dgm:pt>
    <dgm:pt modelId="{7C8F0075-7F00-427F-8E61-476430C1937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Controlling</a:t>
          </a:r>
        </a:p>
        <a:p>
          <a:pPr defTabSz="533400">
            <a:lnSpc>
              <a:spcPct val="90000"/>
            </a:lnSpc>
            <a:spcAft>
              <a:spcPct val="35000"/>
            </a:spcAft>
          </a:pPr>
          <a:endParaRPr lang="en-US" dirty="0"/>
        </a:p>
      </dgm:t>
    </dgm:pt>
    <dgm:pt modelId="{5F23BA0F-07A9-43FC-B5B0-D612D62E84E5}" type="parTrans" cxnId="{2B21000A-06D8-4BE6-B6FB-29F980BE4A91}">
      <dgm:prSet/>
      <dgm:spPr/>
      <dgm:t>
        <a:bodyPr/>
        <a:lstStyle/>
        <a:p>
          <a:endParaRPr lang="en-US"/>
        </a:p>
      </dgm:t>
    </dgm:pt>
    <dgm:pt modelId="{7CC866F3-03D6-489C-9410-52E193D83CB2}" type="sibTrans" cxnId="{2B21000A-06D8-4BE6-B6FB-29F980BE4A91}">
      <dgm:prSet/>
      <dgm:spPr/>
      <dgm:t>
        <a:bodyPr/>
        <a:lstStyle/>
        <a:p>
          <a:endParaRPr lang="en-US"/>
        </a:p>
      </dgm:t>
    </dgm:pt>
    <dgm:pt modelId="{3A03C376-B941-4ECF-AE3C-749880FA2D45}" type="pres">
      <dgm:prSet presAssocID="{7A179D3C-F525-42B3-8CE4-27EEED62D68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AABA981-6616-4070-926C-F793E347A65D}" type="pres">
      <dgm:prSet presAssocID="{4EF2A13E-7B2F-4CC9-899B-B521CE845109}" presName="centerShape" presStyleLbl="node0" presStyleIdx="0" presStyleCnt="1"/>
      <dgm:spPr/>
    </dgm:pt>
    <dgm:pt modelId="{113DA054-96FC-4509-B443-698A30CD6924}" type="pres">
      <dgm:prSet presAssocID="{C2CD8BFF-C5BF-483A-B506-6AF9C0725742}" presName="node" presStyleLbl="node1" presStyleIdx="0" presStyleCnt="4" custScaleX="170957" custScaleY="141307">
        <dgm:presLayoutVars>
          <dgm:bulletEnabled val="1"/>
        </dgm:presLayoutVars>
      </dgm:prSet>
      <dgm:spPr/>
    </dgm:pt>
    <dgm:pt modelId="{4DD41FAB-ED11-4464-B702-6F3BFAEFB780}" type="pres">
      <dgm:prSet presAssocID="{C2CD8BFF-C5BF-483A-B506-6AF9C0725742}" presName="dummy" presStyleCnt="0"/>
      <dgm:spPr/>
    </dgm:pt>
    <dgm:pt modelId="{CBDA6B83-7B37-4FF9-8224-F51C0AD19118}" type="pres">
      <dgm:prSet presAssocID="{15997F1A-7B0E-4E99-BACD-F0D9DEE8B6B1}" presName="sibTrans" presStyleLbl="sibTrans2D1" presStyleIdx="0" presStyleCnt="4"/>
      <dgm:spPr/>
    </dgm:pt>
    <dgm:pt modelId="{D82526C4-E93A-4DBE-B117-0C9067AB3865}" type="pres">
      <dgm:prSet presAssocID="{17299754-EEFC-45FA-BB55-B89FE3A0C058}" presName="node" presStyleLbl="node1" presStyleIdx="1" presStyleCnt="4" custScaleX="150003" custScaleY="136776">
        <dgm:presLayoutVars>
          <dgm:bulletEnabled val="1"/>
        </dgm:presLayoutVars>
      </dgm:prSet>
      <dgm:spPr/>
    </dgm:pt>
    <dgm:pt modelId="{67CCA7A0-8522-4690-A0AE-2F66041359F0}" type="pres">
      <dgm:prSet presAssocID="{17299754-EEFC-45FA-BB55-B89FE3A0C058}" presName="dummy" presStyleCnt="0"/>
      <dgm:spPr/>
    </dgm:pt>
    <dgm:pt modelId="{6BBA6C0E-AF3B-403B-821F-2ABCB66150D7}" type="pres">
      <dgm:prSet presAssocID="{49E6B85C-7438-4712-8F85-95A4B2CAC393}" presName="sibTrans" presStyleLbl="sibTrans2D1" presStyleIdx="1" presStyleCnt="4"/>
      <dgm:spPr/>
    </dgm:pt>
    <dgm:pt modelId="{0FC4E530-B81D-4D3F-AC60-714F4406E0CB}" type="pres">
      <dgm:prSet presAssocID="{982A593C-3C20-4241-AC40-908BCBB3B0EC}" presName="node" presStyleLbl="node1" presStyleIdx="2" presStyleCnt="4" custScaleX="170957" custScaleY="139443">
        <dgm:presLayoutVars>
          <dgm:bulletEnabled val="1"/>
        </dgm:presLayoutVars>
      </dgm:prSet>
      <dgm:spPr/>
    </dgm:pt>
    <dgm:pt modelId="{A3651843-DF5B-4648-9AA1-EC342DC40143}" type="pres">
      <dgm:prSet presAssocID="{982A593C-3C20-4241-AC40-908BCBB3B0EC}" presName="dummy" presStyleCnt="0"/>
      <dgm:spPr/>
    </dgm:pt>
    <dgm:pt modelId="{8F5C9D4D-06A7-4465-A4D6-210E1E39322E}" type="pres">
      <dgm:prSet presAssocID="{46B36467-582D-4CEC-82F6-B712980DE54C}" presName="sibTrans" presStyleLbl="sibTrans2D1" presStyleIdx="2" presStyleCnt="4"/>
      <dgm:spPr/>
    </dgm:pt>
    <dgm:pt modelId="{7E14536D-8B65-4AB7-A3EC-EEEB2C5804D6}" type="pres">
      <dgm:prSet presAssocID="{7C8F0075-7F00-427F-8E61-476430C1937B}" presName="node" presStyleLbl="node1" presStyleIdx="3" presStyleCnt="4" custScaleX="148714" custScaleY="124611">
        <dgm:presLayoutVars>
          <dgm:bulletEnabled val="1"/>
        </dgm:presLayoutVars>
      </dgm:prSet>
      <dgm:spPr/>
    </dgm:pt>
    <dgm:pt modelId="{2C0C2255-E433-4326-B7EC-69E8C3B426A5}" type="pres">
      <dgm:prSet presAssocID="{7C8F0075-7F00-427F-8E61-476430C1937B}" presName="dummy" presStyleCnt="0"/>
      <dgm:spPr/>
    </dgm:pt>
    <dgm:pt modelId="{1226E649-9D5D-4840-B8D6-EB450B7F8D4A}" type="pres">
      <dgm:prSet presAssocID="{7CC866F3-03D6-489C-9410-52E193D83CB2}" presName="sibTrans" presStyleLbl="sibTrans2D1" presStyleIdx="3" presStyleCnt="4"/>
      <dgm:spPr/>
    </dgm:pt>
  </dgm:ptLst>
  <dgm:cxnLst>
    <dgm:cxn modelId="{CAABA0DB-E863-4305-9D41-605384B07E23}" srcId="{4EF2A13E-7B2F-4CC9-899B-B521CE845109}" destId="{C2CD8BFF-C5BF-483A-B506-6AF9C0725742}" srcOrd="0" destOrd="0" parTransId="{FFC5DE08-D955-4EBB-A839-5CBB58A6E232}" sibTransId="{15997F1A-7B0E-4E99-BACD-F0D9DEE8B6B1}"/>
    <dgm:cxn modelId="{652D5561-6EAA-423A-89D6-72A879A2F375}" type="presOf" srcId="{4EF2A13E-7B2F-4CC9-899B-B521CE845109}" destId="{4AABA981-6616-4070-926C-F793E347A65D}" srcOrd="0" destOrd="0" presId="urn:microsoft.com/office/officeart/2005/8/layout/radial6"/>
    <dgm:cxn modelId="{64D8A909-D340-4BB1-A459-349109696E27}" type="presOf" srcId="{982A593C-3C20-4241-AC40-908BCBB3B0EC}" destId="{0FC4E530-B81D-4D3F-AC60-714F4406E0CB}" srcOrd="0" destOrd="0" presId="urn:microsoft.com/office/officeart/2005/8/layout/radial6"/>
    <dgm:cxn modelId="{C4193D7C-A26C-4DD3-8B41-A8BB91315428}" type="presOf" srcId="{C2CD8BFF-C5BF-483A-B506-6AF9C0725742}" destId="{113DA054-96FC-4509-B443-698A30CD6924}" srcOrd="0" destOrd="0" presId="urn:microsoft.com/office/officeart/2005/8/layout/radial6"/>
    <dgm:cxn modelId="{C21022B4-F40C-4674-B934-02B3FA21385D}" type="presOf" srcId="{7C8F0075-7F00-427F-8E61-476430C1937B}" destId="{7E14536D-8B65-4AB7-A3EC-EEEB2C5804D6}" srcOrd="0" destOrd="0" presId="urn:microsoft.com/office/officeart/2005/8/layout/radial6"/>
    <dgm:cxn modelId="{6ABFF0C3-4483-4A0D-A9FD-104D63EDFD04}" type="presOf" srcId="{7A179D3C-F525-42B3-8CE4-27EEED62D68F}" destId="{3A03C376-B941-4ECF-AE3C-749880FA2D45}" srcOrd="0" destOrd="0" presId="urn:microsoft.com/office/officeart/2005/8/layout/radial6"/>
    <dgm:cxn modelId="{2B21000A-06D8-4BE6-B6FB-29F980BE4A91}" srcId="{4EF2A13E-7B2F-4CC9-899B-B521CE845109}" destId="{7C8F0075-7F00-427F-8E61-476430C1937B}" srcOrd="3" destOrd="0" parTransId="{5F23BA0F-07A9-43FC-B5B0-D612D62E84E5}" sibTransId="{7CC866F3-03D6-489C-9410-52E193D83CB2}"/>
    <dgm:cxn modelId="{52AE66AF-D273-474C-8E89-A9C0E4083463}" srcId="{4EF2A13E-7B2F-4CC9-899B-B521CE845109}" destId="{982A593C-3C20-4241-AC40-908BCBB3B0EC}" srcOrd="2" destOrd="0" parTransId="{4362845D-3A0A-4742-9DD7-167941B5D251}" sibTransId="{46B36467-582D-4CEC-82F6-B712980DE54C}"/>
    <dgm:cxn modelId="{21CA527A-222E-4A0F-9C15-DB4D15E9F01B}" type="presOf" srcId="{46B36467-582D-4CEC-82F6-B712980DE54C}" destId="{8F5C9D4D-06A7-4465-A4D6-210E1E39322E}" srcOrd="0" destOrd="0" presId="urn:microsoft.com/office/officeart/2005/8/layout/radial6"/>
    <dgm:cxn modelId="{7A79C94C-0A64-425D-A397-DA53DBB6ED1E}" type="presOf" srcId="{49E6B85C-7438-4712-8F85-95A4B2CAC393}" destId="{6BBA6C0E-AF3B-403B-821F-2ABCB66150D7}" srcOrd="0" destOrd="0" presId="urn:microsoft.com/office/officeart/2005/8/layout/radial6"/>
    <dgm:cxn modelId="{0757D5EB-ADCC-42F5-ABEB-9599BD394692}" srcId="{7A179D3C-F525-42B3-8CE4-27EEED62D68F}" destId="{4EF2A13E-7B2F-4CC9-899B-B521CE845109}" srcOrd="0" destOrd="0" parTransId="{93E977EE-E473-49FA-8919-33A62DB9257D}" sibTransId="{8601DB78-F52F-419A-9799-3CF27C79F87E}"/>
    <dgm:cxn modelId="{342BFBD8-E912-4B54-8600-1BBE13F46AB9}" type="presOf" srcId="{7CC866F3-03D6-489C-9410-52E193D83CB2}" destId="{1226E649-9D5D-4840-B8D6-EB450B7F8D4A}" srcOrd="0" destOrd="0" presId="urn:microsoft.com/office/officeart/2005/8/layout/radial6"/>
    <dgm:cxn modelId="{2355C87B-9C32-4138-B005-16878016F144}" srcId="{4EF2A13E-7B2F-4CC9-899B-B521CE845109}" destId="{17299754-EEFC-45FA-BB55-B89FE3A0C058}" srcOrd="1" destOrd="0" parTransId="{24C3CAF2-6B9B-482A-99C4-832B109B7BF6}" sibTransId="{49E6B85C-7438-4712-8F85-95A4B2CAC393}"/>
    <dgm:cxn modelId="{17A5A5AB-F52C-45E3-AA86-F9939BE0B027}" type="presOf" srcId="{15997F1A-7B0E-4E99-BACD-F0D9DEE8B6B1}" destId="{CBDA6B83-7B37-4FF9-8224-F51C0AD19118}" srcOrd="0" destOrd="0" presId="urn:microsoft.com/office/officeart/2005/8/layout/radial6"/>
    <dgm:cxn modelId="{DE66ABEF-C6B2-49A1-8BF3-475A0BB56767}" type="presOf" srcId="{17299754-EEFC-45FA-BB55-B89FE3A0C058}" destId="{D82526C4-E93A-4DBE-B117-0C9067AB3865}" srcOrd="0" destOrd="0" presId="urn:microsoft.com/office/officeart/2005/8/layout/radial6"/>
    <dgm:cxn modelId="{5D857A70-7033-4DDC-8559-6A190E32832C}" type="presParOf" srcId="{3A03C376-B941-4ECF-AE3C-749880FA2D45}" destId="{4AABA981-6616-4070-926C-F793E347A65D}" srcOrd="0" destOrd="0" presId="urn:microsoft.com/office/officeart/2005/8/layout/radial6"/>
    <dgm:cxn modelId="{04EE20CA-619B-4692-A628-6DE84BBA3437}" type="presParOf" srcId="{3A03C376-B941-4ECF-AE3C-749880FA2D45}" destId="{113DA054-96FC-4509-B443-698A30CD6924}" srcOrd="1" destOrd="0" presId="urn:microsoft.com/office/officeart/2005/8/layout/radial6"/>
    <dgm:cxn modelId="{DA73A51E-CBA5-4DA6-BDB1-280EF499846A}" type="presParOf" srcId="{3A03C376-B941-4ECF-AE3C-749880FA2D45}" destId="{4DD41FAB-ED11-4464-B702-6F3BFAEFB780}" srcOrd="2" destOrd="0" presId="urn:microsoft.com/office/officeart/2005/8/layout/radial6"/>
    <dgm:cxn modelId="{957DC3CA-AAAC-4909-8CEB-A3030318DFB3}" type="presParOf" srcId="{3A03C376-B941-4ECF-AE3C-749880FA2D45}" destId="{CBDA6B83-7B37-4FF9-8224-F51C0AD19118}" srcOrd="3" destOrd="0" presId="urn:microsoft.com/office/officeart/2005/8/layout/radial6"/>
    <dgm:cxn modelId="{2FA0C76E-AE4B-426A-8445-1101C58B7C87}" type="presParOf" srcId="{3A03C376-B941-4ECF-AE3C-749880FA2D45}" destId="{D82526C4-E93A-4DBE-B117-0C9067AB3865}" srcOrd="4" destOrd="0" presId="urn:microsoft.com/office/officeart/2005/8/layout/radial6"/>
    <dgm:cxn modelId="{1E5E18D3-0416-43A3-8661-77374B38E0F4}" type="presParOf" srcId="{3A03C376-B941-4ECF-AE3C-749880FA2D45}" destId="{67CCA7A0-8522-4690-A0AE-2F66041359F0}" srcOrd="5" destOrd="0" presId="urn:microsoft.com/office/officeart/2005/8/layout/radial6"/>
    <dgm:cxn modelId="{10C42A78-D5EE-4B31-85F9-1A971ECE4138}" type="presParOf" srcId="{3A03C376-B941-4ECF-AE3C-749880FA2D45}" destId="{6BBA6C0E-AF3B-403B-821F-2ABCB66150D7}" srcOrd="6" destOrd="0" presId="urn:microsoft.com/office/officeart/2005/8/layout/radial6"/>
    <dgm:cxn modelId="{B612709A-05F3-4CB4-96F5-7A0E255BCCD1}" type="presParOf" srcId="{3A03C376-B941-4ECF-AE3C-749880FA2D45}" destId="{0FC4E530-B81D-4D3F-AC60-714F4406E0CB}" srcOrd="7" destOrd="0" presId="urn:microsoft.com/office/officeart/2005/8/layout/radial6"/>
    <dgm:cxn modelId="{40424F4B-E6EB-4326-BD36-C455BDF5034E}" type="presParOf" srcId="{3A03C376-B941-4ECF-AE3C-749880FA2D45}" destId="{A3651843-DF5B-4648-9AA1-EC342DC40143}" srcOrd="8" destOrd="0" presId="urn:microsoft.com/office/officeart/2005/8/layout/radial6"/>
    <dgm:cxn modelId="{E19BBBF3-1F41-4560-9575-F67E0F83CE05}" type="presParOf" srcId="{3A03C376-B941-4ECF-AE3C-749880FA2D45}" destId="{8F5C9D4D-06A7-4465-A4D6-210E1E39322E}" srcOrd="9" destOrd="0" presId="urn:microsoft.com/office/officeart/2005/8/layout/radial6"/>
    <dgm:cxn modelId="{A8F05AAB-EF90-44AF-9421-4967EBFF01A9}" type="presParOf" srcId="{3A03C376-B941-4ECF-AE3C-749880FA2D45}" destId="{7E14536D-8B65-4AB7-A3EC-EEEB2C5804D6}" srcOrd="10" destOrd="0" presId="urn:microsoft.com/office/officeart/2005/8/layout/radial6"/>
    <dgm:cxn modelId="{93CA863E-D2F1-4918-8FA2-B55F84C3378F}" type="presParOf" srcId="{3A03C376-B941-4ECF-AE3C-749880FA2D45}" destId="{2C0C2255-E433-4326-B7EC-69E8C3B426A5}" srcOrd="11" destOrd="0" presId="urn:microsoft.com/office/officeart/2005/8/layout/radial6"/>
    <dgm:cxn modelId="{41AEBF87-C726-4512-99E0-9EEC2FBA081F}" type="presParOf" srcId="{3A03C376-B941-4ECF-AE3C-749880FA2D45}" destId="{1226E649-9D5D-4840-B8D6-EB450B7F8D4A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86CC1-4CE0-49FE-B081-410ADBD2FC54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B81D5-6FEC-4A87-A4D7-5A5845EAC77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26CE0-5018-4DD4-A53C-E72DC61FAA6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by Stephen M. Peters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Tx/>
              <a:buNone/>
              <a:defRPr/>
            </a:lvl1pPr>
          </a:lstStyle>
          <a:p>
            <a:pPr>
              <a:defRPr/>
            </a:pPr>
            <a:r>
              <a:rPr lang="en-US"/>
              <a:t> 2001 South-Western College Publishing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MANAJEMEN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276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DASAR-DASAR</a:t>
            </a:r>
            <a:r>
              <a:rPr lang="id-ID" dirty="0" smtClean="0"/>
              <a:t> </a:t>
            </a:r>
            <a:r>
              <a:rPr lang="en-US" dirty="0" smtClean="0"/>
              <a:t>MANAJEMEN EFEKTIF</a:t>
            </a:r>
            <a:endParaRPr lang="id-ID" dirty="0" smtClean="0"/>
          </a:p>
          <a:p>
            <a:pPr marL="514350" indent="-514350"/>
            <a:r>
              <a:rPr lang="id-ID" dirty="0" smtClean="0"/>
              <a:t>2.</a:t>
            </a:r>
            <a:r>
              <a:rPr lang="en-US" dirty="0" smtClean="0"/>
              <a:t> STRUKTUR ORGANISASI</a:t>
            </a:r>
          </a:p>
          <a:p>
            <a:pPr marL="457200" indent="-457200"/>
            <a:r>
              <a:rPr lang="en-US" dirty="0" smtClean="0"/>
              <a:t>3. MANAJEMEN PRODUKSI. </a:t>
            </a:r>
            <a:endParaRPr lang="id-ID" dirty="0" smtClean="0"/>
          </a:p>
          <a:p>
            <a:pPr marL="457200" indent="-457200"/>
            <a:r>
              <a:rPr lang="id-ID" dirty="0" smtClean="0"/>
              <a:t>4. </a:t>
            </a:r>
            <a:r>
              <a:rPr lang="en-US" dirty="0" smtClean="0"/>
              <a:t>KUALITAS &amp; EFISIENSI</a:t>
            </a:r>
            <a:r>
              <a:rPr lang="id-ID" dirty="0" smtClean="0"/>
              <a:t> </a:t>
            </a:r>
            <a:r>
              <a:rPr lang="en-US" dirty="0" smtClean="0"/>
              <a:t>PRODUKSI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en-US" sz="3200" dirty="0" err="1" smtClean="0"/>
              <a:t>Perencaanaan</a:t>
            </a:r>
            <a:r>
              <a:rPr lang="en-US" sz="3200" dirty="0" smtClean="0"/>
              <a:t> </a:t>
            </a:r>
            <a:r>
              <a:rPr lang="en-US" sz="3200" dirty="0" err="1" smtClean="0"/>
              <a:t>Taktikal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(High-level and Middle Managers)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7924800" cy="310854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id-ID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,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2 </a:t>
            </a:r>
            <a:r>
              <a:rPr lang="en-US" sz="2800" dirty="0" err="1" smtClean="0"/>
              <a:t>tahun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defRPr/>
            </a:pPr>
            <a:endParaRPr lang="id-ID" sz="2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>
              <a:defRPr/>
            </a:pPr>
            <a:endParaRPr lang="id-ID" sz="2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3200" dirty="0" err="1" smtClean="0"/>
              <a:t>Perencaanaan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Supervisory (First 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413338"/>
            <a:ext cx="7391400" cy="397031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,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.</a:t>
            </a:r>
          </a:p>
          <a:p>
            <a:pPr>
              <a:defRPr/>
            </a:pPr>
            <a:endParaRPr lang="id-ID" sz="2800" dirty="0" smtClean="0"/>
          </a:p>
          <a:p>
            <a:pPr>
              <a:defRPr/>
            </a:pP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taktis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err="1" smtClean="0"/>
              <a:t>Sepakat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harian</a:t>
            </a:r>
            <a:r>
              <a:rPr lang="en-US" sz="2800" dirty="0" smtClean="0"/>
              <a:t>.</a:t>
            </a:r>
          </a:p>
          <a:p>
            <a:pPr>
              <a:defRPr/>
            </a:pPr>
            <a:endParaRPr lang="id-ID" sz="2800" dirty="0" smtClean="0"/>
          </a:p>
          <a:p>
            <a:pPr>
              <a:defRPr/>
            </a:pPr>
            <a:r>
              <a:rPr lang="en-US" sz="2800" dirty="0" err="1" smtClean="0"/>
              <a:t>Mensyaratkan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mentaati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Perencaanaan</a:t>
            </a:r>
            <a:r>
              <a:rPr lang="en-US" dirty="0" smtClean="0"/>
              <a:t> </a:t>
            </a:r>
            <a:r>
              <a:rPr lang="en-US" dirty="0" err="1" smtClean="0"/>
              <a:t>Kontigensi</a:t>
            </a:r>
            <a:endParaRPr lang="en-US" dirty="0" smtClean="0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524000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3600" dirty="0" err="1" smtClean="0"/>
              <a:t>Rencana</a:t>
            </a:r>
            <a:r>
              <a:rPr lang="en-US" sz="3600" dirty="0" smtClean="0"/>
              <a:t> </a:t>
            </a:r>
            <a:r>
              <a:rPr lang="en-US" sz="3600" dirty="0" err="1" smtClean="0"/>
              <a:t>alternatif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kondisi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id-ID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err="1" smtClean="0"/>
              <a:t>Rencana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situasi</a:t>
            </a:r>
            <a:r>
              <a:rPr lang="en-US" sz="3600" dirty="0" smtClean="0"/>
              <a:t> </a:t>
            </a:r>
            <a:r>
              <a:rPr lang="en-US" sz="3600" dirty="0" err="1" smtClean="0"/>
              <a:t>krisis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Manajer dan Fungsi Pengorganisasian</a:t>
            </a:r>
          </a:p>
        </p:txBody>
      </p:sp>
      <p:graphicFrame>
        <p:nvGraphicFramePr>
          <p:cNvPr id="5122" name="Object 1024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685800" y="1143000"/>
          <a:ext cx="7543800" cy="2362200"/>
        </p:xfrm>
        <a:graphic>
          <a:graphicData uri="http://schemas.openxmlformats.org/presentationml/2006/ole">
            <p:oleObj spid="_x0000_s5122" name="MS Org Chart" r:id="rId3" imgW="6000480" imgH="1346040" progId="">
              <p:embed followColorScheme="full"/>
            </p:oleObj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err="1"/>
              <a:t>Mengorganisir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lain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konsisten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smtClean="0"/>
              <a:t>/</a:t>
            </a:r>
            <a:r>
              <a:rPr lang="en-US" sz="2800" dirty="0" err="1" smtClean="0"/>
              <a:t>visi.misi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  </a:t>
            </a:r>
            <a:r>
              <a:rPr lang="en-US" sz="2800" dirty="0" err="1"/>
              <a:t>perusahaan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terus-menerus</a:t>
            </a:r>
            <a:r>
              <a:rPr lang="en-US" sz="2800" dirty="0"/>
              <a:t> </a:t>
            </a:r>
            <a:r>
              <a:rPr lang="en-US" sz="2800" dirty="0" err="1"/>
              <a:t>sepanjang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merestruktur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Manajer dan Fungsi Pengarahan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828800"/>
            <a:ext cx="6019800" cy="3429000"/>
          </a:xfrm>
          <a:ln>
            <a:solidFill>
              <a:srgbClr val="FF0000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efektip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18288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/>
              <a:t>Providing </a:t>
            </a:r>
            <a:r>
              <a:rPr lang="en-US" sz="1800" dirty="0"/>
              <a:t>a target.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Gaya Kepemimpinan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1646238"/>
            <a:ext cx="1436688" cy="3937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Autocratic</a:t>
            </a:r>
          </a:p>
        </p:txBody>
      </p:sp>
      <p:graphicFrame>
        <p:nvGraphicFramePr>
          <p:cNvPr id="7170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90800" y="4259263"/>
          <a:ext cx="2436813" cy="1836737"/>
        </p:xfrm>
        <a:graphic>
          <a:graphicData uri="http://schemas.openxmlformats.org/presentationml/2006/ole">
            <p:oleObj spid="_x0000_s7170" name="Clip" r:id="rId3" imgW="5613120" imgH="2749320" progId="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81600" y="4940300"/>
            <a:ext cx="3141663" cy="3937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Participative/Democratic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562600" y="3551238"/>
            <a:ext cx="2873375" cy="3937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Free-rein/Laissez-faire</a:t>
            </a:r>
          </a:p>
        </p:txBody>
      </p:sp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685800" y="2209800"/>
          <a:ext cx="2087562" cy="2243137"/>
        </p:xfrm>
        <a:graphic>
          <a:graphicData uri="http://schemas.openxmlformats.org/presentationml/2006/ole">
            <p:oleObj spid="_x0000_s7171" name="Clip" r:id="rId4" imgW="3180600" imgH="3418920" progId="">
              <p:embed/>
            </p:oleObj>
          </a:graphicData>
        </a:graphic>
      </p:graphicFrame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5487988" y="1447800"/>
          <a:ext cx="2309812" cy="2001838"/>
        </p:xfrm>
        <a:graphic>
          <a:graphicData uri="http://schemas.openxmlformats.org/presentationml/2006/ole">
            <p:oleObj spid="_x0000_s7172" name="Clip" r:id="rId5" imgW="1928160" imgH="1672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8" grpId="0" build="p" autoUpdateAnimBg="0"/>
      <p:bldP spid="184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endParaRPr lang="en-US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Meliputi</a:t>
            </a:r>
            <a:r>
              <a:rPr lang="en-US" sz="2800" b="1" dirty="0"/>
              <a:t> :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62200" y="2209800"/>
            <a:ext cx="5334000" cy="353943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standard (setting standards)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</a:t>
            </a:r>
            <a:r>
              <a:rPr lang="en-US" sz="2400" dirty="0" err="1"/>
              <a:t>Perkerjaan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(Tracking results)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(Evaluating performance)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</a:t>
            </a:r>
            <a:r>
              <a:rPr lang="en-US" sz="2400" dirty="0" err="1"/>
              <a:t>Deteksi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mengoreksi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(Detecting and correcting activities</a:t>
            </a:r>
            <a:r>
              <a:rPr lang="en-US" sz="2400" dirty="0" smtClean="0"/>
              <a:t>)</a:t>
            </a:r>
            <a:endParaRPr lang="en-US" sz="2800" dirty="0"/>
          </a:p>
          <a:p>
            <a:pPr>
              <a:buFontTx/>
              <a:buChar char="•"/>
            </a:pPr>
            <a:endParaRPr lang="en-US" sz="2800" dirty="0"/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371600" y="1905000"/>
          <a:ext cx="819150" cy="1733550"/>
        </p:xfrm>
        <a:graphic>
          <a:graphicData uri="http://schemas.openxmlformats.org/presentationml/2006/ole">
            <p:oleObj spid="_x0000_s8194" name="Clip" r:id="rId3" imgW="1638360" imgH="3468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162800" cy="1143000"/>
          </a:xfrm>
          <a:solidFill>
            <a:srgbClr val="FFC000"/>
          </a:solidFill>
        </p:spPr>
        <p:txBody>
          <a:bodyPr/>
          <a:lstStyle/>
          <a:p>
            <a:r>
              <a:rPr lang="en-US" sz="3200" dirty="0" err="1" smtClean="0"/>
              <a:t>Ketrampilan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endParaRPr lang="en-US" sz="3200" dirty="0" smtClean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143000" y="3581400"/>
            <a:ext cx="7010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3597275"/>
            <a:ext cx="678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Technical Skills: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ketrampilan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43000" y="2667000"/>
            <a:ext cx="70104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143000" y="2590800"/>
            <a:ext cx="7010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Interpersonal Skills: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orang-orang</a:t>
            </a:r>
            <a:endParaRPr lang="en-US" sz="2400" dirty="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143000" y="4648200"/>
            <a:ext cx="7010400" cy="106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70866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Decision-Making Skills: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dialokasikan</a:t>
            </a:r>
            <a:r>
              <a:rPr lang="en-US" dirty="0"/>
              <a:t>.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219200" y="1660525"/>
            <a:ext cx="6934200" cy="77787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143000" y="1660525"/>
            <a:ext cx="7010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Conceptual Skills: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terminologi</a:t>
            </a:r>
            <a:r>
              <a:rPr lang="en-US" sz="2400" dirty="0"/>
              <a:t> yang </a:t>
            </a:r>
            <a:r>
              <a:rPr lang="en-US" sz="2400" dirty="0" err="1"/>
              <a:t>abstrak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(Time Management)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990600" y="3581400"/>
            <a:ext cx="7162800" cy="9906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3505200"/>
            <a:ext cx="71628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/>
              <a:t>Minimalkan</a:t>
            </a:r>
            <a:r>
              <a:rPr lang="en-US" sz="2400" b="1" dirty="0"/>
              <a:t> </a:t>
            </a:r>
            <a:r>
              <a:rPr lang="en-US" sz="2400" b="1" dirty="0" err="1"/>
              <a:t>interupsi</a:t>
            </a:r>
            <a:r>
              <a:rPr lang="en-US" sz="2400" b="1" dirty="0"/>
              <a:t> :</a:t>
            </a:r>
            <a:r>
              <a:rPr lang="en-US" sz="2400" dirty="0"/>
              <a:t>                                                                      </a:t>
            </a:r>
            <a:r>
              <a:rPr lang="en-US" sz="2400" i="1" dirty="0" err="1"/>
              <a:t>Manajer</a:t>
            </a:r>
            <a:r>
              <a:rPr lang="en-US" sz="2400" i="1" dirty="0"/>
              <a:t> </a:t>
            </a:r>
            <a:r>
              <a:rPr lang="en-US" sz="2400" i="1" dirty="0" err="1"/>
              <a:t>hendaknya</a:t>
            </a:r>
            <a:r>
              <a:rPr lang="en-US" sz="2400" i="1" dirty="0"/>
              <a:t> </a:t>
            </a:r>
            <a:r>
              <a:rPr lang="en-US" sz="2400" i="1" dirty="0" err="1"/>
              <a:t>tetap</a:t>
            </a:r>
            <a:r>
              <a:rPr lang="en-US" sz="2400" i="1" dirty="0"/>
              <a:t> </a:t>
            </a:r>
            <a:r>
              <a:rPr lang="en-US" sz="2400" i="1" dirty="0" err="1"/>
              <a:t>fokus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pekerjaan</a:t>
            </a:r>
            <a:r>
              <a:rPr lang="en-US" sz="2400" i="1" dirty="0"/>
              <a:t> yang </a:t>
            </a:r>
            <a:r>
              <a:rPr lang="en-US" sz="2400" i="1" dirty="0" err="1"/>
              <a:t>sedang</a:t>
            </a:r>
            <a:r>
              <a:rPr lang="en-US" sz="2400" i="1" dirty="0"/>
              <a:t> </a:t>
            </a:r>
            <a:r>
              <a:rPr lang="en-US" sz="2400" i="1" dirty="0" err="1"/>
              <a:t>ditangani</a:t>
            </a:r>
            <a:r>
              <a:rPr lang="en-US" sz="2400" i="1" dirty="0"/>
              <a:t> </a:t>
            </a:r>
            <a:r>
              <a:rPr lang="en-US" sz="2400" i="1" dirty="0" err="1"/>
              <a:t>sebelum</a:t>
            </a:r>
            <a:r>
              <a:rPr lang="en-US" sz="2400" i="1" dirty="0"/>
              <a:t> </a:t>
            </a:r>
            <a:r>
              <a:rPr lang="en-US" sz="2400" i="1" dirty="0" err="1"/>
              <a:t>menanggapi</a:t>
            </a:r>
            <a:r>
              <a:rPr lang="en-US" sz="2400" i="1" dirty="0"/>
              <a:t> </a:t>
            </a:r>
            <a:r>
              <a:rPr lang="en-US" sz="2400" i="1" dirty="0" err="1"/>
              <a:t>interupsi</a:t>
            </a:r>
            <a:r>
              <a:rPr lang="en-US" sz="2400" i="1" dirty="0"/>
              <a:t> </a:t>
            </a:r>
            <a:r>
              <a:rPr lang="en-US" sz="2400" i="1" dirty="0" err="1"/>
              <a:t>yg</a:t>
            </a:r>
            <a:r>
              <a:rPr lang="en-US" sz="2400" i="1" dirty="0"/>
              <a:t> </a:t>
            </a:r>
            <a:r>
              <a:rPr lang="en-US" sz="2400" i="1" dirty="0" err="1"/>
              <a:t>tdk</a:t>
            </a:r>
            <a:r>
              <a:rPr lang="en-US" sz="2400" i="1" dirty="0"/>
              <a:t> </a:t>
            </a:r>
            <a:r>
              <a:rPr lang="en-US" sz="2400" i="1" dirty="0" err="1"/>
              <a:t>terjadwal</a:t>
            </a:r>
            <a:endParaRPr lang="en-US" sz="2400" i="1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990600" y="2667000"/>
            <a:ext cx="71628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90600" y="2590800"/>
            <a:ext cx="7162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Jadualkan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jeda</a:t>
            </a:r>
            <a:r>
              <a:rPr lang="en-US" sz="2400" dirty="0"/>
              <a:t> yang </a:t>
            </a:r>
            <a:r>
              <a:rPr lang="en-US" sz="2400" dirty="0" err="1"/>
              <a:t>panjang</a:t>
            </a:r>
            <a:r>
              <a:rPr lang="en-US" sz="2400" dirty="0"/>
              <a:t> 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endParaRPr lang="en-US" sz="2400" dirty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990600" y="4648200"/>
            <a:ext cx="7162800" cy="7620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90600" y="4572000"/>
            <a:ext cx="716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/>
              <a:t>Tetapkan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:</a:t>
            </a:r>
            <a:r>
              <a:rPr lang="en-US" dirty="0"/>
              <a:t>                    </a:t>
            </a:r>
            <a:r>
              <a:rPr lang="en-US" sz="1800" i="1" dirty="0" err="1"/>
              <a:t>Memecahkan</a:t>
            </a:r>
            <a:r>
              <a:rPr lang="en-US" sz="1800" i="1" dirty="0"/>
              <a:t> </a:t>
            </a:r>
            <a:r>
              <a:rPr lang="en-US" sz="1800" i="1" dirty="0" err="1"/>
              <a:t>tugas</a:t>
            </a:r>
            <a:r>
              <a:rPr lang="en-US" sz="1800" i="1" dirty="0"/>
              <a:t> </a:t>
            </a:r>
            <a:r>
              <a:rPr lang="en-US" sz="1800" i="1" dirty="0" err="1"/>
              <a:t>menjadi</a:t>
            </a:r>
            <a:r>
              <a:rPr lang="en-US" sz="1800" i="1" dirty="0"/>
              <a:t> </a:t>
            </a:r>
            <a:r>
              <a:rPr lang="en-US" sz="1800" i="1" dirty="0" err="1"/>
              <a:t>tugas-tugas</a:t>
            </a:r>
            <a:r>
              <a:rPr lang="en-US" sz="1800" i="1" dirty="0"/>
              <a:t> yang </a:t>
            </a:r>
            <a:r>
              <a:rPr lang="en-US" sz="1800" i="1" dirty="0" err="1"/>
              <a:t>lebih</a:t>
            </a:r>
            <a:r>
              <a:rPr lang="en-US" sz="1800" i="1" dirty="0"/>
              <a:t> </a:t>
            </a:r>
            <a:r>
              <a:rPr lang="en-US" sz="1800" i="1" dirty="0" err="1"/>
              <a:t>kecil</a:t>
            </a:r>
            <a:r>
              <a:rPr lang="en-US" sz="1800" i="1" dirty="0"/>
              <a:t> (</a:t>
            </a:r>
            <a:r>
              <a:rPr lang="en-US" sz="1800" i="1" dirty="0" err="1"/>
              <a:t>Tugas</a:t>
            </a:r>
            <a:r>
              <a:rPr lang="en-US" sz="1800" i="1" dirty="0"/>
              <a:t> A, B, </a:t>
            </a:r>
            <a:r>
              <a:rPr lang="en-US" sz="1800" i="1" dirty="0" err="1"/>
              <a:t>dst</a:t>
            </a:r>
            <a:r>
              <a:rPr lang="en-US" sz="1800" i="1" dirty="0"/>
              <a:t>)</a:t>
            </a:r>
            <a:r>
              <a:rPr lang="en-US" dirty="0"/>
              <a:t>                   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990600" y="1660525"/>
            <a:ext cx="7162800" cy="77787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990600" y="1600200"/>
            <a:ext cx="7162800" cy="808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 err="1"/>
              <a:t>Tetapkan</a:t>
            </a:r>
            <a:r>
              <a:rPr lang="en-US" sz="2500" dirty="0"/>
              <a:t> </a:t>
            </a:r>
            <a:r>
              <a:rPr lang="en-US" sz="2500" dirty="0" err="1"/>
              <a:t>prioritas</a:t>
            </a:r>
            <a:r>
              <a:rPr lang="en-US" sz="2500" dirty="0"/>
              <a:t> yang </a:t>
            </a:r>
            <a:r>
              <a:rPr lang="en-US" sz="2500" dirty="0" err="1"/>
              <a:t>tepat</a:t>
            </a:r>
            <a:r>
              <a:rPr lang="en-US" sz="2500" dirty="0"/>
              <a:t> </a:t>
            </a:r>
            <a:r>
              <a:rPr lang="en-US" sz="2500" dirty="0" smtClean="0"/>
              <a:t>:</a:t>
            </a:r>
            <a:r>
              <a:rPr lang="en-US" sz="2200" i="1" dirty="0" err="1" smtClean="0"/>
              <a:t>Tetapkan</a:t>
            </a:r>
            <a:r>
              <a:rPr lang="en-US" sz="2200" i="1" dirty="0" smtClean="0"/>
              <a:t> </a:t>
            </a:r>
            <a:r>
              <a:rPr lang="en-US" sz="2200" i="1" dirty="0"/>
              <a:t>yang </a:t>
            </a:r>
            <a:r>
              <a:rPr lang="en-US" sz="2200" i="1" dirty="0" err="1"/>
              <a:t>terbaik</a:t>
            </a:r>
            <a:r>
              <a:rPr lang="en-US" sz="2200" i="1" dirty="0"/>
              <a:t> </a:t>
            </a:r>
            <a:r>
              <a:rPr lang="en-US" sz="2200" i="1" dirty="0" err="1"/>
              <a:t>daripada</a:t>
            </a:r>
            <a:r>
              <a:rPr lang="en-US" sz="2200" i="1" dirty="0"/>
              <a:t> yang paling </a:t>
            </a:r>
            <a:r>
              <a:rPr lang="en-US" sz="2200" i="1" dirty="0" err="1"/>
              <a:t>disukai</a:t>
            </a:r>
            <a:endParaRPr lang="en-US" sz="2200" i="1" dirty="0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143000" y="5562600"/>
            <a:ext cx="7010400" cy="4572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914400" y="5486400"/>
            <a:ext cx="7239000" cy="5078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dirty="0" err="1"/>
              <a:t>Delegasikan</a:t>
            </a:r>
            <a:r>
              <a:rPr lang="en-US" sz="2700" dirty="0"/>
              <a:t> </a:t>
            </a:r>
            <a:r>
              <a:rPr lang="en-US" sz="2700" dirty="0" err="1"/>
              <a:t>beberapa</a:t>
            </a:r>
            <a:r>
              <a:rPr lang="en-US" sz="2700" dirty="0"/>
              <a:t> </a:t>
            </a:r>
            <a:r>
              <a:rPr lang="en-US" sz="2700" dirty="0" err="1"/>
              <a:t>tugas</a:t>
            </a:r>
            <a:r>
              <a:rPr lang="en-US" sz="2700" dirty="0"/>
              <a:t> </a:t>
            </a:r>
            <a:r>
              <a:rPr lang="en-US" sz="2700" dirty="0" err="1"/>
              <a:t>kepada</a:t>
            </a:r>
            <a:r>
              <a:rPr lang="en-US" sz="2700" dirty="0"/>
              <a:t> </a:t>
            </a:r>
            <a:r>
              <a:rPr lang="en-US" sz="2700" dirty="0" err="1"/>
              <a:t>para</a:t>
            </a:r>
            <a:r>
              <a:rPr lang="en-US" sz="2700" dirty="0"/>
              <a:t> </a:t>
            </a:r>
            <a:r>
              <a:rPr lang="en-US" sz="2700" dirty="0" err="1"/>
              <a:t>manajer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582" grpId="0" animBg="1" autoUpdateAnimBg="0"/>
      <p:bldP spid="24584" grpId="0" animBg="1" autoUpdateAnimBg="0"/>
      <p:bldP spid="24586" grpId="0" animBg="1" autoUpdateAnimBg="0"/>
      <p:bldP spid="2458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00200"/>
            <a:ext cx="4191000" cy="3733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5105400"/>
            <a:ext cx="4370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TERIMA KASIH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DASAR-DASAR</a:t>
            </a:r>
            <a:r>
              <a:rPr lang="id-ID" sz="3200" b="1" dirty="0" smtClean="0"/>
              <a:t>  </a:t>
            </a:r>
            <a:r>
              <a:rPr lang="en-US" sz="3200" b="1" dirty="0" smtClean="0"/>
              <a:t>MANAJEMEN</a:t>
            </a:r>
            <a:r>
              <a:rPr lang="id-ID" sz="3200" b="1" dirty="0" smtClean="0"/>
              <a:t> </a:t>
            </a:r>
          </a:p>
          <a:p>
            <a:pPr algn="ctr"/>
            <a:r>
              <a:rPr lang="en-US" sz="3200" b="1" dirty="0" smtClean="0"/>
              <a:t>YANG </a:t>
            </a:r>
            <a:r>
              <a:rPr lang="en-US" sz="3200" b="1" dirty="0"/>
              <a:t>EFEKTIF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Sasaran Pembelajaran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36638" y="1905000"/>
            <a:ext cx="7192962" cy="257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93700" indent="-393700">
              <a:spcBef>
                <a:spcPct val="20000"/>
              </a:spcBef>
              <a:buFont typeface="Wingdings" pitchFamily="2" charset="2"/>
              <a:buChar char=""/>
              <a:tabLst>
                <a:tab pos="393700" algn="l"/>
              </a:tabLst>
            </a:pPr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tingkatan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.</a:t>
            </a:r>
          </a:p>
          <a:p>
            <a:pPr marL="393700" indent="-393700">
              <a:spcBef>
                <a:spcPct val="20000"/>
              </a:spcBef>
              <a:buFont typeface="Wingdings" pitchFamily="2" charset="2"/>
              <a:buChar char=""/>
              <a:tabLst>
                <a:tab pos="393700" algn="l"/>
              </a:tabLst>
            </a:pPr>
            <a:r>
              <a:rPr lang="en-US" sz="2800" dirty="0" err="1"/>
              <a:t>Identifkasi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daripada</a:t>
            </a:r>
            <a:r>
              <a:rPr lang="en-US" sz="2800" dirty="0"/>
              <a:t> </a:t>
            </a:r>
            <a:r>
              <a:rPr lang="en-US" sz="2800" dirty="0" err="1"/>
              <a:t>manajer</a:t>
            </a:r>
            <a:r>
              <a:rPr lang="en-US" sz="2800" dirty="0"/>
              <a:t>.</a:t>
            </a:r>
          </a:p>
          <a:p>
            <a:pPr marL="393700" indent="-393700">
              <a:spcBef>
                <a:spcPct val="20000"/>
              </a:spcBef>
              <a:buFont typeface="Wingdings" pitchFamily="2" charset="2"/>
              <a:buChar char=""/>
              <a:tabLst>
                <a:tab pos="393700" algn="l"/>
              </a:tabLst>
            </a:pP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ketrampilan</a:t>
            </a:r>
            <a:r>
              <a:rPr lang="en-US" sz="2800" dirty="0"/>
              <a:t> yang </a:t>
            </a:r>
            <a:r>
              <a:rPr lang="en-US" sz="2800" dirty="0" err="1"/>
              <a:t>manajer</a:t>
            </a:r>
            <a:r>
              <a:rPr lang="en-US" sz="2800" dirty="0"/>
              <a:t> </a:t>
            </a:r>
            <a:r>
              <a:rPr lang="en-US" sz="2800" dirty="0" err="1"/>
              <a:t>butuhkan</a:t>
            </a:r>
            <a:endParaRPr lang="en-US" sz="2800" dirty="0"/>
          </a:p>
          <a:p>
            <a:pPr marL="393700" indent="-393700">
              <a:spcBef>
                <a:spcPct val="20000"/>
              </a:spcBef>
              <a:buFont typeface="Wingdings" pitchFamily="2" charset="2"/>
              <a:buChar char=""/>
              <a:tabLst>
                <a:tab pos="393700" algn="l"/>
              </a:tabLst>
            </a:pP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/>
              <a:t>gunakan</a:t>
            </a:r>
            <a:r>
              <a:rPr lang="en-US" sz="2800" dirty="0"/>
              <a:t> </a:t>
            </a:r>
            <a:r>
              <a:rPr lang="en-US" sz="2800" dirty="0" err="1" smtClean="0"/>
              <a:t>manejer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menambah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2971800"/>
            <a:ext cx="1433513" cy="838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1000" y="307657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Effective Management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6172200" y="2971800"/>
            <a:ext cx="1066800" cy="838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267450" y="3076575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Firm’s Earnings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848600" y="2971800"/>
            <a:ext cx="914400" cy="838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893050" y="3041650"/>
            <a:ext cx="838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Firm’s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Value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590800" y="990600"/>
            <a:ext cx="1219200" cy="91440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590800" y="990600"/>
            <a:ext cx="1219200" cy="8636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Proper Planning of Tasks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590800" y="1981200"/>
            <a:ext cx="1219200" cy="91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35250" y="2057400"/>
            <a:ext cx="1143000" cy="8255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Proper Organizing of Tasks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286000" y="3962400"/>
            <a:ext cx="1752600" cy="1219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362200" y="4035425"/>
            <a:ext cx="1600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Proper Communication to Employees About Job Tasks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590800" y="5257800"/>
            <a:ext cx="1219200" cy="91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622550" y="53213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Proper Control  of Tasks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343400" y="2816225"/>
            <a:ext cx="1219200" cy="1143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343400" y="2892425"/>
            <a:ext cx="1219200" cy="10699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Firm’s Revenues and Expenses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914400" y="3810000"/>
            <a:ext cx="762000" cy="2057400"/>
            <a:chOff x="576" y="2400"/>
            <a:chExt cx="480" cy="1296"/>
          </a:xfrm>
        </p:grpSpPr>
        <p:sp>
          <p:nvSpPr>
            <p:cNvPr id="33824" name="Line 20"/>
            <p:cNvSpPr>
              <a:spLocks noChangeShapeType="1"/>
            </p:cNvSpPr>
            <p:nvPr/>
          </p:nvSpPr>
          <p:spPr bwMode="auto">
            <a:xfrm>
              <a:off x="576" y="2400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25" name="Line 21"/>
            <p:cNvSpPr>
              <a:spLocks noChangeShapeType="1"/>
            </p:cNvSpPr>
            <p:nvPr/>
          </p:nvSpPr>
          <p:spPr bwMode="auto">
            <a:xfrm>
              <a:off x="576" y="36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26" name="Line 22"/>
            <p:cNvSpPr>
              <a:spLocks noChangeShapeType="1"/>
            </p:cNvSpPr>
            <p:nvPr/>
          </p:nvSpPr>
          <p:spPr bwMode="auto">
            <a:xfrm>
              <a:off x="576" y="2928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914400" y="1524000"/>
            <a:ext cx="762000" cy="1447800"/>
            <a:chOff x="576" y="1152"/>
            <a:chExt cx="480" cy="912"/>
          </a:xfrm>
        </p:grpSpPr>
        <p:sp>
          <p:nvSpPr>
            <p:cNvPr id="33821" name="Line 24"/>
            <p:cNvSpPr>
              <a:spLocks noChangeShapeType="1"/>
            </p:cNvSpPr>
            <p:nvPr/>
          </p:nvSpPr>
          <p:spPr bwMode="auto">
            <a:xfrm>
              <a:off x="576" y="1152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22" name="Line 25"/>
            <p:cNvSpPr>
              <a:spLocks noChangeShapeType="1"/>
            </p:cNvSpPr>
            <p:nvPr/>
          </p:nvSpPr>
          <p:spPr bwMode="auto">
            <a:xfrm>
              <a:off x="576" y="168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23" name="Line 26"/>
            <p:cNvSpPr>
              <a:spLocks noChangeShapeType="1"/>
            </p:cNvSpPr>
            <p:nvPr/>
          </p:nvSpPr>
          <p:spPr bwMode="auto">
            <a:xfrm>
              <a:off x="576" y="116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3813" name="Line 27"/>
          <p:cNvSpPr>
            <a:spLocks noChangeShapeType="1"/>
          </p:cNvSpPr>
          <p:nvPr/>
        </p:nvSpPr>
        <p:spPr bwMode="auto">
          <a:xfrm>
            <a:off x="3810000" y="5791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4" name="Line 28"/>
          <p:cNvSpPr>
            <a:spLocks noChangeShapeType="1"/>
          </p:cNvSpPr>
          <p:nvPr/>
        </p:nvSpPr>
        <p:spPr bwMode="auto">
          <a:xfrm>
            <a:off x="3810000" y="1524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>
            <a:off x="3810000" y="2438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6" name="Line 30"/>
          <p:cNvSpPr>
            <a:spLocks noChangeShapeType="1"/>
          </p:cNvSpPr>
          <p:nvPr/>
        </p:nvSpPr>
        <p:spPr bwMode="auto">
          <a:xfrm>
            <a:off x="4953000" y="151923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7" name="Line 31"/>
          <p:cNvSpPr>
            <a:spLocks noChangeShapeType="1"/>
          </p:cNvSpPr>
          <p:nvPr/>
        </p:nvSpPr>
        <p:spPr bwMode="auto">
          <a:xfrm flipV="1">
            <a:off x="4953000" y="413385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8" name="Line 32"/>
          <p:cNvSpPr>
            <a:spLocks noChangeShapeType="1"/>
          </p:cNvSpPr>
          <p:nvPr/>
        </p:nvSpPr>
        <p:spPr bwMode="auto">
          <a:xfrm>
            <a:off x="4038600" y="4648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19" name="Line 33"/>
          <p:cNvSpPr>
            <a:spLocks noChangeShapeType="1"/>
          </p:cNvSpPr>
          <p:nvPr/>
        </p:nvSpPr>
        <p:spPr bwMode="auto">
          <a:xfrm>
            <a:off x="5562600" y="3429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3820" name="Line 34"/>
          <p:cNvSpPr>
            <a:spLocks noChangeShapeType="1"/>
          </p:cNvSpPr>
          <p:nvPr/>
        </p:nvSpPr>
        <p:spPr bwMode="auto">
          <a:xfrm>
            <a:off x="7239000" y="3429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4648200" cy="1089529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Top</a:t>
            </a:r>
            <a:r>
              <a:rPr lang="en-US" sz="2400" b="1" dirty="0"/>
              <a:t> </a:t>
            </a:r>
            <a:r>
              <a:rPr lang="en-US" sz="2400" dirty="0"/>
              <a:t>(high-level) </a:t>
            </a:r>
            <a:r>
              <a:rPr lang="en-US" sz="2400" dirty="0" err="1"/>
              <a:t>manajemen</a:t>
            </a:r>
            <a:r>
              <a:rPr lang="en-US" sz="2400" dirty="0"/>
              <a:t>,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management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429000" y="3124200"/>
            <a:ext cx="4648200" cy="10895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Middle Management</a:t>
            </a:r>
            <a:r>
              <a:rPr lang="en-US" sz="2400" dirty="0"/>
              <a:t>,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29000" y="4495800"/>
            <a:ext cx="4591050" cy="1089529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Supervisory (first line)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oprasional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1828800"/>
            <a:ext cx="2324420" cy="643766"/>
          </a:xfrm>
          <a:prstGeom prst="rect">
            <a:avLst/>
          </a:prstGeom>
          <a:solidFill>
            <a:srgbClr val="FFC000"/>
          </a:solidFill>
          <a:ln w="508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800" b="1" dirty="0" err="1">
                <a:latin typeface="Arial" charset="0"/>
              </a:rPr>
              <a:t>Contoh</a:t>
            </a:r>
            <a:r>
              <a:rPr lang="en-US" sz="1800" b="1" dirty="0">
                <a:latin typeface="Arial" charset="0"/>
              </a:rPr>
              <a:t>: President,</a:t>
            </a:r>
          </a:p>
          <a:p>
            <a:r>
              <a:rPr lang="en-US" sz="1800" b="1" dirty="0" smtClean="0">
                <a:latin typeface="Arial" charset="0"/>
              </a:rPr>
              <a:t>CEO</a:t>
            </a:r>
            <a:r>
              <a:rPr lang="id-ID" b="1" dirty="0" smtClean="0">
                <a:latin typeface="Arial" charset="0"/>
              </a:rPr>
              <a:t>. Executive V-P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1" y="3124200"/>
            <a:ext cx="2438399" cy="9207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 </a:t>
            </a:r>
            <a:r>
              <a:rPr lang="en-US" sz="1800" b="1" dirty="0">
                <a:latin typeface="Arial" charset="0"/>
              </a:rPr>
              <a:t>:  Regional</a:t>
            </a:r>
          </a:p>
          <a:p>
            <a:r>
              <a:rPr lang="en-US" sz="1800" b="1" dirty="0">
                <a:latin typeface="Arial" charset="0"/>
              </a:rPr>
              <a:t>manager, </a:t>
            </a:r>
            <a:r>
              <a:rPr lang="en-US" sz="1800" b="1" dirty="0" smtClean="0">
                <a:latin typeface="Arial" charset="0"/>
              </a:rPr>
              <a:t>plan manager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3400" y="4419600"/>
            <a:ext cx="2354263" cy="1003300"/>
          </a:xfrm>
          <a:prstGeom prst="rect">
            <a:avLst/>
          </a:prstGeom>
          <a:solidFill>
            <a:srgbClr val="00B0F0"/>
          </a:solidFill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 </a:t>
            </a:r>
            <a:r>
              <a:rPr lang="en-US" sz="1800" b="1" dirty="0">
                <a:latin typeface="Arial" charset="0"/>
              </a:rPr>
              <a:t>: Account</a:t>
            </a:r>
          </a:p>
          <a:p>
            <a:r>
              <a:rPr lang="en-US" sz="1800" b="1" dirty="0">
                <a:latin typeface="Arial" charset="0"/>
              </a:rPr>
              <a:t>manager, office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6149" grpId="0" autoUpdateAnimBg="0"/>
      <p:bldP spid="61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762000" y="1143000"/>
          <a:ext cx="76200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Langkah Pertama adalah </a:t>
            </a:r>
            <a:br>
              <a:rPr lang="en-US" sz="3200" smtClean="0"/>
            </a:br>
            <a:r>
              <a:rPr lang="en-US" sz="3200" smtClean="0"/>
              <a:t>Perencanaan Bisnis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819400"/>
            <a:ext cx="5334000" cy="914400"/>
          </a:xfrm>
        </p:spPr>
        <p:txBody>
          <a:bodyPr/>
          <a:lstStyle/>
          <a:p>
            <a:pPr marL="165100" indent="-165100"/>
            <a:r>
              <a:rPr lang="en-US" sz="2400" smtClean="0"/>
              <a:t>Menjelaskan tujuan utama perusahaan.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95800" y="1447800"/>
            <a:ext cx="4138613" cy="4648200"/>
            <a:chOff x="2688" y="768"/>
            <a:chExt cx="2606" cy="2928"/>
          </a:xfrm>
        </p:grpSpPr>
        <p:graphicFrame>
          <p:nvGraphicFramePr>
            <p:cNvPr id="4098" name="Object 1024"/>
            <p:cNvGraphicFramePr>
              <a:graphicFrameLocks noChangeAspect="1"/>
            </p:cNvGraphicFramePr>
            <p:nvPr/>
          </p:nvGraphicFramePr>
          <p:xfrm>
            <a:off x="2688" y="768"/>
            <a:ext cx="2606" cy="2928"/>
          </p:xfrm>
          <a:graphic>
            <a:graphicData uri="http://schemas.openxmlformats.org/presentationml/2006/ole">
              <p:oleObj spid="_x0000_s4098" name="Clip" r:id="rId3" imgW="2314440" imgH="2600280" progId="">
                <p:embed/>
              </p:oleObj>
            </a:graphicData>
          </a:graphic>
        </p:graphicFrame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784" y="912"/>
              <a:ext cx="1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4D4D4D"/>
                  </a:solidFill>
                </a:rPr>
                <a:t>Mission Statement</a:t>
              </a:r>
              <a:endParaRPr lang="en-US" b="1" dirty="0">
                <a:solidFill>
                  <a:srgbClr val="99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362200"/>
            <a:ext cx="8305800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Perencaanaan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Strategik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n-US" sz="2800" dirty="0" smtClean="0">
                <a:solidFill>
                  <a:prstClr val="black"/>
                </a:solidFill>
              </a:rPr>
              <a:t>Strategic Planning).</a:t>
            </a:r>
            <a:endParaRPr lang="id-ID" sz="28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2.  </a:t>
            </a:r>
            <a:r>
              <a:rPr lang="en-US" sz="2800" dirty="0" err="1" smtClean="0">
                <a:solidFill>
                  <a:prstClr val="black"/>
                </a:solidFill>
              </a:rPr>
              <a:t>Perencaanaan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Taktikal</a:t>
            </a:r>
            <a:endParaRPr lang="id-ID" sz="28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 smtClean="0"/>
              <a:t>3.  </a:t>
            </a:r>
            <a:r>
              <a:rPr lang="en-US" sz="2800" dirty="0" err="1" smtClean="0"/>
              <a:t>Perencaanaan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(Operational </a:t>
            </a:r>
            <a:r>
              <a:rPr lang="en-US" sz="2800" dirty="0" smtClean="0"/>
              <a:t>Planning).</a:t>
            </a:r>
            <a:endParaRPr lang="id-ID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800" dirty="0" smtClean="0">
                <a:solidFill>
                  <a:prstClr val="black"/>
                </a:solidFill>
              </a:rPr>
              <a:t>4.   </a:t>
            </a:r>
            <a:r>
              <a:rPr lang="en-US" sz="2800" dirty="0" err="1" smtClean="0"/>
              <a:t>Perencaanaan</a:t>
            </a:r>
            <a:r>
              <a:rPr lang="en-US" sz="2800" dirty="0" smtClean="0"/>
              <a:t> </a:t>
            </a:r>
            <a:r>
              <a:rPr lang="en-US" sz="2800" dirty="0" err="1" smtClean="0"/>
              <a:t>Kontigensi</a:t>
            </a:r>
            <a:r>
              <a:rPr lang="en-US" sz="2800" dirty="0" smtClean="0"/>
              <a:t> (Contingency Planning)</a:t>
            </a:r>
            <a:r>
              <a:rPr lang="en-US" sz="3200" dirty="0" smtClean="0"/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Perencaanaan</a:t>
            </a:r>
            <a:r>
              <a:rPr lang="en-US" dirty="0" smtClean="0"/>
              <a:t> </a:t>
            </a:r>
            <a:r>
              <a:rPr lang="en-US" dirty="0" err="1" smtClean="0"/>
              <a:t>Strategik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(Top Managers)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001000" cy="2971800"/>
          </a:xfrm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3 </a:t>
            </a:r>
            <a:r>
              <a:rPr lang="en-US" dirty="0" err="1" smtClean="0"/>
              <a:t>sampai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563</Words>
  <Application>Microsoft Office PowerPoint</Application>
  <PresentationFormat>On-screen Show (4:3)</PresentationFormat>
  <Paragraphs>104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Clip</vt:lpstr>
      <vt:lpstr>MS Org Chart</vt:lpstr>
      <vt:lpstr>MANAJEMEN</vt:lpstr>
      <vt:lpstr>Slide 2</vt:lpstr>
      <vt:lpstr>Sasaran Pembelajaran</vt:lpstr>
      <vt:lpstr>Manajemen yg Efektif</vt:lpstr>
      <vt:lpstr>Tiga Tingkatan Manajemen</vt:lpstr>
      <vt:lpstr>Slide 6</vt:lpstr>
      <vt:lpstr>Langkah Pertama adalah  Perencanaan Bisnis</vt:lpstr>
      <vt:lpstr>Manajer dan Fungsi Perencanaan</vt:lpstr>
      <vt:lpstr>Perencaanaan Strategik (Top Managers)</vt:lpstr>
      <vt:lpstr>Perencaanaan Taktikal (High-level and Middle Managers)</vt:lpstr>
      <vt:lpstr>Perencaanaan Operasional Supervisory (First Line)</vt:lpstr>
      <vt:lpstr>Perencaanaan Kontigensi</vt:lpstr>
      <vt:lpstr>Manajer dan Fungsi Pengorganisasian</vt:lpstr>
      <vt:lpstr>Manajer dan Fungsi Pengarahan</vt:lpstr>
      <vt:lpstr>Gaya Kepemimpinan</vt:lpstr>
      <vt:lpstr>Manajer dan Fungsi Pengendalian</vt:lpstr>
      <vt:lpstr>Ketrampilan Dasar Manajemen</vt:lpstr>
      <vt:lpstr>Cara Manajer Mengelola Waktu (Time Management)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</dc:title>
  <dc:creator>Ary</dc:creator>
  <cp:lastModifiedBy>user</cp:lastModifiedBy>
  <cp:revision>15</cp:revision>
  <dcterms:created xsi:type="dcterms:W3CDTF">2006-08-16T00:00:00Z</dcterms:created>
  <dcterms:modified xsi:type="dcterms:W3CDTF">2012-11-06T17:10:40Z</dcterms:modified>
</cp:coreProperties>
</file>