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14"/>
  </p:notesMasterIdLst>
  <p:handoutMasterIdLst>
    <p:handoutMasterId r:id="rId15"/>
  </p:handoutMasterIdLst>
  <p:sldIdLst>
    <p:sldId id="256" r:id="rId2"/>
    <p:sldId id="278" r:id="rId3"/>
    <p:sldId id="279" r:id="rId4"/>
    <p:sldId id="280" r:id="rId5"/>
    <p:sldId id="282" r:id="rId6"/>
    <p:sldId id="257" r:id="rId7"/>
    <p:sldId id="258" r:id="rId8"/>
    <p:sldId id="259" r:id="rId9"/>
    <p:sldId id="260" r:id="rId10"/>
    <p:sldId id="261" r:id="rId11"/>
    <p:sldId id="262" r:id="rId12"/>
    <p:sldId id="281" r:id="rId13"/>
  </p:sldIdLst>
  <p:sldSz cx="9144000" cy="6858000" type="screen4x3"/>
  <p:notesSz cx="7077075" cy="9077325"/>
  <p:defaultTextStyle>
    <a:defPPr>
      <a:defRPr lang="en-US"/>
    </a:defPPr>
    <a:lvl1pPr algn="l" rtl="0" fontAlgn="base">
      <a:spcBef>
        <a:spcPct val="0"/>
      </a:spcBef>
      <a:spcAft>
        <a:spcPct val="0"/>
      </a:spcAft>
      <a:defRPr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4" charset="-128"/>
        <a:cs typeface="+mn-cs"/>
      </a:defRPr>
    </a:lvl5pPr>
    <a:lvl6pPr marL="2286000" algn="l" defTabSz="914400" rtl="0" eaLnBrk="1" latinLnBrk="0" hangingPunct="1">
      <a:defRPr kern="1200">
        <a:solidFill>
          <a:schemeClr val="tx1"/>
        </a:solidFill>
        <a:latin typeface="Arial" charset="0"/>
        <a:ea typeface="ＭＳ Ｐゴシック" pitchFamily="4" charset="-128"/>
        <a:cs typeface="+mn-cs"/>
      </a:defRPr>
    </a:lvl6pPr>
    <a:lvl7pPr marL="2743200" algn="l" defTabSz="914400" rtl="0" eaLnBrk="1" latinLnBrk="0" hangingPunct="1">
      <a:defRPr kern="1200">
        <a:solidFill>
          <a:schemeClr val="tx1"/>
        </a:solidFill>
        <a:latin typeface="Arial" charset="0"/>
        <a:ea typeface="ＭＳ Ｐゴシック" pitchFamily="4" charset="-128"/>
        <a:cs typeface="+mn-cs"/>
      </a:defRPr>
    </a:lvl7pPr>
    <a:lvl8pPr marL="3200400" algn="l" defTabSz="914400" rtl="0" eaLnBrk="1" latinLnBrk="0" hangingPunct="1">
      <a:defRPr kern="1200">
        <a:solidFill>
          <a:schemeClr val="tx1"/>
        </a:solidFill>
        <a:latin typeface="Arial" charset="0"/>
        <a:ea typeface="ＭＳ Ｐゴシック" pitchFamily="4" charset="-128"/>
        <a:cs typeface="+mn-cs"/>
      </a:defRPr>
    </a:lvl8pPr>
    <a:lvl9pPr marL="3657600" algn="l" defTabSz="914400" rtl="0" eaLnBrk="1" latinLnBrk="0" hangingPunct="1">
      <a:defRPr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sz="quarter"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85BA78B-BAD3-47BC-B89F-C83F4D865A51}" type="datetime1">
              <a:rPr lang="en-US"/>
              <a:pPr/>
              <a:t>11/22/2017</a:t>
            </a:fld>
            <a:endParaRPr lang="en-US"/>
          </a:p>
        </p:txBody>
      </p:sp>
      <p:sp>
        <p:nvSpPr>
          <p:cNvPr id="4" name="Footer Placeholder 3"/>
          <p:cNvSpPr>
            <a:spLocks noGrp="1"/>
          </p:cNvSpPr>
          <p:nvPr>
            <p:ph type="ftr" sz="quarter" idx="2"/>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 name="Slide Number Placeholder 4"/>
          <p:cNvSpPr>
            <a:spLocks noGrp="1"/>
          </p:cNvSpPr>
          <p:nvPr>
            <p:ph type="sldNum" sz="quarter" idx="3"/>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4B4B89-743B-4B64-BBA4-B2496448229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idx="1"/>
          </p:nvPr>
        </p:nvSpPr>
        <p:spPr>
          <a:xfrm>
            <a:off x="4008438" y="0"/>
            <a:ext cx="3067050" cy="4540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3C1358-E261-4C73-981B-6605C98F8A6A}" type="datetime1">
              <a:rPr lang="id-ID"/>
              <a:pPr/>
              <a:t>22/11/2017</a:t>
            </a:fld>
            <a:endParaRPr lang="id-ID"/>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d-ID" smtClean="0"/>
          </a:p>
        </p:txBody>
      </p:sp>
      <p:sp>
        <p:nvSpPr>
          <p:cNvPr id="5" name="Notes Placeholder 4"/>
          <p:cNvSpPr>
            <a:spLocks noGrp="1"/>
          </p:cNvSpPr>
          <p:nvPr>
            <p:ph type="body" sz="quarter" idx="3"/>
          </p:nvPr>
        </p:nvSpPr>
        <p:spPr>
          <a:xfrm>
            <a:off x="708025" y="4311650"/>
            <a:ext cx="5661025" cy="4084638"/>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6" name="Footer Placeholder 5"/>
          <p:cNvSpPr>
            <a:spLocks noGrp="1"/>
          </p:cNvSpPr>
          <p:nvPr>
            <p:ph type="ftr" sz="quarter" idx="4"/>
          </p:nvPr>
        </p:nvSpPr>
        <p:spPr>
          <a:xfrm>
            <a:off x="0" y="8621713"/>
            <a:ext cx="3067050" cy="45402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3125A4-7B4C-4A7F-9A86-415CFF60C746}" type="slidenum">
              <a:rPr lang="id-ID"/>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16388" name="Slide Number Placeholder 3"/>
          <p:cNvSpPr>
            <a:spLocks noGrp="1"/>
          </p:cNvSpPr>
          <p:nvPr>
            <p:ph type="sldNum" sz="quarter" idx="5"/>
          </p:nvPr>
        </p:nvSpPr>
        <p:spPr bwMode="auto">
          <a:noFill/>
          <a:ln>
            <a:miter lim="800000"/>
            <a:headEnd/>
            <a:tailEnd/>
          </a:ln>
        </p:spPr>
        <p:txBody>
          <a:bodyPr/>
          <a:lstStyle/>
          <a:p>
            <a:fld id="{D1518162-A720-4E0E-9C4E-DDCFBD163B10}" type="slidenum">
              <a:rPr lang="id-ID"/>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6628" name="Slide Number Placeholder 3"/>
          <p:cNvSpPr>
            <a:spLocks noGrp="1"/>
          </p:cNvSpPr>
          <p:nvPr>
            <p:ph type="sldNum" sz="quarter" idx="5"/>
          </p:nvPr>
        </p:nvSpPr>
        <p:spPr bwMode="auto">
          <a:noFill/>
          <a:ln>
            <a:miter lim="800000"/>
            <a:headEnd/>
            <a:tailEnd/>
          </a:ln>
        </p:spPr>
        <p:txBody>
          <a:bodyPr/>
          <a:lstStyle/>
          <a:p>
            <a:fld id="{496752E0-AD0E-40D9-8A33-9436112625DA}" type="slidenum">
              <a:rPr lang="id-ID"/>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8676" name="Slide Number Placeholder 3"/>
          <p:cNvSpPr>
            <a:spLocks noGrp="1"/>
          </p:cNvSpPr>
          <p:nvPr>
            <p:ph type="sldNum" sz="quarter" idx="5"/>
          </p:nvPr>
        </p:nvSpPr>
        <p:spPr bwMode="auto">
          <a:noFill/>
          <a:ln>
            <a:miter lim="800000"/>
            <a:headEnd/>
            <a:tailEnd/>
          </a:ln>
        </p:spPr>
        <p:txBody>
          <a:bodyPr/>
          <a:lstStyle/>
          <a:p>
            <a:fld id="{0F422062-28DC-4B15-9BE5-5EEEC775D4A6}" type="slidenum">
              <a:rPr lang="id-ID"/>
              <a:pPr/>
              <a:t>11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630650EC-D80B-479D-856A-D38C739E3490}" type="slidenum">
              <a:rPr lang="id-ID" smtClean="0"/>
              <a:pPr>
                <a:defRPr/>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42E656-4A03-4DF9-B156-B99F707CACA0}"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F0320-6F32-45E3-98C7-F86F452AE9B4}" type="slidenum">
              <a:rPr lang="id-ID" smtClean="0"/>
              <a:pPr fontAlgn="base">
                <a:spcBef>
                  <a:spcPct val="0"/>
                </a:spcBef>
                <a:spcAft>
                  <a:spcPct val="0"/>
                </a:spcAft>
                <a:defRPr/>
              </a:pPr>
              <a:t>4</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078A9B2-305E-4A01-957F-56D2BEA8A2CF}" type="slidenum">
              <a:rPr lang="id-ID" smtClean="0"/>
              <a:pPr>
                <a:defRPr/>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18436" name="Slide Number Placeholder 3"/>
          <p:cNvSpPr>
            <a:spLocks noGrp="1"/>
          </p:cNvSpPr>
          <p:nvPr>
            <p:ph type="sldNum" sz="quarter" idx="5"/>
          </p:nvPr>
        </p:nvSpPr>
        <p:spPr bwMode="auto">
          <a:noFill/>
          <a:ln>
            <a:miter lim="800000"/>
            <a:headEnd/>
            <a:tailEnd/>
          </a:ln>
        </p:spPr>
        <p:txBody>
          <a:bodyPr/>
          <a:lstStyle/>
          <a:p>
            <a:fld id="{7F2EE590-137E-4144-9841-AE213719C16F}" type="slidenum">
              <a:rPr lang="id-ID"/>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0484" name="Slide Number Placeholder 3"/>
          <p:cNvSpPr>
            <a:spLocks noGrp="1"/>
          </p:cNvSpPr>
          <p:nvPr>
            <p:ph type="sldNum" sz="quarter" idx="5"/>
          </p:nvPr>
        </p:nvSpPr>
        <p:spPr bwMode="auto">
          <a:noFill/>
          <a:ln>
            <a:miter lim="800000"/>
            <a:headEnd/>
            <a:tailEnd/>
          </a:ln>
        </p:spPr>
        <p:txBody>
          <a:bodyPr/>
          <a:lstStyle/>
          <a:p>
            <a:fld id="{768DDCB0-A413-49A9-B83A-06AA5050483A}" type="slidenum">
              <a:rPr lang="id-ID"/>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noFill/>
          <a:ln>
            <a:miter lim="800000"/>
            <a:headEnd/>
            <a:tailEnd/>
          </a:ln>
        </p:spPr>
        <p:txBody>
          <a:bodyPr/>
          <a:lstStyle/>
          <a:p>
            <a:fld id="{9080F433-5FAF-4F68-973B-B10D980C0567}" type="slidenum">
              <a:rPr lang="id-ID"/>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4580" name="Slide Number Placeholder 3"/>
          <p:cNvSpPr>
            <a:spLocks noGrp="1"/>
          </p:cNvSpPr>
          <p:nvPr>
            <p:ph type="sldNum" sz="quarter" idx="5"/>
          </p:nvPr>
        </p:nvSpPr>
        <p:spPr bwMode="auto">
          <a:noFill/>
          <a:ln>
            <a:miter lim="800000"/>
            <a:headEnd/>
            <a:tailEnd/>
          </a:ln>
        </p:spPr>
        <p:txBody>
          <a:bodyPr/>
          <a:lstStyle/>
          <a:p>
            <a:fld id="{9DA06347-1DC6-45C6-A22F-6446A75726F9}" type="slidenum">
              <a:rPr lang="id-ID"/>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27F9273-F174-49F3-B6B6-85E9231B404C}" type="datetime1">
              <a:rPr lang="en-US" smtClean="0"/>
              <a:pPr/>
              <a:t>11/22/2017</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F1DCF79-6906-47A6-BEAB-ABF4348BDB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AECD704-E827-4948-B475-899A11861CA3}" type="datetime1">
              <a:rPr lang="en-US" smtClean="0"/>
              <a:pPr/>
              <a:t>11/22/2017</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046838B-086A-410F-BC59-0E5D18BFBD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D735276-29DB-4492-A9B0-CC0647D8A061}" type="datetime1">
              <a:rPr lang="en-US" smtClean="0"/>
              <a:pPr/>
              <a:t>11/22/2017</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A34D20-A051-4DA7-BB6E-A3A82EE09C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0E4D0C6-29DE-4A10-98DA-7E6E452C0E34}" type="datetime1">
              <a:rPr lang="en-US" smtClean="0"/>
              <a:pPr/>
              <a:t>11/22/2017</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F9050F-001D-48F3-A6AD-8C035EDFE6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605B9-84B0-4508-A7D9-5338F0F58DFF}" type="datetime1">
              <a:rPr lang="en-US" smtClean="0"/>
              <a:pPr/>
              <a:t>11/22/2017</a:t>
            </a:fld>
            <a:endParaRPr lang="en-US"/>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9C072C-3058-43C2-994B-943BE215B5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25D892F-8A4B-4A16-A77F-86659EFA17BF}" type="datetime1">
              <a:rPr lang="en-US" smtClean="0"/>
              <a:pPr/>
              <a:t>11/22/2017</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875DEC-153E-466C-BAB2-BD3FC4E7D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82F62BD-D565-45D6-82F9-A66C246AFAA5}" type="datetime1">
              <a:rPr lang="en-US" smtClean="0"/>
              <a:pPr/>
              <a:t>11/22/2017</a:t>
            </a:fld>
            <a:endParaRPr lang="en-US"/>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955E114-D690-4AD2-99E0-1974830065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7E5D075-B175-405A-8934-C848A1E21714}" type="datetime1">
              <a:rPr lang="en-US" smtClean="0"/>
              <a:pPr/>
              <a:t>11/22/2017</a:t>
            </a:fld>
            <a:endParaRPr lang="en-US"/>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65F87-E993-4919-AD5E-07DC44D854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81258-F44E-49BC-AE21-E323BB0C3A09}" type="datetime1">
              <a:rPr lang="en-US" smtClean="0"/>
              <a:pPr/>
              <a:t>11/22/2017</a:t>
            </a:fld>
            <a:endParaRPr lang="en-US"/>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A4C15CA-0E68-4936-A87E-A2E21D94DC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AD04C3-4A44-41A8-BA5C-17D6D2A246C1}" type="datetime1">
              <a:rPr lang="en-US" smtClean="0"/>
              <a:pPr/>
              <a:t>11/22/2017</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A0B9C28-E3FD-42B2-801F-E6DA29CEE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F2376-8853-4C3F-B60E-8239FEA052DA}" type="datetime1">
              <a:rPr lang="en-US" smtClean="0"/>
              <a:pPr/>
              <a:t>11/22/2017</a:t>
            </a:fld>
            <a:endParaRPr lang="en-US"/>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220E280-ADFC-4EEE-A175-79EEC2673A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65F79-B83E-4D26-B536-A01356D7A0CF}" type="datetime1">
              <a:rPr lang="en-US" smtClean="0"/>
              <a:pPr/>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AF156-437A-4C76-B4F0-9E2EBA496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3" cstate="print"/>
          <a:srcRect l="1051" r="800" b="504"/>
          <a:stretch>
            <a:fillRect/>
          </a:stretch>
        </p:blipFill>
        <p:spPr bwMode="auto">
          <a:xfrm>
            <a:off x="0" y="0"/>
            <a:ext cx="9144000" cy="6840538"/>
          </a:xfrm>
          <a:prstGeom prst="rect">
            <a:avLst/>
          </a:prstGeom>
          <a:noFill/>
          <a:ln w="9525">
            <a:noFill/>
            <a:miter lim="800000"/>
            <a:headEnd/>
            <a:tailEnd/>
          </a:ln>
        </p:spPr>
      </p:pic>
      <p:sp>
        <p:nvSpPr>
          <p:cNvPr id="15362" name="TextBox 3"/>
          <p:cNvSpPr txBox="1">
            <a:spLocks noChangeArrowheads="1"/>
          </p:cNvSpPr>
          <p:nvPr/>
        </p:nvSpPr>
        <p:spPr bwMode="auto">
          <a:xfrm>
            <a:off x="2895600" y="3505200"/>
            <a:ext cx="6248400" cy="1200150"/>
          </a:xfrm>
          <a:prstGeom prst="rect">
            <a:avLst/>
          </a:prstGeom>
          <a:noFill/>
          <a:ln w="9525">
            <a:noFill/>
            <a:miter lim="800000"/>
            <a:headEnd/>
            <a:tailEnd/>
          </a:ln>
        </p:spPr>
        <p:txBody>
          <a:bodyPr>
            <a:spAutoFit/>
          </a:bodyPr>
          <a:lstStyle/>
          <a:p>
            <a:pPr algn="ctr"/>
            <a:r>
              <a:rPr lang="id-ID" sz="3600" dirty="0" smtClean="0">
                <a:solidFill>
                  <a:srgbClr val="FFC000"/>
                </a:solidFill>
                <a:latin typeface="Arial Black" pitchFamily="4" charset="0"/>
              </a:rPr>
              <a:t>KONSEP</a:t>
            </a:r>
            <a:r>
              <a:rPr lang="en-US" sz="3600" dirty="0" smtClean="0">
                <a:solidFill>
                  <a:srgbClr val="FFC000"/>
                </a:solidFill>
                <a:latin typeface="Arial Black" pitchFamily="4" charset="0"/>
              </a:rPr>
              <a:t> </a:t>
            </a:r>
            <a:r>
              <a:rPr lang="en-US" sz="3600" dirty="0">
                <a:solidFill>
                  <a:srgbClr val="FFC000"/>
                </a:solidFill>
                <a:latin typeface="Arial Black" pitchFamily="4" charset="0"/>
              </a:rPr>
              <a:t>NYERI </a:t>
            </a:r>
          </a:p>
          <a:p>
            <a:pPr algn="ctr"/>
            <a:r>
              <a:rPr lang="en-US" sz="3600" dirty="0">
                <a:solidFill>
                  <a:srgbClr val="FFC000"/>
                </a:solidFill>
                <a:latin typeface="Arial Black" pitchFamily="4" charset="0"/>
              </a:rPr>
              <a:t>(PAIN)</a:t>
            </a:r>
          </a:p>
        </p:txBody>
      </p:sp>
      <p:sp>
        <p:nvSpPr>
          <p:cNvPr id="5" name="TextBox 4"/>
          <p:cNvSpPr txBox="1"/>
          <p:nvPr/>
        </p:nvSpPr>
        <p:spPr>
          <a:xfrm>
            <a:off x="3429000" y="5029200"/>
            <a:ext cx="5181600" cy="1446550"/>
          </a:xfrm>
          <a:prstGeom prst="rect">
            <a:avLst/>
          </a:prstGeom>
          <a:noFill/>
        </p:spPr>
        <p:txBody>
          <a:bodyPr wrap="square" rtlCol="0">
            <a:spAutoFit/>
          </a:bodyPr>
          <a:lstStyle/>
          <a:p>
            <a:pPr algn="ctr"/>
            <a:r>
              <a:rPr lang="id-ID" sz="2200" b="1" dirty="0" smtClean="0">
                <a:solidFill>
                  <a:schemeClr val="bg1"/>
                </a:solidFill>
              </a:rPr>
              <a:t>PERTEMUAN 1</a:t>
            </a:r>
          </a:p>
          <a:p>
            <a:pPr algn="ctr"/>
            <a:r>
              <a:rPr lang="id-ID" sz="2200" b="1" dirty="0" smtClean="0">
                <a:solidFill>
                  <a:schemeClr val="bg1"/>
                </a:solidFill>
              </a:rPr>
              <a:t>Dr. Widaningsih, S.Kp., M.Kep</a:t>
            </a:r>
          </a:p>
          <a:p>
            <a:pPr algn="ctr"/>
            <a:r>
              <a:rPr lang="id-ID" sz="2200" b="1" dirty="0" smtClean="0">
                <a:solidFill>
                  <a:schemeClr val="bg1"/>
                </a:solidFill>
              </a:rPr>
              <a:t>Program Studi Ilmu Keperawatan</a:t>
            </a:r>
          </a:p>
          <a:p>
            <a:pPr algn="ctr"/>
            <a:r>
              <a:rPr lang="id-ID" sz="2200" b="1" dirty="0" smtClean="0">
                <a:solidFill>
                  <a:schemeClr val="bg1"/>
                </a:solidFill>
              </a:rPr>
              <a:t>Fakultas Ilmu-ilmu Kesehatan</a:t>
            </a:r>
            <a:endParaRPr lang="id-ID" sz="2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066800" y="1752600"/>
            <a:ext cx="6858000" cy="2678113"/>
          </a:xfrm>
          <a:prstGeom prst="rect">
            <a:avLst/>
          </a:prstGeom>
          <a:noFill/>
          <a:ln w="9525">
            <a:noFill/>
            <a:miter lim="800000"/>
            <a:headEnd/>
            <a:tailEnd/>
          </a:ln>
        </p:spPr>
        <p:txBody>
          <a:bodyPr>
            <a:spAutoFit/>
          </a:bodyPr>
          <a:lstStyle/>
          <a:p>
            <a:r>
              <a:rPr lang="en-US" sz="2800">
                <a:solidFill>
                  <a:srgbClr val="B32C16"/>
                </a:solidFill>
                <a:cs typeface="Arial" charset="0"/>
              </a:rPr>
              <a:t>JADI REAKSI thd rangsangan “NOXIOUS” dapat bervariasi dari satu individu ke yang lain. Tidak tergantung besarnya rangsangan, tapi arti dari situasi dimana nyeri itu terjadi dan keadaan yang menyertai terjadinya rangsangan tadi </a:t>
            </a:r>
          </a:p>
        </p:txBody>
      </p:sp>
      <p:sp>
        <p:nvSpPr>
          <p:cNvPr id="25603" name="TextBox 4"/>
          <p:cNvSpPr txBox="1">
            <a:spLocks noChangeArrowheads="1"/>
          </p:cNvSpPr>
          <p:nvPr/>
        </p:nvSpPr>
        <p:spPr bwMode="auto">
          <a:xfrm>
            <a:off x="1828800" y="5257800"/>
            <a:ext cx="1352550" cy="523875"/>
          </a:xfrm>
          <a:prstGeom prst="rect">
            <a:avLst/>
          </a:prstGeom>
          <a:noFill/>
          <a:ln w="9525">
            <a:noFill/>
            <a:miter lim="800000"/>
            <a:headEnd/>
            <a:tailEnd/>
          </a:ln>
        </p:spPr>
        <p:txBody>
          <a:bodyPr wrap="none">
            <a:spAutoFit/>
          </a:bodyPr>
          <a:lstStyle/>
          <a:p>
            <a:r>
              <a:rPr lang="en-US" sz="2000">
                <a:cs typeface="Arial" charset="0"/>
              </a:rPr>
              <a:t>Contoh  </a:t>
            </a:r>
            <a:r>
              <a:rPr lang="en-US" sz="2800">
                <a:cs typeface="Arial"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533400" y="1371600"/>
            <a:ext cx="8001000" cy="400050"/>
          </a:xfrm>
          <a:prstGeom prst="rect">
            <a:avLst/>
          </a:prstGeom>
          <a:noFill/>
          <a:ln w="9525">
            <a:noFill/>
            <a:miter lim="800000"/>
            <a:headEnd/>
            <a:tailEnd/>
          </a:ln>
        </p:spPr>
        <p:txBody>
          <a:bodyPr>
            <a:spAutoFit/>
          </a:bodyPr>
          <a:lstStyle/>
          <a:p>
            <a:r>
              <a:rPr lang="en-US" sz="2000">
                <a:solidFill>
                  <a:srgbClr val="B32C16"/>
                </a:solidFill>
                <a:cs typeface="Arial" charset="0"/>
              </a:rPr>
              <a:t>FAKTOR-FAKTOR YANG BERKAITAN DGN PENGALAMAN NYERI</a:t>
            </a:r>
            <a:r>
              <a:rPr lang="en-US" sz="2000">
                <a:solidFill>
                  <a:srgbClr val="FFFF00"/>
                </a:solidFill>
                <a:cs typeface="Arial" charset="0"/>
              </a:rPr>
              <a:t> </a:t>
            </a:r>
          </a:p>
        </p:txBody>
      </p:sp>
      <p:sp>
        <p:nvSpPr>
          <p:cNvPr id="27651" name="TextBox 4"/>
          <p:cNvSpPr txBox="1">
            <a:spLocks noChangeArrowheads="1"/>
          </p:cNvSpPr>
          <p:nvPr/>
        </p:nvSpPr>
        <p:spPr bwMode="auto">
          <a:xfrm>
            <a:off x="914400" y="2438400"/>
            <a:ext cx="7315200" cy="3108325"/>
          </a:xfrm>
          <a:prstGeom prst="rect">
            <a:avLst/>
          </a:prstGeom>
          <a:noFill/>
          <a:ln w="9525">
            <a:noFill/>
            <a:miter lim="800000"/>
            <a:headEnd/>
            <a:tailEnd/>
          </a:ln>
        </p:spPr>
        <p:txBody>
          <a:bodyPr>
            <a:spAutoFit/>
          </a:bodyPr>
          <a:lstStyle/>
          <a:p>
            <a:pPr>
              <a:buFontTx/>
              <a:buChar char="-"/>
            </a:pPr>
            <a:r>
              <a:rPr lang="en-US" sz="2800">
                <a:cs typeface="Arial" charset="0"/>
              </a:rPr>
              <a:t>Besarnya rangsang bahaya / kerusakan jar. </a:t>
            </a:r>
          </a:p>
          <a:p>
            <a:pPr>
              <a:buFontTx/>
              <a:buChar char="-"/>
            </a:pPr>
            <a:r>
              <a:rPr lang="en-US" sz="2800">
                <a:cs typeface="Arial" charset="0"/>
              </a:rPr>
              <a:t> Pengalaman yang lalu ttg. Nyeri </a:t>
            </a:r>
          </a:p>
          <a:p>
            <a:pPr>
              <a:buFontTx/>
              <a:buChar char="-"/>
            </a:pPr>
            <a:r>
              <a:rPr lang="en-US" sz="2800">
                <a:cs typeface="Arial" charset="0"/>
              </a:rPr>
              <a:t> Emosi </a:t>
            </a:r>
          </a:p>
          <a:p>
            <a:pPr>
              <a:buFontTx/>
              <a:buChar char="-"/>
            </a:pPr>
            <a:r>
              <a:rPr lang="en-US" sz="2800">
                <a:cs typeface="Arial" charset="0"/>
              </a:rPr>
              <a:t> Pengalaman sensorik lain yang menyertai</a:t>
            </a:r>
          </a:p>
          <a:p>
            <a:pPr>
              <a:buFontTx/>
              <a:buChar char="-"/>
            </a:pPr>
            <a:r>
              <a:rPr lang="en-US" sz="2800">
                <a:cs typeface="Arial" charset="0"/>
              </a:rPr>
              <a:t> Kemampuan untuk memahami sebab akibat nyeri </a:t>
            </a:r>
          </a:p>
          <a:p>
            <a:pPr>
              <a:buFontTx/>
              <a:buChar char="-"/>
            </a:pPr>
            <a:r>
              <a:rPr lang="en-US" sz="2800">
                <a:cs typeface="Arial" charset="0"/>
              </a:rPr>
              <a:t> Ras &amp; Kebudayaan (sifat dan Tradisi) dll.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r>
              <a:rPr lang="id-ID" dirty="0" smtClean="0"/>
              <a:t>TERIMA KASIH</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cstate="print"/>
          <a:srcRect/>
          <a:stretch>
            <a:fillRect/>
          </a:stretch>
        </p:blipFill>
        <p:spPr>
          <a:xfrm>
            <a:off x="0" y="1524000"/>
            <a:ext cx="9144000" cy="4840287"/>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cstate="print"/>
          <a:srcRect/>
          <a:stretch>
            <a:fillRect/>
          </a:stretch>
        </p:blipFill>
        <p:spPr bwMode="auto">
          <a:xfrm>
            <a:off x="11113" y="3175"/>
            <a:ext cx="9144000" cy="6858000"/>
          </a:xfrm>
          <a:prstGeom prst="rect">
            <a:avLst/>
          </a:prstGeom>
          <a:noFill/>
          <a:ln w="9525">
            <a:noFill/>
            <a:miter lim="800000"/>
            <a:headEnd/>
            <a:tailEnd/>
          </a:ln>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TEORI RESEPSI NYERI</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50292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410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62400" y="57912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2400" y="63992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57600" y="5754469"/>
            <a:ext cx="5105400" cy="646331"/>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MANAJEMEN NYERI TEKNIK GUIDED</a:t>
            </a:r>
          </a:p>
          <a:p>
            <a:pPr fontAlgn="auto">
              <a:spcBef>
                <a:spcPts val="0"/>
              </a:spcBef>
              <a:spcAft>
                <a:spcPts val="0"/>
              </a:spcAft>
              <a:defRPr/>
            </a:pP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IMAGERY</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57600" y="4038606"/>
            <a:ext cx="5486400" cy="369332"/>
          </a:xfrm>
          <a:prstGeom prst="rect">
            <a:avLst/>
          </a:prstGeom>
          <a:noFill/>
          <a:ln>
            <a:noFill/>
          </a:ln>
          <a:effectLst/>
        </p:spPr>
        <p:txBody>
          <a:bodyPr wrap="square">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id-ID" dirty="0" smtClean="0">
                <a:ln w="18415" cmpd="sng">
                  <a:solidFill>
                    <a:srgbClr val="FFFFFF"/>
                  </a:solidFill>
                  <a:prstDash val="solid"/>
                </a:ln>
                <a:solidFill>
                  <a:srgbClr val="FFFFFF"/>
                </a:solidFill>
                <a:latin typeface="Arial" pitchFamily="34" charset="0"/>
                <a:cs typeface="Arial" pitchFamily="34" charset="0"/>
              </a:rPr>
              <a:t>MANAJEMEN NYERI FARMAKOLOGIS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31268"/>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04.</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MANAJEMEN NYERI NON</a:t>
            </a:r>
          </a:p>
          <a:p>
            <a:pPr fontAlgn="auto">
              <a:spcBef>
                <a:spcPts val="0"/>
              </a:spcBef>
              <a:spcAft>
                <a:spcPts val="0"/>
              </a:spcAft>
              <a:defRPr/>
            </a:pP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FARMAKOLOGIS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502920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MANAJEMEN NYERI TEKNIK DISTRAKSI</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410200"/>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id-ID" dirty="0" smtClean="0">
                <a:ln w="18415" cmpd="sng">
                  <a:solidFill>
                    <a:srgbClr val="FFFFFF"/>
                  </a:solidFill>
                  <a:prstDash val="solid"/>
                </a:ln>
                <a:solidFill>
                  <a:srgbClr val="FFFFFF"/>
                </a:solidFill>
                <a:latin typeface="Arial" pitchFamily="34" charset="0"/>
                <a:cs typeface="Arial" pitchFamily="34" charset="0"/>
              </a:rPr>
              <a:t>MANAJEMEN NYERI TEKNIK RELAKSASI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KONSEP NYERI</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MANAJEMEN NYERI TENS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8600" y="54848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6704012"/>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246812"/>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800" y="6260068"/>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r>
              <a:rPr lang="id-ID" dirty="0" smtClean="0">
                <a:ln w="18415" cmpd="sng">
                  <a:solidFill>
                    <a:srgbClr val="FFFFFF"/>
                  </a:solidFill>
                  <a:prstDash val="solid"/>
                </a:ln>
                <a:solidFill>
                  <a:srgbClr val="FFFFFF"/>
                </a:solidFill>
                <a:latin typeface="Arial" pitchFamily="34" charset="0"/>
                <a:cs typeface="Arial" pitchFamily="34" charset="0"/>
              </a:rPr>
              <a:t>APLIKASI ASKEP PADA KASUS NYERI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 </a:t>
            </a:r>
            <a:r>
              <a:rPr lang="id-ID" dirty="0" smtClean="0">
                <a:ln w="18415" cmpd="sng">
                  <a:solidFill>
                    <a:srgbClr val="FFFFFF"/>
                  </a:solidFill>
                  <a:prstDash val="solid"/>
                </a:ln>
                <a:solidFill>
                  <a:srgbClr val="FFFFFF"/>
                </a:solidFill>
                <a:latin typeface="Arial" pitchFamily="34" charset="0"/>
                <a:cs typeface="Arial" pitchFamily="34" charset="0"/>
              </a:rPr>
              <a:t>MANAJEMEN NYERI TEKNIK HYPNOSIS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PENGKAJIAN MANAJEMEN NYERI</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57600" y="4800600"/>
            <a:ext cx="5105400" cy="692497"/>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DIAGNOSA KEPERAWATAN PADA KASUS</a:t>
            </a:r>
          </a:p>
          <a:p>
            <a:pPr fontAlgn="auto">
              <a:spcBef>
                <a:spcPts val="0"/>
              </a:spcBef>
              <a:spcAft>
                <a:spcPts val="0"/>
              </a:spcAft>
              <a:defRPr/>
            </a:pP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NYERI</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57600" y="5562600"/>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INTERVENSI KEPERAWATAN PADA</a:t>
            </a:r>
          </a:p>
          <a:p>
            <a:pPr fontAlgn="auto">
              <a:spcBef>
                <a:spcPts val="0"/>
              </a:spcBef>
              <a:spcAft>
                <a:spcPts val="0"/>
              </a:spcAft>
              <a:defRPr/>
            </a:pP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KASUS NYERI</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MANAJEMEN NYERI TEKNIK MASSAGE</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828800"/>
            <a:ext cx="8229600" cy="4602163"/>
          </a:xfrm>
        </p:spPr>
        <p:txBody>
          <a:bodyPr>
            <a:normAutofit/>
          </a:bodyPr>
          <a:lstStyle/>
          <a:p>
            <a:pPr>
              <a:buNone/>
            </a:pPr>
            <a:r>
              <a:rPr lang="en-US" sz="2800" dirty="0" err="1" smtClean="0"/>
              <a:t>Mahasiswa</a:t>
            </a:r>
            <a:r>
              <a:rPr lang="en-US" sz="2800" dirty="0" smtClean="0"/>
              <a:t> </a:t>
            </a:r>
            <a:r>
              <a:rPr lang="en-US" sz="2800" dirty="0" err="1" smtClean="0"/>
              <a:t>mampu</a:t>
            </a:r>
            <a:r>
              <a:rPr lang="en-US" sz="2800" dirty="0" smtClean="0"/>
              <a:t> </a:t>
            </a:r>
            <a:r>
              <a:rPr lang="en-US" sz="2800" dirty="0" err="1" smtClean="0"/>
              <a:t>menjelaskan</a:t>
            </a:r>
            <a:r>
              <a:rPr lang="en-US" sz="2800" dirty="0" smtClean="0"/>
              <a:t> </a:t>
            </a:r>
            <a:r>
              <a:rPr lang="en-US" sz="2800" dirty="0" err="1" smtClean="0"/>
              <a:t>konsep</a:t>
            </a:r>
            <a:r>
              <a:rPr lang="en-US" sz="2800" dirty="0" smtClean="0"/>
              <a:t> </a:t>
            </a:r>
            <a:r>
              <a:rPr lang="en-US" sz="2800" dirty="0" err="1" smtClean="0"/>
              <a:t>nyeri</a:t>
            </a:r>
            <a:r>
              <a:rPr lang="id-ID" sz="2800" dirty="0" smtClean="0">
                <a:latin typeface="Arial" charset="0"/>
                <a:cs typeface="Arial" charset="0"/>
              </a:rPr>
              <a:t> :</a:t>
            </a:r>
          </a:p>
          <a:p>
            <a:pPr marL="457200" lvl="0" indent="-457200">
              <a:buFont typeface="+mj-lt"/>
              <a:buAutoNum type="arabicPeriod"/>
            </a:pPr>
            <a:r>
              <a:rPr lang="id-ID" sz="2800" dirty="0" smtClean="0"/>
              <a:t>Faal indera</a:t>
            </a:r>
          </a:p>
          <a:p>
            <a:pPr marL="457200" lvl="0" indent="-457200">
              <a:buFont typeface="+mj-lt"/>
              <a:buAutoNum type="arabicPeriod"/>
            </a:pPr>
            <a:r>
              <a:rPr lang="id-ID" sz="2800" dirty="0" smtClean="0"/>
              <a:t>Definisi Nyeri</a:t>
            </a:r>
          </a:p>
          <a:p>
            <a:pPr marL="457200" lvl="0" indent="-457200">
              <a:buFont typeface="+mj-lt"/>
              <a:buAutoNum type="arabicPeriod"/>
            </a:pPr>
            <a:r>
              <a:rPr lang="en-US" sz="2800" dirty="0" err="1" smtClean="0"/>
              <a:t>Reaksi</a:t>
            </a:r>
            <a:r>
              <a:rPr lang="en-US" sz="2800" dirty="0" smtClean="0"/>
              <a:t> Yang </a:t>
            </a:r>
            <a:r>
              <a:rPr lang="id-ID" sz="2800" dirty="0" smtClean="0"/>
              <a:t>D</a:t>
            </a:r>
            <a:r>
              <a:rPr lang="en-US" sz="2800" dirty="0" err="1" smtClean="0"/>
              <a:t>itimbulkan</a:t>
            </a:r>
            <a:r>
              <a:rPr lang="en-US" sz="2800" dirty="0" smtClean="0"/>
              <a:t> : </a:t>
            </a:r>
            <a:r>
              <a:rPr lang="en-US" sz="2800" dirty="0" err="1" smtClean="0"/>
              <a:t>Kompleks</a:t>
            </a:r>
            <a:r>
              <a:rPr lang="en-US" sz="2800" dirty="0" smtClean="0"/>
              <a:t> Dan </a:t>
            </a:r>
            <a:r>
              <a:rPr lang="en-US" sz="2800" dirty="0" err="1" smtClean="0"/>
              <a:t>Multifaktor</a:t>
            </a:r>
            <a:endParaRPr lang="id-ID" sz="2800" dirty="0" smtClean="0"/>
          </a:p>
          <a:p>
            <a:pPr marL="457200" indent="-457200">
              <a:buFont typeface="+mj-lt"/>
              <a:buAutoNum type="arabicPeriod"/>
            </a:pPr>
            <a:r>
              <a:rPr lang="id-ID" sz="2800" dirty="0" smtClean="0"/>
              <a:t>Faktor-faktor yang Berkaitan dengan Pengalaman Nyeri</a:t>
            </a:r>
          </a:p>
          <a:p>
            <a:pPr>
              <a:buNone/>
            </a:pPr>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143000" y="685800"/>
            <a:ext cx="7010400" cy="954088"/>
          </a:xfrm>
          <a:prstGeom prst="rect">
            <a:avLst/>
          </a:prstGeom>
          <a:noFill/>
          <a:ln w="9525">
            <a:noFill/>
            <a:miter lim="800000"/>
            <a:headEnd/>
            <a:tailEnd/>
          </a:ln>
        </p:spPr>
        <p:txBody>
          <a:bodyPr>
            <a:spAutoFit/>
          </a:bodyPr>
          <a:lstStyle/>
          <a:p>
            <a:pPr algn="ctr"/>
            <a:r>
              <a:rPr lang="en-US" sz="2800" b="1">
                <a:latin typeface="Constantia" pitchFamily="4" charset="0"/>
              </a:rPr>
              <a:t>FAAL ALAT INDERA </a:t>
            </a:r>
          </a:p>
          <a:p>
            <a:pPr algn="ctr"/>
            <a:r>
              <a:rPr lang="en-US" sz="2800" b="1">
                <a:latin typeface="Constantia" pitchFamily="4" charset="0"/>
              </a:rPr>
              <a:t>FAAL INDERA</a:t>
            </a:r>
          </a:p>
        </p:txBody>
      </p:sp>
      <p:sp>
        <p:nvSpPr>
          <p:cNvPr id="17411" name="TextBox 4"/>
          <p:cNvSpPr txBox="1">
            <a:spLocks noChangeArrowheads="1"/>
          </p:cNvSpPr>
          <p:nvPr/>
        </p:nvSpPr>
        <p:spPr bwMode="auto">
          <a:xfrm>
            <a:off x="685800" y="2286000"/>
            <a:ext cx="8153400" cy="2862263"/>
          </a:xfrm>
          <a:prstGeom prst="rect">
            <a:avLst/>
          </a:prstGeom>
          <a:noFill/>
          <a:ln w="9525">
            <a:noFill/>
            <a:miter lim="800000"/>
            <a:headEnd/>
            <a:tailEnd/>
          </a:ln>
        </p:spPr>
        <p:txBody>
          <a:bodyPr>
            <a:spAutoFit/>
          </a:bodyPr>
          <a:lstStyle/>
          <a:p>
            <a:r>
              <a:rPr lang="en-US" sz="2000">
                <a:solidFill>
                  <a:srgbClr val="000000"/>
                </a:solidFill>
                <a:cs typeface="Arial" charset="0"/>
              </a:rPr>
              <a:t>FAAL INDERA TERDIRI DARI :</a:t>
            </a:r>
          </a:p>
          <a:p>
            <a:endParaRPr lang="en-US" sz="2000">
              <a:solidFill>
                <a:srgbClr val="000000"/>
              </a:solidFill>
              <a:cs typeface="Arial" charset="0"/>
            </a:endParaRPr>
          </a:p>
          <a:p>
            <a:pPr>
              <a:buFontTx/>
              <a:buAutoNum type="arabicPeriod"/>
            </a:pPr>
            <a:r>
              <a:rPr lang="en-US" sz="2000">
                <a:solidFill>
                  <a:srgbClr val="000000"/>
                </a:solidFill>
                <a:cs typeface="Arial" charset="0"/>
              </a:rPr>
              <a:t>FAAL PENGLIHATAN</a:t>
            </a:r>
          </a:p>
          <a:p>
            <a:pPr>
              <a:buFontTx/>
              <a:buAutoNum type="arabicPeriod"/>
            </a:pPr>
            <a:r>
              <a:rPr lang="en-US" sz="2000">
                <a:solidFill>
                  <a:srgbClr val="000000"/>
                </a:solidFill>
                <a:cs typeface="Arial" charset="0"/>
              </a:rPr>
              <a:t>FAAL PENDENGARAN</a:t>
            </a:r>
          </a:p>
          <a:p>
            <a:pPr>
              <a:buFontTx/>
              <a:buAutoNum type="arabicPeriod"/>
            </a:pPr>
            <a:r>
              <a:rPr lang="en-US" sz="2000">
                <a:solidFill>
                  <a:srgbClr val="000000"/>
                </a:solidFill>
                <a:cs typeface="Arial" charset="0"/>
              </a:rPr>
              <a:t>FAAL PERASA : RASA SAKIT / NYERI (PAIN)</a:t>
            </a:r>
          </a:p>
          <a:p>
            <a:r>
              <a:rPr lang="en-US" sz="2000">
                <a:solidFill>
                  <a:srgbClr val="000000"/>
                </a:solidFill>
                <a:cs typeface="Arial" charset="0"/>
              </a:rPr>
              <a:t>                                RASA RABA / TEKAN (TOUCH)</a:t>
            </a:r>
          </a:p>
          <a:p>
            <a:r>
              <a:rPr lang="en-US" sz="2000">
                <a:solidFill>
                  <a:srgbClr val="000000"/>
                </a:solidFill>
                <a:cs typeface="Arial" charset="0"/>
              </a:rPr>
              <a:t>                                RASA PANAS / DINGIN (PEMPERATURE)</a:t>
            </a:r>
          </a:p>
          <a:p>
            <a:r>
              <a:rPr lang="en-US" sz="2000">
                <a:solidFill>
                  <a:srgbClr val="000000"/>
                </a:solidFill>
                <a:cs typeface="Arial" charset="0"/>
              </a:rPr>
              <a:t>4. FAAL PENGECAP (TASTE)</a:t>
            </a:r>
          </a:p>
          <a:p>
            <a:r>
              <a:rPr lang="en-US" sz="2000">
                <a:solidFill>
                  <a:srgbClr val="000000"/>
                </a:solidFill>
                <a:cs typeface="Arial" charset="0"/>
              </a:rPr>
              <a:t>5. FAAL PENGHIDU (SMELL)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609600" y="1524000"/>
            <a:ext cx="7924800" cy="3170238"/>
          </a:xfrm>
          <a:prstGeom prst="rect">
            <a:avLst/>
          </a:prstGeom>
          <a:noFill/>
          <a:ln w="9525">
            <a:noFill/>
            <a:miter lim="800000"/>
            <a:headEnd/>
            <a:tailEnd/>
          </a:ln>
        </p:spPr>
        <p:txBody>
          <a:bodyPr>
            <a:spAutoFit/>
          </a:bodyPr>
          <a:lstStyle/>
          <a:p>
            <a:r>
              <a:rPr lang="en-US" sz="2000">
                <a:solidFill>
                  <a:srgbClr val="000000"/>
                </a:solidFill>
                <a:cs typeface="Arial" charset="0"/>
              </a:rPr>
              <a:t>NYERI </a:t>
            </a:r>
          </a:p>
          <a:p>
            <a:endParaRPr lang="en-US" sz="2000">
              <a:solidFill>
                <a:srgbClr val="000000"/>
              </a:solidFill>
              <a:cs typeface="Arial" charset="0"/>
            </a:endParaRPr>
          </a:p>
          <a:p>
            <a:pPr>
              <a:buFontTx/>
              <a:buChar char="-"/>
            </a:pPr>
            <a:r>
              <a:rPr lang="en-US" sz="2000">
                <a:solidFill>
                  <a:srgbClr val="000000"/>
                </a:solidFill>
                <a:cs typeface="Arial" charset="0"/>
              </a:rPr>
              <a:t>FENOMENA FISIOLOGIK  YG MEMP. FUNGSI PROTEKTIF</a:t>
            </a:r>
          </a:p>
          <a:p>
            <a:pPr>
              <a:buFontTx/>
              <a:buChar char="-"/>
            </a:pPr>
            <a:r>
              <a:rPr lang="en-US" sz="2000">
                <a:solidFill>
                  <a:srgbClr val="000000"/>
                </a:solidFill>
                <a:cs typeface="Arial" charset="0"/>
              </a:rPr>
              <a:t> KAPAN TIMBUL ?</a:t>
            </a:r>
          </a:p>
          <a:p>
            <a:r>
              <a:rPr lang="en-US" sz="2000">
                <a:solidFill>
                  <a:srgbClr val="000000"/>
                </a:solidFill>
                <a:cs typeface="Arial" charset="0"/>
              </a:rPr>
              <a:t>   RANGSANG YG MEMBAHAYAKAN ATAU MERUSAK JARINGAN (NOXIOUS)</a:t>
            </a:r>
          </a:p>
          <a:p>
            <a:endParaRPr lang="en-US" sz="2000">
              <a:solidFill>
                <a:srgbClr val="000000"/>
              </a:solidFill>
              <a:cs typeface="Arial" charset="0"/>
            </a:endParaRPr>
          </a:p>
          <a:p>
            <a:r>
              <a:rPr lang="en-US" sz="2000">
                <a:solidFill>
                  <a:srgbClr val="000000"/>
                </a:solidFill>
                <a:cs typeface="Arial" charset="0"/>
              </a:rPr>
              <a:t>= REAKSI TUBUH TERHADAP RANGSANG YG MEMBAHAYAKAN </a:t>
            </a:r>
          </a:p>
          <a:p>
            <a:r>
              <a:rPr lang="en-US" sz="2000">
                <a:solidFill>
                  <a:srgbClr val="000000"/>
                </a:solidFill>
                <a:cs typeface="Arial" charset="0"/>
              </a:rPr>
              <a:t>= MEKANISME PROTEKTIF DARI TUBUH THD RANGSANG “NOXIOUS”</a:t>
            </a:r>
          </a:p>
          <a:p>
            <a:pPr>
              <a:buFontTx/>
              <a:buChar char="-"/>
            </a:pPr>
            <a:endParaRPr lang="en-US" sz="200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685800" y="1524000"/>
            <a:ext cx="8001000" cy="3478213"/>
          </a:xfrm>
          <a:prstGeom prst="rect">
            <a:avLst/>
          </a:prstGeom>
          <a:noFill/>
          <a:ln w="9525">
            <a:noFill/>
            <a:miter lim="800000"/>
            <a:headEnd/>
            <a:tailEnd/>
          </a:ln>
        </p:spPr>
        <p:txBody>
          <a:bodyPr>
            <a:spAutoFit/>
          </a:bodyPr>
          <a:lstStyle/>
          <a:p>
            <a:r>
              <a:rPr lang="en-US" sz="2000" dirty="0">
                <a:cs typeface="Arial" charset="0"/>
              </a:rPr>
              <a:t>REAKSI YANG DITIMBULKAN : KOMPLEKS DAN MULTIFAKTOR</a:t>
            </a:r>
          </a:p>
          <a:p>
            <a:endParaRPr lang="en-US" sz="2000" dirty="0">
              <a:cs typeface="Arial" charset="0"/>
            </a:endParaRPr>
          </a:p>
          <a:p>
            <a:pPr>
              <a:buFontTx/>
              <a:buChar char="-"/>
            </a:pPr>
            <a:r>
              <a:rPr lang="en-US" sz="2000" dirty="0">
                <a:cs typeface="Arial" charset="0"/>
              </a:rPr>
              <a:t> </a:t>
            </a:r>
            <a:r>
              <a:rPr lang="en-US" sz="2000" dirty="0" err="1">
                <a:cs typeface="Arial" charset="0"/>
              </a:rPr>
              <a:t>Nyeri</a:t>
            </a:r>
            <a:r>
              <a:rPr lang="en-US" sz="2000" dirty="0">
                <a:cs typeface="Arial" charset="0"/>
              </a:rPr>
              <a:t> </a:t>
            </a:r>
          </a:p>
          <a:p>
            <a:pPr>
              <a:buFontTx/>
              <a:buChar char="-"/>
            </a:pPr>
            <a:r>
              <a:rPr lang="en-US" sz="2000" dirty="0">
                <a:cs typeface="Arial" charset="0"/>
              </a:rPr>
              <a:t> </a:t>
            </a:r>
            <a:r>
              <a:rPr lang="en-US" sz="2000" dirty="0" err="1">
                <a:cs typeface="Arial" charset="0"/>
              </a:rPr>
              <a:t>Reflek</a:t>
            </a:r>
            <a:r>
              <a:rPr lang="en-US" sz="2000" dirty="0">
                <a:cs typeface="Arial" charset="0"/>
              </a:rPr>
              <a:t> </a:t>
            </a:r>
            <a:r>
              <a:rPr lang="en-US" sz="2000" dirty="0" err="1">
                <a:cs typeface="Arial" charset="0"/>
              </a:rPr>
              <a:t>otot</a:t>
            </a:r>
            <a:r>
              <a:rPr lang="en-US" sz="2000" dirty="0">
                <a:cs typeface="Arial" charset="0"/>
              </a:rPr>
              <a:t> (Flexi, </a:t>
            </a:r>
            <a:r>
              <a:rPr lang="en-US" sz="2000" dirty="0" err="1">
                <a:cs typeface="Arial" charset="0"/>
              </a:rPr>
              <a:t>membuka</a:t>
            </a:r>
            <a:r>
              <a:rPr lang="en-US" sz="2000" dirty="0">
                <a:cs typeface="Arial" charset="0"/>
              </a:rPr>
              <a:t> </a:t>
            </a:r>
            <a:r>
              <a:rPr lang="en-US" sz="2000" dirty="0" err="1">
                <a:cs typeface="Arial" charset="0"/>
              </a:rPr>
              <a:t>mulut</a:t>
            </a:r>
            <a:r>
              <a:rPr lang="en-US" sz="2000" dirty="0">
                <a:cs typeface="Arial" charset="0"/>
              </a:rPr>
              <a:t>)</a:t>
            </a:r>
          </a:p>
          <a:p>
            <a:pPr>
              <a:buFontTx/>
              <a:buChar char="-"/>
            </a:pPr>
            <a:r>
              <a:rPr lang="en-US" sz="2000" dirty="0">
                <a:cs typeface="Arial" charset="0"/>
              </a:rPr>
              <a:t> </a:t>
            </a:r>
            <a:r>
              <a:rPr lang="en-US" sz="2000" dirty="0" err="1">
                <a:cs typeface="Arial" charset="0"/>
              </a:rPr>
              <a:t>Respon</a:t>
            </a:r>
            <a:r>
              <a:rPr lang="en-US" sz="2000" dirty="0">
                <a:cs typeface="Arial" charset="0"/>
              </a:rPr>
              <a:t> </a:t>
            </a:r>
            <a:r>
              <a:rPr lang="en-US" sz="2000" dirty="0" err="1">
                <a:cs typeface="Arial" charset="0"/>
              </a:rPr>
              <a:t>tiba-tiba</a:t>
            </a:r>
            <a:endParaRPr lang="en-US" sz="2000" dirty="0">
              <a:cs typeface="Arial" charset="0"/>
            </a:endParaRPr>
          </a:p>
          <a:p>
            <a:pPr>
              <a:buFontTx/>
              <a:buChar char="-"/>
            </a:pPr>
            <a:r>
              <a:rPr lang="en-US" sz="2000" dirty="0">
                <a:cs typeface="Arial" charset="0"/>
              </a:rPr>
              <a:t> </a:t>
            </a:r>
            <a:r>
              <a:rPr lang="en-US" sz="2000" dirty="0" err="1">
                <a:cs typeface="Arial" charset="0"/>
              </a:rPr>
              <a:t>Vokalization</a:t>
            </a:r>
            <a:endParaRPr lang="en-US" sz="2000" dirty="0">
              <a:cs typeface="Arial" charset="0"/>
            </a:endParaRPr>
          </a:p>
          <a:p>
            <a:pPr>
              <a:buFontTx/>
              <a:buChar char="-"/>
            </a:pPr>
            <a:r>
              <a:rPr lang="en-US" sz="2000" dirty="0">
                <a:cs typeface="Arial" charset="0"/>
              </a:rPr>
              <a:t> </a:t>
            </a:r>
            <a:r>
              <a:rPr lang="en-US" sz="2000" dirty="0" err="1">
                <a:cs typeface="Arial" charset="0"/>
              </a:rPr>
              <a:t>Berkeringat</a:t>
            </a:r>
            <a:r>
              <a:rPr lang="en-US" sz="2000" dirty="0">
                <a:cs typeface="Arial" charset="0"/>
              </a:rPr>
              <a:t> </a:t>
            </a:r>
          </a:p>
          <a:p>
            <a:pPr>
              <a:buFontTx/>
              <a:buChar char="-"/>
            </a:pPr>
            <a:r>
              <a:rPr lang="en-US" sz="2000" dirty="0">
                <a:cs typeface="Arial" charset="0"/>
              </a:rPr>
              <a:t> Pupil </a:t>
            </a:r>
            <a:r>
              <a:rPr lang="en-US" sz="2000" dirty="0" err="1">
                <a:cs typeface="Arial" charset="0"/>
              </a:rPr>
              <a:t>melebar</a:t>
            </a:r>
            <a:endParaRPr lang="en-US" sz="2000" dirty="0">
              <a:cs typeface="Arial" charset="0"/>
            </a:endParaRPr>
          </a:p>
          <a:p>
            <a:pPr>
              <a:buFontTx/>
              <a:buChar char="-"/>
            </a:pPr>
            <a:r>
              <a:rPr lang="en-US" sz="2000" dirty="0">
                <a:cs typeface="Arial" charset="0"/>
              </a:rPr>
              <a:t> </a:t>
            </a:r>
            <a:r>
              <a:rPr lang="en-US" sz="2000" dirty="0" err="1">
                <a:cs typeface="Arial" charset="0"/>
              </a:rPr>
              <a:t>Denyut</a:t>
            </a:r>
            <a:r>
              <a:rPr lang="en-US" sz="2000" dirty="0">
                <a:cs typeface="Arial" charset="0"/>
              </a:rPr>
              <a:t> </a:t>
            </a:r>
            <a:r>
              <a:rPr lang="en-US" sz="2000" dirty="0" err="1">
                <a:cs typeface="Arial" charset="0"/>
              </a:rPr>
              <a:t>jantung</a:t>
            </a:r>
            <a:r>
              <a:rPr lang="en-US" sz="2000" dirty="0">
                <a:cs typeface="Arial" charset="0"/>
              </a:rPr>
              <a:t> ↑</a:t>
            </a:r>
          </a:p>
          <a:p>
            <a:pPr>
              <a:buFontTx/>
              <a:buChar char="-"/>
            </a:pPr>
            <a:r>
              <a:rPr lang="en-US" sz="2000" dirty="0">
                <a:cs typeface="Arial" charset="0"/>
              </a:rPr>
              <a:t> </a:t>
            </a:r>
            <a:r>
              <a:rPr lang="en-US" sz="2000" dirty="0" err="1">
                <a:cs typeface="Arial" charset="0"/>
              </a:rPr>
              <a:t>Perubahan</a:t>
            </a:r>
            <a:r>
              <a:rPr lang="en-US" sz="2000" dirty="0">
                <a:cs typeface="Arial" charset="0"/>
              </a:rPr>
              <a:t> </a:t>
            </a:r>
            <a:r>
              <a:rPr lang="en-US" sz="2000" dirty="0" err="1">
                <a:cs typeface="Arial" charset="0"/>
              </a:rPr>
              <a:t>tekanan</a:t>
            </a:r>
            <a:r>
              <a:rPr lang="en-US" sz="2000" dirty="0">
                <a:cs typeface="Arial" charset="0"/>
              </a:rPr>
              <a:t> </a:t>
            </a:r>
            <a:r>
              <a:rPr lang="en-US" sz="2000" dirty="0" err="1">
                <a:cs typeface="Arial" charset="0"/>
              </a:rPr>
              <a:t>darah</a:t>
            </a:r>
            <a:endParaRPr lang="en-US" sz="2000" dirty="0">
              <a:cs typeface="Arial" charset="0"/>
            </a:endParaRPr>
          </a:p>
          <a:p>
            <a:pPr>
              <a:buFontTx/>
              <a:buChar char="-"/>
            </a:pPr>
            <a:r>
              <a:rPr lang="en-US" sz="2000" dirty="0">
                <a:cs typeface="Arial" charset="0"/>
              </a:rPr>
              <a:t> </a:t>
            </a:r>
            <a:r>
              <a:rPr lang="en-US" sz="2000" dirty="0" err="1">
                <a:cs typeface="Arial" charset="0"/>
              </a:rPr>
              <a:t>Perubahan</a:t>
            </a:r>
            <a:r>
              <a:rPr lang="en-US" sz="2000" dirty="0">
                <a:cs typeface="Arial" charset="0"/>
              </a:rPr>
              <a:t> </a:t>
            </a:r>
            <a:r>
              <a:rPr lang="en-US" sz="2000" dirty="0" err="1">
                <a:cs typeface="Arial" charset="0"/>
              </a:rPr>
              <a:t>tingkah</a:t>
            </a:r>
            <a:r>
              <a:rPr lang="en-US" sz="2000" dirty="0">
                <a:cs typeface="Arial" charset="0"/>
              </a:rPr>
              <a:t> </a:t>
            </a:r>
            <a:r>
              <a:rPr lang="en-US" sz="2000" dirty="0" err="1">
                <a:cs typeface="Arial" charset="0"/>
              </a:rPr>
              <a:t>laku</a:t>
            </a:r>
            <a:r>
              <a:rPr lang="en-US" sz="2000" dirty="0">
                <a:cs typeface="Arial"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990600" y="1295400"/>
            <a:ext cx="7086600" cy="3786188"/>
          </a:xfrm>
          <a:prstGeom prst="rect">
            <a:avLst/>
          </a:prstGeom>
          <a:noFill/>
          <a:ln w="9525">
            <a:noFill/>
            <a:miter lim="800000"/>
            <a:headEnd/>
            <a:tailEnd/>
          </a:ln>
        </p:spPr>
        <p:txBody>
          <a:bodyPr>
            <a:spAutoFit/>
          </a:bodyPr>
          <a:lstStyle/>
          <a:p>
            <a:r>
              <a:rPr lang="en-US" sz="2000" b="1">
                <a:solidFill>
                  <a:srgbClr val="B32C16"/>
                </a:solidFill>
                <a:cs typeface="Arial" charset="0"/>
              </a:rPr>
              <a:t>Faktor KOGNITIF, MOTIVASI DAN AFEKTIF</a:t>
            </a:r>
            <a:r>
              <a:rPr lang="en-US" sz="2000" b="1">
                <a:solidFill>
                  <a:srgbClr val="FFFF00"/>
                </a:solidFill>
                <a:cs typeface="Arial" charset="0"/>
              </a:rPr>
              <a:t>, </a:t>
            </a:r>
            <a:r>
              <a:rPr lang="en-US" sz="2000" b="1">
                <a:cs typeface="Arial" charset="0"/>
              </a:rPr>
              <a:t>merupakan variasi tambahn yang dapat mengubah respon tingkah laku yang menyebabkan stimulus tadi</a:t>
            </a:r>
          </a:p>
          <a:p>
            <a:endParaRPr lang="en-US" sz="2000" b="1">
              <a:cs typeface="Arial" charset="0"/>
            </a:endParaRPr>
          </a:p>
          <a:p>
            <a:r>
              <a:rPr lang="en-US" sz="2000" b="1">
                <a:solidFill>
                  <a:srgbClr val="B32C16"/>
                </a:solidFill>
                <a:cs typeface="Arial" charset="0"/>
              </a:rPr>
              <a:t>Dimensi KOGNITIF</a:t>
            </a:r>
            <a:r>
              <a:rPr lang="en-US" sz="2000" b="1">
                <a:solidFill>
                  <a:srgbClr val="FFFF00"/>
                </a:solidFill>
                <a:cs typeface="Arial" charset="0"/>
              </a:rPr>
              <a:t> </a:t>
            </a:r>
            <a:r>
              <a:rPr lang="en-US" sz="2000" b="1">
                <a:cs typeface="Arial" charset="0"/>
              </a:rPr>
              <a:t>mengacu kpd. Kemampuan kt. Untuk memahami dan mengevaluasi NYERI dan maknanya perhatikan nilai KEBUDAYAAN, PERHATIAN, PENGALAMAN YANG LALU DLL.</a:t>
            </a:r>
          </a:p>
          <a:p>
            <a:endParaRPr lang="en-US" sz="2000" b="1">
              <a:cs typeface="Arial" charset="0"/>
            </a:endParaRPr>
          </a:p>
          <a:p>
            <a:r>
              <a:rPr lang="en-US" sz="2000" b="1">
                <a:solidFill>
                  <a:srgbClr val="B32C16"/>
                </a:solidFill>
                <a:cs typeface="Arial" charset="0"/>
              </a:rPr>
              <a:t>MOTIVASI DAN AFEKTIF</a:t>
            </a:r>
            <a:r>
              <a:rPr lang="en-US" sz="2000" b="1">
                <a:solidFill>
                  <a:srgbClr val="FFFF00"/>
                </a:solidFill>
                <a:cs typeface="Arial" charset="0"/>
              </a:rPr>
              <a:t> </a:t>
            </a:r>
            <a:r>
              <a:rPr lang="en-US" sz="2000" b="1">
                <a:cs typeface="Arial" charset="0"/>
              </a:rPr>
              <a:t>mengacu kepada dorongan kita untuk menghentikan nyeri dan emosi (perasaan) yang berkaitan dgn rasa tidak enak yang ditimbulkan NYERI.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464</Words>
  <Application>Microsoft Office PowerPoint</Application>
  <PresentationFormat>On-screen Show (4:3)</PresentationFormat>
  <Paragraphs>91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KEMAMPUAN AKHIR YANG DIHARAPKAN</vt:lpstr>
      <vt:lpstr>Slide 6</vt:lpstr>
      <vt:lpstr>Slide 7</vt:lpstr>
      <vt:lpstr>Slide 8</vt:lpstr>
      <vt:lpstr>Slide 9</vt:lpstr>
      <vt:lpstr>Slide 10</vt:lpstr>
      <vt:lpstr>Slide 11</vt:lpstr>
      <vt:lpstr>TERIMA KASIH</vt:lpstr>
    </vt:vector>
  </TitlesOfParts>
  <Company>trisakti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moentana</dc:creator>
  <cp:lastModifiedBy>User</cp:lastModifiedBy>
  <cp:revision>45</cp:revision>
  <dcterms:created xsi:type="dcterms:W3CDTF">2017-09-15T01:31:17Z</dcterms:created>
  <dcterms:modified xsi:type="dcterms:W3CDTF">2017-11-22T10:52:01Z</dcterms:modified>
</cp:coreProperties>
</file>