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312" r:id="rId6"/>
    <p:sldId id="313" r:id="rId7"/>
    <p:sldId id="314" r:id="rId8"/>
    <p:sldId id="31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16" r:id="rId25"/>
    <p:sldId id="276" r:id="rId26"/>
    <p:sldId id="317" r:id="rId27"/>
    <p:sldId id="318" r:id="rId28"/>
    <p:sldId id="319" r:id="rId29"/>
    <p:sldId id="320" r:id="rId30"/>
    <p:sldId id="277" r:id="rId31"/>
    <p:sldId id="278" r:id="rId32"/>
    <p:sldId id="321" r:id="rId33"/>
    <p:sldId id="322" r:id="rId34"/>
    <p:sldId id="323" r:id="rId35"/>
    <p:sldId id="324" r:id="rId36"/>
    <p:sldId id="307" r:id="rId37"/>
    <p:sldId id="308" r:id="rId38"/>
    <p:sldId id="309" r:id="rId39"/>
    <p:sldId id="310" r:id="rId40"/>
    <p:sldId id="279" r:id="rId41"/>
    <p:sldId id="280" r:id="rId42"/>
    <p:sldId id="326"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325" r:id="rId56"/>
    <p:sldId id="30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D5379-A75C-4B9B-9FDE-EDE9F53F7F18}" type="datetimeFigureOut">
              <a:rPr lang="en-US" smtClean="0"/>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252E3-9661-4408-BB94-FAB8936B46BA}" type="slidenum">
              <a:rPr lang="en-US" smtClean="0"/>
              <a:t>‹#›</a:t>
            </a:fld>
            <a:endParaRPr lang="en-US"/>
          </a:p>
        </p:txBody>
      </p:sp>
    </p:spTree>
    <p:extLst>
      <p:ext uri="{BB962C8B-B14F-4D97-AF65-F5344CB8AC3E}">
        <p14:creationId xmlns:p14="http://schemas.microsoft.com/office/powerpoint/2010/main" val="222079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F164677-F97B-455B-BC5C-B53DB7FF0741}" type="slidenum">
              <a:rPr lang="id-ID" smtClean="0">
                <a:solidFill>
                  <a:prstClr val="black"/>
                </a:solidFill>
              </a:rPr>
              <a:pPr>
                <a:defRPr/>
              </a:pPr>
              <a:t>2</a:t>
            </a:fld>
            <a:endParaRPr lang="id-ID">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11</a:t>
            </a:fld>
            <a:endParaRPr lang="id-ID">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12</a:t>
            </a:fld>
            <a:endParaRPr lang="id-ID">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13</a:t>
            </a:fld>
            <a:endParaRPr lang="id-ID">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14</a:t>
            </a:fld>
            <a:endParaRPr lang="id-ID">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15</a:t>
            </a:fld>
            <a:endParaRPr lang="id-ID">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16</a:t>
            </a:fld>
            <a:endParaRPr lang="id-ID">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17</a:t>
            </a:fld>
            <a:endParaRPr lang="id-ID">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18</a:t>
            </a:fld>
            <a:endParaRPr lang="id-ID">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19</a:t>
            </a:fld>
            <a:endParaRPr lang="id-ID">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20</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F164677-F97B-455B-BC5C-B53DB7FF0741}" type="slidenum">
              <a:rPr lang="id-ID" smtClean="0">
                <a:solidFill>
                  <a:prstClr val="black"/>
                </a:solidFill>
              </a:rPr>
              <a:pPr>
                <a:defRPr/>
              </a:pPr>
              <a:t>3</a:t>
            </a:fld>
            <a:endParaRPr lang="id-ID">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21</a:t>
            </a:fld>
            <a:endParaRPr lang="id-ID">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22</a:t>
            </a:fld>
            <a:endParaRPr lang="id-ID">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23</a:t>
            </a:fld>
            <a:endParaRPr lang="id-ID">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24</a:t>
            </a:fld>
            <a:endParaRPr lang="id-ID">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25</a:t>
            </a:fld>
            <a:endParaRPr lang="id-ID">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27</a:t>
            </a:fld>
            <a:endParaRPr lang="id-ID">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28</a:t>
            </a:fld>
            <a:endParaRPr lang="id-ID">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29</a:t>
            </a:fld>
            <a:endParaRPr lang="id-ID">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30</a:t>
            </a:fld>
            <a:endParaRPr lang="id-ID">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31</a:t>
            </a:fld>
            <a:endParaRPr lang="id-ID">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a:t>
            </a:fld>
            <a:endParaRPr lang="id-ID">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33</a:t>
            </a:fld>
            <a:endParaRPr lang="id-ID">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34</a:t>
            </a:fld>
            <a:endParaRPr lang="id-ID">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35</a:t>
            </a:fld>
            <a:endParaRPr lang="id-ID">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36</a:t>
            </a:fld>
            <a:endParaRPr lang="id-ID">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37</a:t>
            </a:fld>
            <a:endParaRPr lang="id-ID">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38</a:t>
            </a:fld>
            <a:endParaRPr lang="id-ID">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39</a:t>
            </a:fld>
            <a:endParaRPr lang="id-ID">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40</a:t>
            </a:fld>
            <a:endParaRPr lang="id-ID">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41</a:t>
            </a:fld>
            <a:endParaRPr lang="id-ID">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42</a:t>
            </a:fld>
            <a:endParaRPr lang="id-ID">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a:t>
            </a:fld>
            <a:endParaRPr lang="id-ID">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43</a:t>
            </a:fld>
            <a:endParaRPr lang="id-ID">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44</a:t>
            </a:fld>
            <a:endParaRPr lang="id-ID">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45</a:t>
            </a:fld>
            <a:endParaRPr lang="id-ID">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46</a:t>
            </a:fld>
            <a:endParaRPr lang="id-ID">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47</a:t>
            </a:fld>
            <a:endParaRPr lang="id-ID">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48</a:t>
            </a:fld>
            <a:endParaRPr lang="id-ID">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49</a:t>
            </a:fld>
            <a:endParaRPr lang="id-ID">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50</a:t>
            </a:fld>
            <a:endParaRPr lang="id-ID">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51</a:t>
            </a:fld>
            <a:endParaRPr lang="id-ID">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52</a:t>
            </a:fld>
            <a:endParaRPr lang="id-ID">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6</a:t>
            </a:fld>
            <a:endParaRPr lang="id-ID">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53</a:t>
            </a:fld>
            <a:endParaRPr lang="id-ID">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54</a:t>
            </a:fld>
            <a:endParaRPr lang="id-ID">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55</a:t>
            </a:fld>
            <a:endParaRPr lang="id-ID">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56</a:t>
            </a:fld>
            <a:endParaRPr lang="id-ID">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7</a:t>
            </a:fld>
            <a:endParaRPr lang="id-ID">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8</a:t>
            </a:fld>
            <a:endParaRPr lang="id-ID">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9</a:t>
            </a:fld>
            <a:endParaRPr lang="id-ID">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35867D8-B1BC-425F-B1F9-B232643D2157}" type="slidenum">
              <a:rPr lang="id-ID" smtClean="0">
                <a:solidFill>
                  <a:prstClr val="black"/>
                </a:solidFill>
              </a:rPr>
              <a:pPr>
                <a:defRPr/>
              </a:pPr>
              <a:t>10</a:t>
            </a:fld>
            <a:endParaRPr lang="id-ID">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97C325-DF29-4E5E-9946-3630112FC86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400725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7C325-DF29-4E5E-9946-3630112FC86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386710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7C325-DF29-4E5E-9946-3630112FC86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7598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7C325-DF29-4E5E-9946-3630112FC86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241199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7C325-DF29-4E5E-9946-3630112FC86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73266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97C325-DF29-4E5E-9946-3630112FC86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159375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97C325-DF29-4E5E-9946-3630112FC864}"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252113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7C325-DF29-4E5E-9946-3630112FC864}"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167652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7C325-DF29-4E5E-9946-3630112FC864}"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145505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7C325-DF29-4E5E-9946-3630112FC86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33956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7C325-DF29-4E5E-9946-3630112FC86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0272-83D8-4255-B7C3-93132B9E9D78}" type="slidenum">
              <a:rPr lang="en-US" smtClean="0"/>
              <a:t>‹#›</a:t>
            </a:fld>
            <a:endParaRPr lang="en-US"/>
          </a:p>
        </p:txBody>
      </p:sp>
    </p:spTree>
    <p:extLst>
      <p:ext uri="{BB962C8B-B14F-4D97-AF65-F5344CB8AC3E}">
        <p14:creationId xmlns:p14="http://schemas.microsoft.com/office/powerpoint/2010/main" val="117632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7C325-DF29-4E5E-9946-3630112FC864}" type="datetimeFigureOut">
              <a:rPr lang="en-US" smtClean="0"/>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30272-83D8-4255-B7C3-93132B9E9D78}" type="slidenum">
              <a:rPr lang="en-US" smtClean="0"/>
              <a:t>‹#›</a:t>
            </a:fld>
            <a:endParaRPr lang="en-US"/>
          </a:p>
        </p:txBody>
      </p:sp>
    </p:spTree>
    <p:extLst>
      <p:ext uri="{BB962C8B-B14F-4D97-AF65-F5344CB8AC3E}">
        <p14:creationId xmlns:p14="http://schemas.microsoft.com/office/powerpoint/2010/main" val="1550369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524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3505200"/>
            <a:ext cx="5943600" cy="1077218"/>
          </a:xfrm>
          <a:prstGeom prst="rect">
            <a:avLst/>
          </a:prstGeom>
        </p:spPr>
        <p:txBody>
          <a:bodyPr wrap="square">
            <a:spAutoFit/>
          </a:bodyPr>
          <a:lstStyle/>
          <a:p>
            <a:pPr algn="ctr"/>
            <a:endParaRPr lang="en-US" sz="1600" b="1" dirty="0">
              <a:solidFill>
                <a:prstClr val="black"/>
              </a:solidFill>
            </a:endParaRPr>
          </a:p>
          <a:p>
            <a:pPr algn="ctr"/>
            <a:r>
              <a:rPr lang="en-US" sz="3200" dirty="0" smtClean="0">
                <a:latin typeface="Arial Rounded MT Bold" pitchFamily="34" charset="0"/>
              </a:rPr>
              <a:t>ANALISIS SWOT</a:t>
            </a:r>
            <a:endParaRPr lang="en-US" sz="3200" b="1" dirty="0" smtClean="0">
              <a:solidFill>
                <a:prstClr val="black"/>
              </a:solidFill>
            </a:endParaRPr>
          </a:p>
          <a:p>
            <a:pPr algn="ctr"/>
            <a:r>
              <a:rPr lang="en-US" sz="1600" b="1" dirty="0" err="1" smtClean="0">
                <a:solidFill>
                  <a:prstClr val="black"/>
                </a:solidFill>
              </a:rPr>
              <a:t>Pertemuan</a:t>
            </a:r>
            <a:r>
              <a:rPr lang="en-US" sz="1600" b="1" dirty="0" smtClean="0">
                <a:solidFill>
                  <a:prstClr val="black"/>
                </a:solidFill>
              </a:rPr>
              <a:t> </a:t>
            </a:r>
            <a:r>
              <a:rPr lang="en-US" sz="1600" b="1" dirty="0">
                <a:solidFill>
                  <a:prstClr val="black"/>
                </a:solidFill>
              </a:rPr>
              <a:t>4</a:t>
            </a:r>
            <a:endParaRPr lang="en-US" sz="1600" dirty="0">
              <a:solidFill>
                <a:prstClr val="black"/>
              </a:solidFill>
            </a:endParaRPr>
          </a:p>
        </p:txBody>
      </p:sp>
      <p:sp>
        <p:nvSpPr>
          <p:cNvPr id="4" name="Rectangle 3"/>
          <p:cNvSpPr/>
          <p:nvPr/>
        </p:nvSpPr>
        <p:spPr>
          <a:xfrm>
            <a:off x="4800600" y="5410200"/>
            <a:ext cx="3429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ANTIA, </a:t>
            </a:r>
            <a:r>
              <a:rPr lang="en-US" dirty="0" err="1">
                <a:solidFill>
                  <a:prstClr val="white"/>
                </a:solidFill>
              </a:rPr>
              <a:t>SKp</a:t>
            </a:r>
            <a:r>
              <a:rPr lang="en-US" dirty="0">
                <a:solidFill>
                  <a:prstClr val="white"/>
                </a:solidFill>
              </a:rPr>
              <a:t>., </a:t>
            </a:r>
            <a:r>
              <a:rPr lang="en-US" dirty="0" err="1">
                <a:solidFill>
                  <a:prstClr val="white"/>
                </a:solidFill>
              </a:rPr>
              <a:t>M.Kep</a:t>
            </a:r>
            <a:r>
              <a:rPr lang="en-US" dirty="0">
                <a:solidFill>
                  <a:prstClr val="white"/>
                </a:solidFill>
              </a:rPr>
              <a:t>.</a:t>
            </a:r>
          </a:p>
        </p:txBody>
      </p:sp>
    </p:spTree>
    <p:extLst>
      <p:ext uri="{BB962C8B-B14F-4D97-AF65-F5344CB8AC3E}">
        <p14:creationId xmlns:p14="http://schemas.microsoft.com/office/powerpoint/2010/main" val="219675693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126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solidFill>
                  <a:prstClr val="white"/>
                </a:solidFill>
              </a:rPr>
              <a:t>VISI DAN MISI UNIVERSITAS ESA UNGGUL</a:t>
            </a:r>
          </a:p>
        </p:txBody>
      </p:sp>
      <p:pic>
        <p:nvPicPr>
          <p:cNvPr id="307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Tree>
    <p:extLst>
      <p:ext uri="{BB962C8B-B14F-4D97-AF65-F5344CB8AC3E}">
        <p14:creationId xmlns:p14="http://schemas.microsoft.com/office/powerpoint/2010/main" val="407438149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433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536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198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72578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638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err="1" smtClean="0">
                <a:solidFill>
                  <a:srgbClr val="000000"/>
                </a:solidFill>
                <a:latin typeface="Arial" pitchFamily="34" charset="0"/>
              </a:rPr>
              <a:t>Ancaman</a:t>
            </a:r>
            <a:r>
              <a:rPr lang="en-US" b="1" dirty="0" smtClean="0">
                <a:solidFill>
                  <a:srgbClr val="000000"/>
                </a:solidFill>
                <a:latin typeface="Arial" pitchFamily="34" charset="0"/>
              </a:rPr>
              <a:t> </a:t>
            </a:r>
            <a:r>
              <a:rPr lang="en-US" b="1" dirty="0" err="1" smtClean="0">
                <a:solidFill>
                  <a:srgbClr val="000000"/>
                </a:solidFill>
                <a:latin typeface="Arial" pitchFamily="34" charset="0"/>
              </a:rPr>
              <a:t>dapat</a:t>
            </a:r>
            <a:r>
              <a:rPr lang="en-US" b="1" dirty="0" smtClean="0">
                <a:solidFill>
                  <a:srgbClr val="000000"/>
                </a:solidFill>
                <a:latin typeface="Arial" pitchFamily="34" charset="0"/>
              </a:rPr>
              <a:t> </a:t>
            </a:r>
            <a:r>
              <a:rPr lang="en-US" b="1" dirty="0" err="1" smtClean="0">
                <a:solidFill>
                  <a:srgbClr val="000000"/>
                </a:solidFill>
                <a:latin typeface="Arial" pitchFamily="34" charset="0"/>
              </a:rPr>
              <a:t>dikatagorikan</a:t>
            </a:r>
            <a:r>
              <a:rPr lang="en-US" b="1" dirty="0" smtClean="0">
                <a:solidFill>
                  <a:srgbClr val="000000"/>
                </a:solidFill>
                <a:latin typeface="Arial" pitchFamily="34" charset="0"/>
              </a:rPr>
              <a:t> :</a:t>
            </a:r>
            <a:endParaRPr lang="en-US" dirty="0"/>
          </a:p>
        </p:txBody>
      </p:sp>
      <p:sp>
        <p:nvSpPr>
          <p:cNvPr id="3" name="Content Placeholder 2"/>
          <p:cNvSpPr>
            <a:spLocks noGrp="1"/>
          </p:cNvSpPr>
          <p:nvPr>
            <p:ph idx="1"/>
          </p:nvPr>
        </p:nvSpPr>
        <p:spPr/>
        <p:txBody>
          <a:bodyPr/>
          <a:lstStyle/>
          <a:p>
            <a:pPr marL="457200" lvl="0" indent="-457200" fontAlgn="base">
              <a:spcBef>
                <a:spcPct val="0"/>
              </a:spcBef>
              <a:spcAft>
                <a:spcPct val="0"/>
              </a:spcAft>
              <a:buFont typeface="+mj-lt"/>
              <a:buAutoNum type="arabicPeriod"/>
            </a:pPr>
            <a:r>
              <a:rPr lang="en-US" sz="2000" b="1" dirty="0" err="1" smtClean="0">
                <a:solidFill>
                  <a:srgbClr val="000000"/>
                </a:solidFill>
                <a:latin typeface="Arial" pitchFamily="34" charset="0"/>
              </a:rPr>
              <a:t>Ancaman</a:t>
            </a:r>
            <a:r>
              <a:rPr lang="en-US" sz="2000" b="1" dirty="0" smtClean="0">
                <a:solidFill>
                  <a:srgbClr val="000000"/>
                </a:solidFill>
                <a:latin typeface="Arial" pitchFamily="34" charset="0"/>
              </a:rPr>
              <a:t> </a:t>
            </a:r>
            <a:r>
              <a:rPr lang="en-US" sz="2000" b="1" dirty="0" err="1">
                <a:solidFill>
                  <a:srgbClr val="000000"/>
                </a:solidFill>
                <a:latin typeface="Arial" pitchFamily="34" charset="0"/>
              </a:rPr>
              <a:t>utama</a:t>
            </a:r>
            <a:r>
              <a:rPr lang="en-US" sz="2000" b="1" dirty="0">
                <a:solidFill>
                  <a:srgbClr val="000000"/>
                </a:solidFill>
                <a:latin typeface="Arial" pitchFamily="34" charset="0"/>
              </a:rPr>
              <a:t> (</a:t>
            </a:r>
            <a:r>
              <a:rPr lang="en-US" sz="2000" b="1" i="1" dirty="0">
                <a:solidFill>
                  <a:srgbClr val="000000"/>
                </a:solidFill>
                <a:latin typeface="Arial" pitchFamily="34" charset="0"/>
              </a:rPr>
              <a:t>major threats</a:t>
            </a:r>
            <a:r>
              <a:rPr lang="en-US" sz="2000" b="1" dirty="0">
                <a:solidFill>
                  <a:srgbClr val="000000"/>
                </a:solidFill>
                <a:latin typeface="Arial" pitchFamily="34" charset="0"/>
              </a:rPr>
              <a:t>), </a:t>
            </a:r>
            <a:r>
              <a:rPr lang="en-US" sz="2000" b="1" dirty="0" err="1">
                <a:solidFill>
                  <a:srgbClr val="000000"/>
                </a:solidFill>
                <a:latin typeface="Arial" pitchFamily="34" charset="0"/>
              </a:rPr>
              <a:t>adalah</a:t>
            </a:r>
            <a:r>
              <a:rPr lang="en-US" sz="2000" b="1" dirty="0">
                <a:solidFill>
                  <a:srgbClr val="000000"/>
                </a:solidFill>
                <a:latin typeface="Arial" pitchFamily="34" charset="0"/>
              </a:rPr>
              <a:t> </a:t>
            </a:r>
            <a:r>
              <a:rPr lang="en-US" sz="2000" b="1" dirty="0" err="1">
                <a:solidFill>
                  <a:srgbClr val="000000"/>
                </a:solidFill>
                <a:latin typeface="Arial" pitchFamily="34" charset="0"/>
              </a:rPr>
              <a:t>ancaman</a:t>
            </a:r>
            <a:r>
              <a:rPr lang="en-US" sz="2000" b="1" dirty="0">
                <a:solidFill>
                  <a:srgbClr val="000000"/>
                </a:solidFill>
                <a:latin typeface="Arial" pitchFamily="34" charset="0"/>
              </a:rPr>
              <a:t> yang </a:t>
            </a:r>
            <a:r>
              <a:rPr lang="en-US" sz="2000" b="1" dirty="0" err="1">
                <a:solidFill>
                  <a:srgbClr val="000000"/>
                </a:solidFill>
                <a:latin typeface="Arial" pitchFamily="34" charset="0"/>
              </a:rPr>
              <a:t>kemungkinan</a:t>
            </a:r>
            <a:r>
              <a:rPr lang="en-US" sz="2000" b="1" dirty="0">
                <a:solidFill>
                  <a:srgbClr val="000000"/>
                </a:solidFill>
                <a:latin typeface="Arial" pitchFamily="34" charset="0"/>
              </a:rPr>
              <a:t> </a:t>
            </a:r>
            <a:r>
              <a:rPr lang="en-US" sz="2000" b="1" dirty="0" err="1">
                <a:solidFill>
                  <a:srgbClr val="000000"/>
                </a:solidFill>
                <a:latin typeface="Arial" pitchFamily="34" charset="0"/>
              </a:rPr>
              <a:t>terjadinya</a:t>
            </a:r>
            <a:r>
              <a:rPr lang="en-US" sz="2000" b="1" dirty="0">
                <a:solidFill>
                  <a:srgbClr val="000000"/>
                </a:solidFill>
                <a:latin typeface="Arial" pitchFamily="34" charset="0"/>
              </a:rPr>
              <a:t> </a:t>
            </a:r>
            <a:r>
              <a:rPr lang="en-US" sz="2000" b="1" dirty="0" err="1">
                <a:solidFill>
                  <a:srgbClr val="000000"/>
                </a:solidFill>
                <a:latin typeface="Arial" pitchFamily="34" charset="0"/>
              </a:rPr>
              <a:t>tinggi</a:t>
            </a:r>
            <a:r>
              <a:rPr lang="en-US" sz="2000" b="1" dirty="0">
                <a:solidFill>
                  <a:srgbClr val="000000"/>
                </a:solidFill>
                <a:latin typeface="Arial" pitchFamily="34" charset="0"/>
              </a:rPr>
              <a:t> </a:t>
            </a:r>
            <a:r>
              <a:rPr lang="en-US" sz="2000" b="1" dirty="0" err="1">
                <a:solidFill>
                  <a:srgbClr val="000000"/>
                </a:solidFill>
                <a:latin typeface="Arial" pitchFamily="34" charset="0"/>
              </a:rPr>
              <a:t>dan</a:t>
            </a:r>
            <a:r>
              <a:rPr lang="en-US" sz="2000" b="1" dirty="0">
                <a:solidFill>
                  <a:srgbClr val="000000"/>
                </a:solidFill>
                <a:latin typeface="Arial" pitchFamily="34" charset="0"/>
              </a:rPr>
              <a:t> </a:t>
            </a:r>
            <a:r>
              <a:rPr lang="en-US" sz="2000" b="1" dirty="0" err="1">
                <a:solidFill>
                  <a:srgbClr val="000000"/>
                </a:solidFill>
                <a:latin typeface="Arial" pitchFamily="34" charset="0"/>
              </a:rPr>
              <a:t>dampaknya</a:t>
            </a:r>
            <a:r>
              <a:rPr lang="en-US" sz="2000" b="1" dirty="0">
                <a:solidFill>
                  <a:srgbClr val="000000"/>
                </a:solidFill>
                <a:latin typeface="Arial" pitchFamily="34" charset="0"/>
              </a:rPr>
              <a:t> </a:t>
            </a:r>
            <a:r>
              <a:rPr lang="en-US" sz="2000" b="1" dirty="0" err="1">
                <a:solidFill>
                  <a:srgbClr val="000000"/>
                </a:solidFill>
                <a:latin typeface="Arial" pitchFamily="34" charset="0"/>
              </a:rPr>
              <a:t>besar</a:t>
            </a:r>
            <a:r>
              <a:rPr lang="en-US" sz="2000" b="1" dirty="0">
                <a:solidFill>
                  <a:srgbClr val="000000"/>
                </a:solidFill>
                <a:latin typeface="Arial" pitchFamily="34" charset="0"/>
              </a:rPr>
              <a:t>. </a:t>
            </a:r>
            <a:r>
              <a:rPr lang="en-US" sz="2000" b="1" dirty="0" err="1">
                <a:solidFill>
                  <a:srgbClr val="000000"/>
                </a:solidFill>
                <a:latin typeface="Arial" pitchFamily="34" charset="0"/>
              </a:rPr>
              <a:t>Untuk</a:t>
            </a:r>
            <a:r>
              <a:rPr lang="en-US" sz="2000" b="1" dirty="0">
                <a:solidFill>
                  <a:srgbClr val="000000"/>
                </a:solidFill>
                <a:latin typeface="Arial" pitchFamily="34" charset="0"/>
              </a:rPr>
              <a:t> </a:t>
            </a:r>
            <a:r>
              <a:rPr lang="en-US" sz="2000" b="1" dirty="0" err="1">
                <a:solidFill>
                  <a:srgbClr val="000000"/>
                </a:solidFill>
                <a:latin typeface="Arial" pitchFamily="34" charset="0"/>
              </a:rPr>
              <a:t>ancaman</a:t>
            </a:r>
            <a:r>
              <a:rPr lang="en-US" sz="2000" b="1" dirty="0">
                <a:solidFill>
                  <a:srgbClr val="000000"/>
                </a:solidFill>
                <a:latin typeface="Arial" pitchFamily="34" charset="0"/>
              </a:rPr>
              <a:t> </a:t>
            </a:r>
            <a:r>
              <a:rPr lang="en-US" sz="2000" b="1" dirty="0" err="1">
                <a:solidFill>
                  <a:srgbClr val="000000"/>
                </a:solidFill>
                <a:latin typeface="Arial" pitchFamily="34" charset="0"/>
              </a:rPr>
              <a:t>utama</a:t>
            </a:r>
            <a:r>
              <a:rPr lang="en-US" sz="2000" b="1" dirty="0">
                <a:solidFill>
                  <a:srgbClr val="000000"/>
                </a:solidFill>
                <a:latin typeface="Arial" pitchFamily="34" charset="0"/>
              </a:rPr>
              <a:t> </a:t>
            </a:r>
            <a:r>
              <a:rPr lang="en-US" sz="2000" b="1" dirty="0" err="1">
                <a:solidFill>
                  <a:srgbClr val="000000"/>
                </a:solidFill>
                <a:latin typeface="Arial" pitchFamily="34" charset="0"/>
              </a:rPr>
              <a:t>ini</a:t>
            </a:r>
            <a:r>
              <a:rPr lang="en-US" sz="2000" b="1" dirty="0">
                <a:solidFill>
                  <a:srgbClr val="000000"/>
                </a:solidFill>
                <a:latin typeface="Arial" pitchFamily="34" charset="0"/>
              </a:rPr>
              <a:t>, </a:t>
            </a:r>
            <a:r>
              <a:rPr lang="en-US" sz="2000" b="1" dirty="0" err="1">
                <a:solidFill>
                  <a:srgbClr val="000000"/>
                </a:solidFill>
                <a:latin typeface="Arial" pitchFamily="34" charset="0"/>
              </a:rPr>
              <a:t>diperlukan</a:t>
            </a:r>
            <a:r>
              <a:rPr lang="en-US" sz="2000" b="1" dirty="0">
                <a:solidFill>
                  <a:srgbClr val="000000"/>
                </a:solidFill>
                <a:latin typeface="Arial" pitchFamily="34" charset="0"/>
              </a:rPr>
              <a:t> </a:t>
            </a:r>
            <a:r>
              <a:rPr lang="en-US" sz="2000" b="1" dirty="0" err="1">
                <a:solidFill>
                  <a:srgbClr val="000000"/>
                </a:solidFill>
                <a:latin typeface="Arial" pitchFamily="34" charset="0"/>
              </a:rPr>
              <a:t>beberapa</a:t>
            </a:r>
            <a:r>
              <a:rPr lang="en-US" sz="2000" b="1" dirty="0">
                <a:solidFill>
                  <a:srgbClr val="000000"/>
                </a:solidFill>
                <a:latin typeface="Arial" pitchFamily="34" charset="0"/>
              </a:rPr>
              <a:t> contingency planning yang </a:t>
            </a:r>
            <a:r>
              <a:rPr lang="en-US" sz="2000" b="1" dirty="0" err="1">
                <a:solidFill>
                  <a:srgbClr val="000000"/>
                </a:solidFill>
                <a:latin typeface="Arial" pitchFamily="34" charset="0"/>
              </a:rPr>
              <a:t>harus</a:t>
            </a:r>
            <a:r>
              <a:rPr lang="en-US" sz="2000" b="1" dirty="0">
                <a:solidFill>
                  <a:srgbClr val="000000"/>
                </a:solidFill>
                <a:latin typeface="Arial" pitchFamily="34" charset="0"/>
              </a:rPr>
              <a:t> </a:t>
            </a:r>
            <a:r>
              <a:rPr lang="en-US" sz="2000" b="1" dirty="0" err="1">
                <a:solidFill>
                  <a:srgbClr val="000000"/>
                </a:solidFill>
                <a:latin typeface="Arial" pitchFamily="34" charset="0"/>
              </a:rPr>
              <a:t>dilakukan</a:t>
            </a:r>
            <a:r>
              <a:rPr lang="en-US" sz="2000" b="1" dirty="0">
                <a:solidFill>
                  <a:srgbClr val="000000"/>
                </a:solidFill>
                <a:latin typeface="Arial" pitchFamily="34" charset="0"/>
              </a:rPr>
              <a:t> </a:t>
            </a:r>
            <a:r>
              <a:rPr lang="en-US" sz="2000" b="1" dirty="0" err="1">
                <a:solidFill>
                  <a:srgbClr val="000000"/>
                </a:solidFill>
                <a:latin typeface="Arial" pitchFamily="34" charset="0"/>
              </a:rPr>
              <a:t>institusi</a:t>
            </a:r>
            <a:r>
              <a:rPr lang="en-US" sz="2000" b="1" dirty="0">
                <a:solidFill>
                  <a:srgbClr val="000000"/>
                </a:solidFill>
                <a:latin typeface="Arial" pitchFamily="34" charset="0"/>
              </a:rPr>
              <a:t> </a:t>
            </a:r>
            <a:r>
              <a:rPr lang="en-US" sz="2000" b="1" dirty="0" err="1">
                <a:solidFill>
                  <a:srgbClr val="000000"/>
                </a:solidFill>
                <a:latin typeface="Arial" pitchFamily="34" charset="0"/>
              </a:rPr>
              <a:t>untuk</a:t>
            </a:r>
            <a:r>
              <a:rPr lang="en-US" sz="2000" b="1" dirty="0">
                <a:solidFill>
                  <a:srgbClr val="000000"/>
                </a:solidFill>
                <a:latin typeface="Arial" pitchFamily="34" charset="0"/>
              </a:rPr>
              <a:t> </a:t>
            </a:r>
            <a:r>
              <a:rPr lang="en-US" sz="2000" b="1" dirty="0" err="1">
                <a:solidFill>
                  <a:srgbClr val="000000"/>
                </a:solidFill>
                <a:latin typeface="Arial" pitchFamily="34" charset="0"/>
              </a:rPr>
              <a:t>mengantisipasi</a:t>
            </a:r>
            <a:r>
              <a:rPr lang="en-US" sz="2000" b="1" dirty="0">
                <a:solidFill>
                  <a:srgbClr val="000000"/>
                </a:solidFill>
                <a:latin typeface="Arial" pitchFamily="34" charset="0"/>
              </a:rPr>
              <a:t>.</a:t>
            </a:r>
          </a:p>
          <a:p>
            <a:pPr marL="457200" lvl="0" indent="-457200" fontAlgn="base">
              <a:spcBef>
                <a:spcPct val="0"/>
              </a:spcBef>
              <a:spcAft>
                <a:spcPct val="0"/>
              </a:spcAft>
              <a:buFont typeface="+mj-lt"/>
              <a:buAutoNum type="arabicPeriod"/>
            </a:pPr>
            <a:r>
              <a:rPr lang="en-US" sz="2000" b="1" dirty="0" err="1">
                <a:solidFill>
                  <a:srgbClr val="000000"/>
                </a:solidFill>
                <a:latin typeface="Arial" pitchFamily="34" charset="0"/>
              </a:rPr>
              <a:t>Ancaman</a:t>
            </a:r>
            <a:r>
              <a:rPr lang="en-US" sz="2000" b="1" dirty="0">
                <a:solidFill>
                  <a:srgbClr val="000000"/>
                </a:solidFill>
                <a:latin typeface="Arial" pitchFamily="34" charset="0"/>
              </a:rPr>
              <a:t> </a:t>
            </a:r>
            <a:r>
              <a:rPr lang="en-US" sz="2000" b="1" dirty="0" err="1">
                <a:solidFill>
                  <a:srgbClr val="000000"/>
                </a:solidFill>
                <a:latin typeface="Arial" pitchFamily="34" charset="0"/>
              </a:rPr>
              <a:t>tidak-utama</a:t>
            </a:r>
            <a:r>
              <a:rPr lang="en-US" sz="2000" b="1" dirty="0">
                <a:solidFill>
                  <a:srgbClr val="000000"/>
                </a:solidFill>
                <a:latin typeface="Arial" pitchFamily="34" charset="0"/>
              </a:rPr>
              <a:t> (</a:t>
            </a:r>
            <a:r>
              <a:rPr lang="en-US" sz="2000" b="1" i="1" dirty="0">
                <a:solidFill>
                  <a:srgbClr val="000000"/>
                </a:solidFill>
                <a:latin typeface="Arial" pitchFamily="34" charset="0"/>
              </a:rPr>
              <a:t>minor threats</a:t>
            </a:r>
            <a:r>
              <a:rPr lang="en-US" sz="2000" b="1" dirty="0">
                <a:solidFill>
                  <a:srgbClr val="000000"/>
                </a:solidFill>
                <a:latin typeface="Arial" pitchFamily="34" charset="0"/>
              </a:rPr>
              <a:t>), </a:t>
            </a:r>
            <a:r>
              <a:rPr lang="en-US" sz="2000" b="1" dirty="0" err="1">
                <a:solidFill>
                  <a:srgbClr val="000000"/>
                </a:solidFill>
                <a:latin typeface="Arial" pitchFamily="34" charset="0"/>
              </a:rPr>
              <a:t>adalah</a:t>
            </a:r>
            <a:r>
              <a:rPr lang="en-US" sz="2000" b="1" dirty="0">
                <a:solidFill>
                  <a:srgbClr val="000000"/>
                </a:solidFill>
                <a:latin typeface="Arial" pitchFamily="34" charset="0"/>
              </a:rPr>
              <a:t> </a:t>
            </a:r>
            <a:r>
              <a:rPr lang="en-US" sz="2000" b="1" dirty="0" err="1">
                <a:solidFill>
                  <a:srgbClr val="000000"/>
                </a:solidFill>
                <a:latin typeface="Arial" pitchFamily="34" charset="0"/>
              </a:rPr>
              <a:t>ancaman</a:t>
            </a:r>
            <a:r>
              <a:rPr lang="en-US" sz="2000" b="1" dirty="0">
                <a:solidFill>
                  <a:srgbClr val="000000"/>
                </a:solidFill>
                <a:latin typeface="Arial" pitchFamily="34" charset="0"/>
              </a:rPr>
              <a:t> yang </a:t>
            </a:r>
            <a:r>
              <a:rPr lang="en-US" sz="2000" b="1" dirty="0" err="1">
                <a:solidFill>
                  <a:srgbClr val="000000"/>
                </a:solidFill>
                <a:latin typeface="Arial" pitchFamily="34" charset="0"/>
              </a:rPr>
              <a:t>dampaknya</a:t>
            </a:r>
            <a:r>
              <a:rPr lang="en-US" sz="2000" b="1" dirty="0">
                <a:solidFill>
                  <a:srgbClr val="000000"/>
                </a:solidFill>
                <a:latin typeface="Arial" pitchFamily="34" charset="0"/>
              </a:rPr>
              <a:t> </a:t>
            </a:r>
            <a:r>
              <a:rPr lang="en-US" sz="2000" b="1" dirty="0" err="1">
                <a:solidFill>
                  <a:srgbClr val="000000"/>
                </a:solidFill>
                <a:latin typeface="Arial" pitchFamily="34" charset="0"/>
              </a:rPr>
              <a:t>kecil</a:t>
            </a:r>
            <a:r>
              <a:rPr lang="en-US" sz="2000" b="1" dirty="0">
                <a:solidFill>
                  <a:srgbClr val="000000"/>
                </a:solidFill>
                <a:latin typeface="Arial" pitchFamily="34" charset="0"/>
              </a:rPr>
              <a:t> </a:t>
            </a:r>
            <a:r>
              <a:rPr lang="en-US" sz="2000" b="1" dirty="0" err="1">
                <a:solidFill>
                  <a:srgbClr val="000000"/>
                </a:solidFill>
                <a:latin typeface="Arial" pitchFamily="34" charset="0"/>
              </a:rPr>
              <a:t>dan</a:t>
            </a:r>
            <a:r>
              <a:rPr lang="en-US" sz="2000" b="1" dirty="0">
                <a:solidFill>
                  <a:srgbClr val="000000"/>
                </a:solidFill>
                <a:latin typeface="Arial" pitchFamily="34" charset="0"/>
              </a:rPr>
              <a:t> </a:t>
            </a:r>
            <a:r>
              <a:rPr lang="en-US" sz="2000" b="1" dirty="0" err="1">
                <a:solidFill>
                  <a:srgbClr val="000000"/>
                </a:solidFill>
                <a:latin typeface="Arial" pitchFamily="34" charset="0"/>
              </a:rPr>
              <a:t>kemungkinan</a:t>
            </a:r>
            <a:r>
              <a:rPr lang="en-US" sz="2000" b="1" dirty="0">
                <a:solidFill>
                  <a:srgbClr val="000000"/>
                </a:solidFill>
                <a:latin typeface="Arial" pitchFamily="34" charset="0"/>
              </a:rPr>
              <a:t> </a:t>
            </a:r>
            <a:r>
              <a:rPr lang="en-US" sz="2000" b="1" dirty="0" err="1">
                <a:solidFill>
                  <a:srgbClr val="000000"/>
                </a:solidFill>
                <a:latin typeface="Arial" pitchFamily="34" charset="0"/>
              </a:rPr>
              <a:t>terjadinya</a:t>
            </a:r>
            <a:r>
              <a:rPr lang="en-US" sz="2000" b="1" dirty="0">
                <a:solidFill>
                  <a:srgbClr val="000000"/>
                </a:solidFill>
                <a:latin typeface="Arial" pitchFamily="34" charset="0"/>
              </a:rPr>
              <a:t> </a:t>
            </a:r>
            <a:r>
              <a:rPr lang="en-US" sz="2000" b="1" dirty="0" err="1">
                <a:solidFill>
                  <a:srgbClr val="000000"/>
                </a:solidFill>
                <a:latin typeface="Arial" pitchFamily="34" charset="0"/>
              </a:rPr>
              <a:t>kecil</a:t>
            </a:r>
            <a:endParaRPr lang="en-US" sz="2000" b="1" dirty="0">
              <a:solidFill>
                <a:srgbClr val="000000"/>
              </a:solidFill>
              <a:latin typeface="Arial" pitchFamily="34" charset="0"/>
            </a:endParaRPr>
          </a:p>
          <a:p>
            <a:pPr marL="457200" lvl="0" indent="-457200" fontAlgn="base">
              <a:spcBef>
                <a:spcPct val="0"/>
              </a:spcBef>
              <a:spcAft>
                <a:spcPct val="0"/>
              </a:spcAft>
              <a:buFont typeface="+mj-lt"/>
              <a:buAutoNum type="arabicPeriod"/>
            </a:pPr>
            <a:r>
              <a:rPr lang="en-US" sz="2000" b="1" dirty="0" err="1">
                <a:solidFill>
                  <a:srgbClr val="000000"/>
                </a:solidFill>
                <a:latin typeface="Arial" pitchFamily="34" charset="0"/>
              </a:rPr>
              <a:t>Ancaman</a:t>
            </a:r>
            <a:r>
              <a:rPr lang="en-US" sz="2000" b="1" dirty="0">
                <a:solidFill>
                  <a:srgbClr val="000000"/>
                </a:solidFill>
                <a:latin typeface="Arial" pitchFamily="34" charset="0"/>
              </a:rPr>
              <a:t> </a:t>
            </a:r>
            <a:r>
              <a:rPr lang="en-US" sz="2000" b="1" dirty="0" err="1">
                <a:solidFill>
                  <a:srgbClr val="000000"/>
                </a:solidFill>
                <a:latin typeface="Arial" pitchFamily="34" charset="0"/>
              </a:rPr>
              <a:t>moderat</a:t>
            </a:r>
            <a:r>
              <a:rPr lang="en-US" sz="2000" b="1" dirty="0">
                <a:solidFill>
                  <a:srgbClr val="000000"/>
                </a:solidFill>
                <a:latin typeface="Arial" pitchFamily="34" charset="0"/>
              </a:rPr>
              <a:t>, </a:t>
            </a:r>
            <a:r>
              <a:rPr lang="en-US" sz="2000" b="1" dirty="0" err="1">
                <a:solidFill>
                  <a:srgbClr val="000000"/>
                </a:solidFill>
                <a:latin typeface="Arial" pitchFamily="34" charset="0"/>
              </a:rPr>
              <a:t>berupa</a:t>
            </a:r>
            <a:r>
              <a:rPr lang="en-US" sz="2000" b="1" dirty="0">
                <a:solidFill>
                  <a:srgbClr val="000000"/>
                </a:solidFill>
                <a:latin typeface="Arial" pitchFamily="34" charset="0"/>
              </a:rPr>
              <a:t> </a:t>
            </a:r>
            <a:r>
              <a:rPr lang="en-US" sz="2000" b="1" dirty="0" err="1">
                <a:solidFill>
                  <a:srgbClr val="000000"/>
                </a:solidFill>
                <a:latin typeface="Arial" pitchFamily="34" charset="0"/>
              </a:rPr>
              <a:t>kombinasi</a:t>
            </a:r>
            <a:r>
              <a:rPr lang="en-US" sz="2000" b="1" dirty="0">
                <a:solidFill>
                  <a:srgbClr val="000000"/>
                </a:solidFill>
                <a:latin typeface="Arial" pitchFamily="34" charset="0"/>
              </a:rPr>
              <a:t> </a:t>
            </a:r>
            <a:r>
              <a:rPr lang="en-US" sz="2000" b="1" dirty="0" err="1">
                <a:solidFill>
                  <a:srgbClr val="000000"/>
                </a:solidFill>
                <a:latin typeface="Arial" pitchFamily="34" charset="0"/>
              </a:rPr>
              <a:t>tingkat</a:t>
            </a:r>
            <a:r>
              <a:rPr lang="en-US" sz="2000" b="1" dirty="0">
                <a:solidFill>
                  <a:srgbClr val="000000"/>
                </a:solidFill>
                <a:latin typeface="Arial" pitchFamily="34" charset="0"/>
              </a:rPr>
              <a:t> </a:t>
            </a:r>
            <a:r>
              <a:rPr lang="en-US" sz="2000" b="1" dirty="0" err="1">
                <a:solidFill>
                  <a:srgbClr val="000000"/>
                </a:solidFill>
                <a:latin typeface="Arial" pitchFamily="34" charset="0"/>
              </a:rPr>
              <a:t>keparahan</a:t>
            </a:r>
            <a:r>
              <a:rPr lang="en-US" sz="2000" b="1" dirty="0">
                <a:solidFill>
                  <a:srgbClr val="000000"/>
                </a:solidFill>
                <a:latin typeface="Arial" pitchFamily="34" charset="0"/>
              </a:rPr>
              <a:t> yang </a:t>
            </a:r>
            <a:r>
              <a:rPr lang="en-US" sz="2000" b="1" dirty="0" err="1">
                <a:solidFill>
                  <a:srgbClr val="000000"/>
                </a:solidFill>
                <a:latin typeface="Arial" pitchFamily="34" charset="0"/>
              </a:rPr>
              <a:t>tinggi</a:t>
            </a:r>
            <a:r>
              <a:rPr lang="en-US" sz="2000" b="1" dirty="0">
                <a:solidFill>
                  <a:srgbClr val="000000"/>
                </a:solidFill>
                <a:latin typeface="Arial" pitchFamily="34" charset="0"/>
              </a:rPr>
              <a:t> </a:t>
            </a:r>
            <a:r>
              <a:rPr lang="en-US" sz="2000" b="1" dirty="0" err="1">
                <a:solidFill>
                  <a:srgbClr val="000000"/>
                </a:solidFill>
                <a:latin typeface="Arial" pitchFamily="34" charset="0"/>
              </a:rPr>
              <a:t>namun</a:t>
            </a:r>
            <a:r>
              <a:rPr lang="en-US" sz="2000" b="1" dirty="0">
                <a:solidFill>
                  <a:srgbClr val="000000"/>
                </a:solidFill>
                <a:latin typeface="Arial" pitchFamily="34" charset="0"/>
              </a:rPr>
              <a:t> </a:t>
            </a:r>
            <a:r>
              <a:rPr lang="en-US" sz="2000" b="1" dirty="0" err="1">
                <a:solidFill>
                  <a:srgbClr val="000000"/>
                </a:solidFill>
                <a:latin typeface="Arial" pitchFamily="34" charset="0"/>
              </a:rPr>
              <a:t>kemungkinan</a:t>
            </a:r>
            <a:r>
              <a:rPr lang="en-US" sz="2000" b="1" dirty="0">
                <a:solidFill>
                  <a:srgbClr val="000000"/>
                </a:solidFill>
                <a:latin typeface="Arial" pitchFamily="34" charset="0"/>
              </a:rPr>
              <a:t> </a:t>
            </a:r>
            <a:r>
              <a:rPr lang="en-US" sz="2000" b="1" dirty="0" err="1">
                <a:solidFill>
                  <a:srgbClr val="000000"/>
                </a:solidFill>
                <a:latin typeface="Arial" pitchFamily="34" charset="0"/>
              </a:rPr>
              <a:t>terjadinya</a:t>
            </a:r>
            <a:r>
              <a:rPr lang="en-US" sz="2000" b="1" dirty="0">
                <a:solidFill>
                  <a:srgbClr val="000000"/>
                </a:solidFill>
                <a:latin typeface="Arial" pitchFamily="34" charset="0"/>
              </a:rPr>
              <a:t> </a:t>
            </a:r>
            <a:r>
              <a:rPr lang="en-US" sz="2000" b="1" dirty="0" err="1">
                <a:solidFill>
                  <a:srgbClr val="000000"/>
                </a:solidFill>
                <a:latin typeface="Arial" pitchFamily="34" charset="0"/>
              </a:rPr>
              <a:t>rendah</a:t>
            </a:r>
            <a:r>
              <a:rPr lang="en-US" sz="2000" b="1" dirty="0">
                <a:solidFill>
                  <a:srgbClr val="000000"/>
                </a:solidFill>
                <a:latin typeface="Arial" pitchFamily="34" charset="0"/>
              </a:rPr>
              <a:t> </a:t>
            </a:r>
            <a:r>
              <a:rPr lang="en-US" sz="2000" b="1" dirty="0" err="1">
                <a:solidFill>
                  <a:srgbClr val="000000"/>
                </a:solidFill>
                <a:latin typeface="Arial" pitchFamily="34" charset="0"/>
              </a:rPr>
              <a:t>dan</a:t>
            </a:r>
            <a:r>
              <a:rPr lang="en-US" sz="2000" b="1" dirty="0">
                <a:solidFill>
                  <a:srgbClr val="000000"/>
                </a:solidFill>
                <a:latin typeface="Arial" pitchFamily="34" charset="0"/>
              </a:rPr>
              <a:t> </a:t>
            </a:r>
            <a:r>
              <a:rPr lang="en-US" sz="2000" b="1" dirty="0" err="1">
                <a:solidFill>
                  <a:srgbClr val="000000"/>
                </a:solidFill>
                <a:latin typeface="Arial" pitchFamily="34" charset="0"/>
              </a:rPr>
              <a:t>sebaliknya</a:t>
            </a:r>
            <a:r>
              <a:rPr lang="en-US" sz="2000" b="1" dirty="0">
                <a:solidFill>
                  <a:srgbClr val="000000"/>
                </a:solidFill>
                <a:latin typeface="Arial" pitchFamily="34" charset="0"/>
              </a:rPr>
              <a:t>.</a:t>
            </a:r>
          </a:p>
          <a:p>
            <a:endParaRPr lang="en-US" dirty="0"/>
          </a:p>
        </p:txBody>
      </p:sp>
    </p:spTree>
    <p:extLst>
      <p:ext uri="{BB962C8B-B14F-4D97-AF65-F5344CB8AC3E}">
        <p14:creationId xmlns:p14="http://schemas.microsoft.com/office/powerpoint/2010/main" val="131382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30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51887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403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51887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505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51887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solidFill>
                  <a:prstClr val="white"/>
                </a:solidFill>
              </a:rPr>
              <a:t>VISI DAN MISI PRODI KEPERAWATAN</a:t>
            </a:r>
          </a:p>
        </p:txBody>
      </p:sp>
      <p:pic>
        <p:nvPicPr>
          <p:cNvPr id="307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
        <p:nvSpPr>
          <p:cNvPr id="3" name="Rectangle 2"/>
          <p:cNvSpPr/>
          <p:nvPr/>
        </p:nvSpPr>
        <p:spPr>
          <a:xfrm>
            <a:off x="0" y="220980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r>
              <a:rPr lang="en-US" dirty="0" err="1">
                <a:solidFill>
                  <a:srgbClr val="000000"/>
                </a:solidFill>
                <a:latin typeface="Times New Roman"/>
                <a:ea typeface="Calibri"/>
              </a:rPr>
              <a:t>Menjadikan</a:t>
            </a:r>
            <a:r>
              <a:rPr lang="en-US" dirty="0">
                <a:solidFill>
                  <a:srgbClr val="000000"/>
                </a:solidFill>
                <a:latin typeface="Times New Roman"/>
                <a:ea typeface="Calibri"/>
              </a:rPr>
              <a:t> </a:t>
            </a:r>
            <a:r>
              <a:rPr lang="en-US" dirty="0" err="1">
                <a:solidFill>
                  <a:srgbClr val="000000"/>
                </a:solidFill>
                <a:latin typeface="Times New Roman"/>
                <a:ea typeface="Calibri"/>
              </a:rPr>
              <a:t>pusat</a:t>
            </a:r>
            <a:r>
              <a:rPr lang="en-US" dirty="0">
                <a:solidFill>
                  <a:srgbClr val="000000"/>
                </a:solidFill>
                <a:latin typeface="Times New Roman"/>
                <a:ea typeface="Calibri"/>
              </a:rPr>
              <a:t> </a:t>
            </a:r>
            <a:r>
              <a:rPr lang="en-US" dirty="0" err="1">
                <a:solidFill>
                  <a:srgbClr val="000000"/>
                </a:solidFill>
                <a:latin typeface="Times New Roman"/>
                <a:ea typeface="Calibri"/>
              </a:rPr>
              <a:t>pendidikan</a:t>
            </a:r>
            <a:r>
              <a:rPr lang="en-US" dirty="0">
                <a:solidFill>
                  <a:srgbClr val="000000"/>
                </a:solidFill>
                <a:latin typeface="Times New Roman"/>
                <a:ea typeface="Calibri"/>
              </a:rPr>
              <a:t> </a:t>
            </a:r>
            <a:r>
              <a:rPr lang="en-US" dirty="0" err="1">
                <a:solidFill>
                  <a:srgbClr val="000000"/>
                </a:solidFill>
                <a:latin typeface="Times New Roman"/>
                <a:ea typeface="Calibri"/>
              </a:rPr>
              <a:t>Ners</a:t>
            </a:r>
            <a:r>
              <a:rPr lang="en-US" dirty="0">
                <a:solidFill>
                  <a:srgbClr val="000000"/>
                </a:solidFill>
                <a:latin typeface="Times New Roman"/>
                <a:ea typeface="Calibri"/>
              </a:rPr>
              <a:t> yang </a:t>
            </a:r>
            <a:r>
              <a:rPr lang="en-US" dirty="0" err="1">
                <a:solidFill>
                  <a:srgbClr val="000000"/>
                </a:solidFill>
                <a:latin typeface="Times New Roman"/>
                <a:ea typeface="Calibri"/>
              </a:rPr>
              <a:t>kompeten</a:t>
            </a:r>
            <a:r>
              <a:rPr lang="en-US" dirty="0">
                <a:solidFill>
                  <a:srgbClr val="000000"/>
                </a:solidFill>
                <a:latin typeface="Times New Roman"/>
                <a:ea typeface="Calibri"/>
              </a:rPr>
              <a:t> </a:t>
            </a:r>
            <a:r>
              <a:rPr lang="en-US" dirty="0" err="1">
                <a:solidFill>
                  <a:srgbClr val="000000"/>
                </a:solidFill>
                <a:latin typeface="Times New Roman"/>
                <a:ea typeface="Calibri"/>
              </a:rPr>
              <a:t>berbasis</a:t>
            </a:r>
            <a:r>
              <a:rPr lang="en-US" dirty="0">
                <a:solidFill>
                  <a:srgbClr val="000000"/>
                </a:solidFill>
                <a:latin typeface="Times New Roman"/>
                <a:ea typeface="Calibri"/>
              </a:rPr>
              <a:t> </a:t>
            </a:r>
            <a:r>
              <a:rPr lang="en-US" dirty="0" err="1">
                <a:solidFill>
                  <a:srgbClr val="000000"/>
                </a:solidFill>
                <a:latin typeface="Times New Roman"/>
                <a:ea typeface="Calibri"/>
              </a:rPr>
              <a:t>intelektualitas</a:t>
            </a:r>
            <a:r>
              <a:rPr lang="en-US" dirty="0">
                <a:solidFill>
                  <a:srgbClr val="000000"/>
                </a:solidFill>
                <a:latin typeface="Times New Roman"/>
                <a:ea typeface="Calibri"/>
              </a:rPr>
              <a:t>, </a:t>
            </a:r>
            <a:r>
              <a:rPr lang="en-US" dirty="0" err="1">
                <a:solidFill>
                  <a:srgbClr val="000000"/>
                </a:solidFill>
                <a:latin typeface="Times New Roman"/>
                <a:ea typeface="Calibri"/>
              </a:rPr>
              <a:t>kualitas</a:t>
            </a:r>
            <a:r>
              <a:rPr lang="en-US" dirty="0">
                <a:solidFill>
                  <a:srgbClr val="000000"/>
                </a:solidFill>
                <a:latin typeface="Times New Roman"/>
                <a:ea typeface="Calibri"/>
              </a:rPr>
              <a:t>, </a:t>
            </a:r>
            <a:r>
              <a:rPr lang="en-US" dirty="0" err="1">
                <a:solidFill>
                  <a:srgbClr val="000000"/>
                </a:solidFill>
                <a:latin typeface="Times New Roman"/>
                <a:ea typeface="Calibri"/>
              </a:rPr>
              <a:t>dan</a:t>
            </a:r>
            <a:r>
              <a:rPr lang="en-US" dirty="0">
                <a:solidFill>
                  <a:srgbClr val="000000"/>
                </a:solidFill>
                <a:latin typeface="Times New Roman"/>
                <a:ea typeface="Calibri"/>
              </a:rPr>
              <a:t> </a:t>
            </a:r>
            <a:r>
              <a:rPr lang="en-US" dirty="0" err="1">
                <a:solidFill>
                  <a:srgbClr val="000000"/>
                </a:solidFill>
                <a:latin typeface="Times New Roman"/>
                <a:ea typeface="Calibri"/>
              </a:rPr>
              <a:t>kewirausahaan</a:t>
            </a:r>
            <a:r>
              <a:rPr lang="en-US" dirty="0">
                <a:solidFill>
                  <a:srgbClr val="000000"/>
                </a:solidFill>
                <a:latin typeface="Times New Roman"/>
                <a:ea typeface="Calibri"/>
              </a:rPr>
              <a:t> </a:t>
            </a:r>
            <a:r>
              <a:rPr lang="en-US" dirty="0" err="1">
                <a:solidFill>
                  <a:srgbClr val="000000"/>
                </a:solidFill>
                <a:latin typeface="Times New Roman"/>
                <a:ea typeface="Calibri"/>
              </a:rPr>
              <a:t>dengna</a:t>
            </a:r>
            <a:r>
              <a:rPr lang="en-US" dirty="0">
                <a:solidFill>
                  <a:srgbClr val="000000"/>
                </a:solidFill>
                <a:latin typeface="Times New Roman"/>
                <a:ea typeface="Calibri"/>
              </a:rPr>
              <a:t> </a:t>
            </a:r>
            <a:r>
              <a:rPr lang="en-US" dirty="0" err="1">
                <a:solidFill>
                  <a:srgbClr val="000000"/>
                </a:solidFill>
                <a:latin typeface="Times New Roman"/>
                <a:ea typeface="Calibri"/>
              </a:rPr>
              <a:t>keunggulan</a:t>
            </a:r>
            <a:r>
              <a:rPr lang="en-US" dirty="0">
                <a:solidFill>
                  <a:srgbClr val="000000"/>
                </a:solidFill>
                <a:latin typeface="Times New Roman"/>
                <a:ea typeface="Calibri"/>
              </a:rPr>
              <a:t> di </a:t>
            </a:r>
            <a:r>
              <a:rPr lang="en-US" dirty="0" err="1">
                <a:solidFill>
                  <a:srgbClr val="000000"/>
                </a:solidFill>
                <a:latin typeface="Times New Roman"/>
                <a:ea typeface="Calibri"/>
              </a:rPr>
              <a:t>bidang</a:t>
            </a:r>
            <a:r>
              <a:rPr lang="en-US" dirty="0">
                <a:solidFill>
                  <a:srgbClr val="000000"/>
                </a:solidFill>
                <a:latin typeface="Times New Roman"/>
                <a:ea typeface="Calibri"/>
              </a:rPr>
              <a:t> </a:t>
            </a:r>
            <a:r>
              <a:rPr lang="en-US" i="1" dirty="0">
                <a:solidFill>
                  <a:srgbClr val="000000"/>
                </a:solidFill>
                <a:latin typeface="Times New Roman"/>
                <a:ea typeface="Calibri"/>
              </a:rPr>
              <a:t>nursing home care</a:t>
            </a:r>
            <a:r>
              <a:rPr lang="en-US" dirty="0">
                <a:solidFill>
                  <a:srgbClr val="000000"/>
                </a:solidFill>
                <a:latin typeface="Times New Roman"/>
                <a:ea typeface="Calibri"/>
              </a:rPr>
              <a:t> </a:t>
            </a:r>
            <a:r>
              <a:rPr lang="en-US" dirty="0" err="1">
                <a:solidFill>
                  <a:srgbClr val="000000"/>
                </a:solidFill>
                <a:latin typeface="Times New Roman"/>
                <a:ea typeface="Calibri"/>
              </a:rPr>
              <a:t>serta</a:t>
            </a:r>
            <a:r>
              <a:rPr lang="en-US" dirty="0">
                <a:solidFill>
                  <a:srgbClr val="000000"/>
                </a:solidFill>
                <a:latin typeface="Times New Roman"/>
                <a:ea typeface="Calibri"/>
              </a:rPr>
              <a:t> </a:t>
            </a:r>
            <a:r>
              <a:rPr lang="en-US" dirty="0" err="1">
                <a:solidFill>
                  <a:srgbClr val="000000"/>
                </a:solidFill>
                <a:latin typeface="Times New Roman"/>
                <a:ea typeface="Calibri"/>
              </a:rPr>
              <a:t>berdaya</a:t>
            </a:r>
            <a:r>
              <a:rPr lang="en-US" dirty="0">
                <a:solidFill>
                  <a:srgbClr val="000000"/>
                </a:solidFill>
                <a:latin typeface="Times New Roman"/>
                <a:ea typeface="Calibri"/>
              </a:rPr>
              <a:t> </a:t>
            </a:r>
            <a:r>
              <a:rPr lang="en-US" dirty="0" err="1">
                <a:solidFill>
                  <a:srgbClr val="000000"/>
                </a:solidFill>
                <a:latin typeface="Times New Roman"/>
                <a:ea typeface="Calibri"/>
              </a:rPr>
              <a:t>saing</a:t>
            </a:r>
            <a:r>
              <a:rPr lang="en-US" dirty="0">
                <a:solidFill>
                  <a:srgbClr val="000000"/>
                </a:solidFill>
                <a:latin typeface="Times New Roman"/>
                <a:ea typeface="Calibri"/>
              </a:rPr>
              <a:t> global </a:t>
            </a:r>
            <a:r>
              <a:rPr lang="en-US" dirty="0" err="1">
                <a:solidFill>
                  <a:srgbClr val="000000"/>
                </a:solidFill>
                <a:latin typeface="Times New Roman"/>
                <a:ea typeface="Calibri"/>
              </a:rPr>
              <a:t>pada</a:t>
            </a:r>
            <a:r>
              <a:rPr lang="en-US" dirty="0">
                <a:solidFill>
                  <a:srgbClr val="000000"/>
                </a:solidFill>
                <a:latin typeface="Times New Roman"/>
                <a:ea typeface="Calibri"/>
              </a:rPr>
              <a:t> </a:t>
            </a:r>
            <a:r>
              <a:rPr lang="en-US" dirty="0" err="1">
                <a:solidFill>
                  <a:srgbClr val="000000"/>
                </a:solidFill>
                <a:latin typeface="Times New Roman"/>
                <a:ea typeface="Calibri"/>
              </a:rPr>
              <a:t>tahun</a:t>
            </a:r>
            <a:r>
              <a:rPr lang="en-US" dirty="0">
                <a:solidFill>
                  <a:srgbClr val="000000"/>
                </a:solidFill>
                <a:latin typeface="Times New Roman"/>
                <a:ea typeface="Calibri"/>
              </a:rPr>
              <a:t> 2020.</a:t>
            </a:r>
            <a:endParaRPr lang="en-US" dirty="0">
              <a:solidFill>
                <a:srgbClr val="000000"/>
              </a:solidFill>
            </a:endParaRPr>
          </a:p>
        </p:txBody>
      </p:sp>
      <p:sp>
        <p:nvSpPr>
          <p:cNvPr id="4" name="Rectangle 3"/>
          <p:cNvSpPr/>
          <p:nvPr/>
        </p:nvSpPr>
        <p:spPr>
          <a:xfrm>
            <a:off x="0" y="4343400"/>
            <a:ext cx="9144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n-US" sz="1200" dirty="0" err="1">
                <a:solidFill>
                  <a:srgbClr val="000000"/>
                </a:solidFill>
                <a:latin typeface="Times New Roman"/>
                <a:ea typeface="Calibri"/>
              </a:rPr>
              <a:t>Mengembangkan</a:t>
            </a:r>
            <a:r>
              <a:rPr lang="en-US" sz="1200" dirty="0">
                <a:solidFill>
                  <a:srgbClr val="000000"/>
                </a:solidFill>
                <a:latin typeface="Times New Roman"/>
                <a:ea typeface="Calibri"/>
              </a:rPr>
              <a:t> Program </a:t>
            </a:r>
            <a:r>
              <a:rPr lang="en-US" sz="1200" dirty="0" err="1">
                <a:solidFill>
                  <a:srgbClr val="000000"/>
                </a:solidFill>
                <a:latin typeface="Times New Roman"/>
                <a:ea typeface="Calibri"/>
              </a:rPr>
              <a:t>Pendidikan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Ners</a:t>
            </a:r>
            <a:r>
              <a:rPr lang="en-US" sz="1200" dirty="0">
                <a:solidFill>
                  <a:srgbClr val="000000"/>
                </a:solidFill>
                <a:latin typeface="Times New Roman"/>
                <a:ea typeface="Calibri"/>
              </a:rPr>
              <a:t> </a:t>
            </a:r>
            <a:r>
              <a:rPr lang="en-US" sz="1200" dirty="0" err="1">
                <a:solidFill>
                  <a:srgbClr val="000000"/>
                </a:solidFill>
                <a:latin typeface="Times New Roman"/>
                <a:ea typeface="Calibri"/>
              </a:rPr>
              <a:t>dengna</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keunggulan</a:t>
            </a:r>
            <a:r>
              <a:rPr lang="en-US" sz="1200" dirty="0">
                <a:solidFill>
                  <a:srgbClr val="000000"/>
                </a:solidFill>
                <a:latin typeface="Times New Roman"/>
                <a:ea typeface="Calibri"/>
              </a:rPr>
              <a:t> nursing home care yang </a:t>
            </a:r>
            <a:r>
              <a:rPr lang="en-US" sz="1200" dirty="0" err="1">
                <a:solidFill>
                  <a:srgbClr val="000000"/>
                </a:solidFill>
                <a:latin typeface="Times New Roman"/>
                <a:ea typeface="Calibri"/>
              </a:rPr>
              <a:t>berwawasan</a:t>
            </a:r>
            <a:r>
              <a:rPr lang="en-US" sz="1200" dirty="0">
                <a:solidFill>
                  <a:srgbClr val="000000"/>
                </a:solidFill>
                <a:latin typeface="Times New Roman"/>
                <a:ea typeface="Calibri"/>
              </a:rPr>
              <a:t> global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berbasis</a:t>
            </a:r>
            <a:r>
              <a:rPr lang="en-US" sz="1200" dirty="0">
                <a:solidFill>
                  <a:srgbClr val="000000"/>
                </a:solidFill>
                <a:latin typeface="Times New Roman"/>
                <a:ea typeface="Calibri"/>
              </a:rPr>
              <a:t> </a:t>
            </a:r>
            <a:r>
              <a:rPr lang="en-US" sz="1200" dirty="0" err="1">
                <a:solidFill>
                  <a:srgbClr val="000000"/>
                </a:solidFill>
                <a:latin typeface="Times New Roman"/>
                <a:ea typeface="Calibri"/>
              </a:rPr>
              <a:t>ilmu</a:t>
            </a:r>
            <a:r>
              <a:rPr lang="en-US" sz="1200" dirty="0">
                <a:solidFill>
                  <a:srgbClr val="000000"/>
                </a:solidFill>
                <a:latin typeface="Times New Roman"/>
                <a:ea typeface="Calibri"/>
              </a:rPr>
              <a:t> </a:t>
            </a:r>
            <a:r>
              <a:rPr lang="en-US" sz="1200" dirty="0" err="1">
                <a:solidFill>
                  <a:srgbClr val="000000"/>
                </a:solidFill>
                <a:latin typeface="Times New Roman"/>
                <a:ea typeface="Calibri"/>
              </a:rPr>
              <a:t>pengetahuan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teknologi</a:t>
            </a:r>
            <a:r>
              <a:rPr lang="en-US" sz="1200" dirty="0">
                <a:solidFill>
                  <a:srgbClr val="000000"/>
                </a:solidFill>
                <a:latin typeface="Times New Roman"/>
                <a:ea typeface="Calibri"/>
              </a:rPr>
              <a:t>.</a:t>
            </a:r>
            <a:endParaRPr lang="en-US" sz="1200" dirty="0">
              <a:solidFill>
                <a:srgbClr val="000000"/>
              </a:solidFill>
            </a:endParaRPr>
          </a:p>
          <a:p>
            <a:pPr marL="342900" indent="-342900" algn="just">
              <a:buFont typeface="+mj-lt"/>
              <a:buAutoNum type="arabicPeriod"/>
            </a:pPr>
            <a:r>
              <a:rPr lang="en-US" sz="1200" dirty="0" err="1">
                <a:solidFill>
                  <a:srgbClr val="000000"/>
                </a:solidFill>
                <a:latin typeface="Times New Roman"/>
                <a:ea typeface="Calibri"/>
              </a:rPr>
              <a:t>Mengembangkan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ilmu</a:t>
            </a:r>
            <a:r>
              <a:rPr lang="en-US" sz="1200" dirty="0">
                <a:solidFill>
                  <a:srgbClr val="000000"/>
                </a:solidFill>
                <a:latin typeface="Times New Roman"/>
                <a:ea typeface="Calibri"/>
              </a:rPr>
              <a:t> </a:t>
            </a:r>
            <a:r>
              <a:rPr lang="en-US" sz="1200" dirty="0" err="1">
                <a:solidFill>
                  <a:srgbClr val="000000"/>
                </a:solidFill>
                <a:latin typeface="Times New Roman"/>
                <a:ea typeface="Calibri"/>
              </a:rPr>
              <a:t>pengetahuan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teknologi</a:t>
            </a:r>
            <a:r>
              <a:rPr lang="en-US" sz="1200" dirty="0">
                <a:solidFill>
                  <a:srgbClr val="000000"/>
                </a:solidFill>
                <a:latin typeface="Times New Roman"/>
                <a:ea typeface="Calibri"/>
              </a:rPr>
              <a:t> di </a:t>
            </a:r>
            <a:r>
              <a:rPr lang="en-US" sz="1200" dirty="0" err="1">
                <a:solidFill>
                  <a:srgbClr val="000000"/>
                </a:solidFill>
                <a:latin typeface="Times New Roman"/>
                <a:ea typeface="Calibri"/>
              </a:rPr>
              <a:t>bidang</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keperawatan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dengan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keunggulan</a:t>
            </a:r>
            <a:r>
              <a:rPr lang="en-US" sz="1200" dirty="0">
                <a:solidFill>
                  <a:srgbClr val="000000"/>
                </a:solidFill>
                <a:latin typeface="Times New Roman"/>
                <a:ea typeface="Calibri"/>
              </a:rPr>
              <a:t> nursing home care </a:t>
            </a:r>
            <a:r>
              <a:rPr lang="en-US" sz="1200" dirty="0" err="1">
                <a:solidFill>
                  <a:srgbClr val="000000"/>
                </a:solidFill>
                <a:latin typeface="Times New Roman"/>
                <a:ea typeface="Calibri"/>
              </a:rPr>
              <a:t>melalui</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kegiatan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penelitian</a:t>
            </a:r>
            <a:r>
              <a:rPr lang="en-US" sz="1200" dirty="0">
                <a:solidFill>
                  <a:srgbClr val="000000"/>
                </a:solidFill>
                <a:latin typeface="Times New Roman"/>
                <a:ea typeface="Calibri"/>
              </a:rPr>
              <a:t>/</a:t>
            </a:r>
            <a:endParaRPr lang="en-US" sz="1200" dirty="0">
              <a:solidFill>
                <a:srgbClr val="000000"/>
              </a:solidFill>
            </a:endParaRPr>
          </a:p>
          <a:p>
            <a:pPr marL="342900" indent="-342900" algn="just">
              <a:buFont typeface="+mj-lt"/>
              <a:buAutoNum type="arabicPeriod"/>
            </a:pPr>
            <a:r>
              <a:rPr lang="en-US" sz="1200" dirty="0" err="1">
                <a:solidFill>
                  <a:srgbClr val="000000"/>
                </a:solidFill>
                <a:latin typeface="Times New Roman"/>
                <a:ea typeface="Calibri"/>
              </a:rPr>
              <a:t>Menerapkan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mengembangkan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ilmu</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keperawatan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dengan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keunggulan</a:t>
            </a:r>
            <a:r>
              <a:rPr lang="en-US" sz="1200" dirty="0">
                <a:solidFill>
                  <a:srgbClr val="000000"/>
                </a:solidFill>
                <a:latin typeface="Times New Roman"/>
                <a:ea typeface="Calibri"/>
              </a:rPr>
              <a:t> nursing home care </a:t>
            </a:r>
            <a:r>
              <a:rPr lang="en-US" sz="1200" dirty="0" err="1">
                <a:solidFill>
                  <a:srgbClr val="000000"/>
                </a:solidFill>
                <a:latin typeface="Times New Roman"/>
                <a:ea typeface="Calibri"/>
              </a:rPr>
              <a:t>melaui</a:t>
            </a:r>
            <a:r>
              <a:rPr lang="en-US" sz="1200" dirty="0">
                <a:solidFill>
                  <a:srgbClr val="000000"/>
                </a:solidFill>
                <a:latin typeface="Times New Roman"/>
                <a:ea typeface="Calibri"/>
              </a:rPr>
              <a:t> </a:t>
            </a:r>
            <a:r>
              <a:rPr lang="en-US" sz="1200" dirty="0" err="1">
                <a:solidFill>
                  <a:srgbClr val="000000"/>
                </a:solidFill>
                <a:latin typeface="Times New Roman"/>
                <a:ea typeface="Calibri"/>
              </a:rPr>
              <a:t>mengambdian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kepada</a:t>
            </a:r>
            <a:r>
              <a:rPr lang="en-US" sz="1200" dirty="0">
                <a:solidFill>
                  <a:srgbClr val="000000"/>
                </a:solidFill>
                <a:latin typeface="Times New Roman"/>
                <a:ea typeface="Calibri"/>
              </a:rPr>
              <a:t> </a:t>
            </a:r>
            <a:r>
              <a:rPr lang="en-US" sz="1200" dirty="0" err="1">
                <a:solidFill>
                  <a:srgbClr val="000000"/>
                </a:solidFill>
                <a:latin typeface="Times New Roman"/>
                <a:ea typeface="Calibri"/>
              </a:rPr>
              <a:t>masyarakat</a:t>
            </a:r>
            <a:r>
              <a:rPr lang="en-US" sz="1200" dirty="0">
                <a:solidFill>
                  <a:srgbClr val="000000"/>
                </a:solidFill>
                <a:latin typeface="Times New Roman"/>
                <a:ea typeface="Calibri"/>
              </a:rPr>
              <a:t>.</a:t>
            </a:r>
            <a:endParaRPr lang="en-US" sz="1200" dirty="0">
              <a:solidFill>
                <a:srgbClr val="000000"/>
              </a:solidFill>
            </a:endParaRPr>
          </a:p>
          <a:p>
            <a:pPr marL="342900" indent="-342900" algn="just">
              <a:lnSpc>
                <a:spcPct val="115000"/>
              </a:lnSpc>
              <a:buFont typeface="+mj-lt"/>
              <a:buAutoNum type="arabicPeriod"/>
            </a:pPr>
            <a:r>
              <a:rPr lang="en-US" sz="1200" dirty="0" err="1">
                <a:solidFill>
                  <a:srgbClr val="000000"/>
                </a:solidFill>
                <a:latin typeface="Times New Roman"/>
                <a:ea typeface="Calibri"/>
                <a:cs typeface="Arial"/>
              </a:rPr>
              <a:t>Menyiapkan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sumber</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daya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manusia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keperawatan</a:t>
            </a:r>
            <a:r>
              <a:rPr lang="en-US" sz="1200" dirty="0">
                <a:solidFill>
                  <a:srgbClr val="000000"/>
                </a:solidFill>
                <a:latin typeface="Times New Roman"/>
                <a:ea typeface="Calibri"/>
                <a:cs typeface="Arial"/>
              </a:rPr>
              <a:t> </a:t>
            </a:r>
            <a:r>
              <a:rPr lang="es-ES" sz="1200" dirty="0" err="1">
                <a:solidFill>
                  <a:srgbClr val="000000"/>
                </a:solidFill>
                <a:latin typeface="Times New Roman"/>
                <a:ea typeface="Calibri"/>
                <a:cs typeface="Arial"/>
              </a:rPr>
              <a:t>dengan</a:t>
            </a:r>
            <a:r>
              <a:rPr lang="es-ES" sz="1200" dirty="0">
                <a:solidFill>
                  <a:srgbClr val="000000"/>
                </a:solidFill>
                <a:latin typeface="Times New Roman"/>
                <a:ea typeface="Calibri"/>
                <a:cs typeface="Arial"/>
              </a:rPr>
              <a:t> </a:t>
            </a:r>
            <a:r>
              <a:rPr lang="es-ES" sz="1200" dirty="0" err="1">
                <a:solidFill>
                  <a:srgbClr val="000000"/>
                </a:solidFill>
                <a:latin typeface="Times New Roman"/>
                <a:ea typeface="Calibri"/>
                <a:cs typeface="Arial"/>
              </a:rPr>
              <a:t>keunggulan</a:t>
            </a:r>
            <a:r>
              <a:rPr lang="es-ES" sz="1200" dirty="0">
                <a:solidFill>
                  <a:srgbClr val="000000"/>
                </a:solidFill>
                <a:latin typeface="Times New Roman"/>
                <a:ea typeface="Calibri"/>
                <a:cs typeface="Arial"/>
              </a:rPr>
              <a:t> </a:t>
            </a:r>
            <a:r>
              <a:rPr lang="es-ES" sz="1200" i="1" dirty="0" err="1">
                <a:solidFill>
                  <a:srgbClr val="000000"/>
                </a:solidFill>
                <a:latin typeface="Times New Roman"/>
                <a:ea typeface="Calibri"/>
                <a:cs typeface="Arial"/>
              </a:rPr>
              <a:t>nursinghome</a:t>
            </a:r>
            <a:r>
              <a:rPr lang="es-ES" sz="1200" i="1" dirty="0">
                <a:solidFill>
                  <a:srgbClr val="000000"/>
                </a:solidFill>
                <a:latin typeface="Times New Roman"/>
                <a:ea typeface="Calibri"/>
                <a:cs typeface="Arial"/>
              </a:rPr>
              <a:t> </a:t>
            </a:r>
            <a:r>
              <a:rPr lang="es-ES" sz="1200" i="1" dirty="0" err="1">
                <a:solidFill>
                  <a:srgbClr val="000000"/>
                </a:solidFill>
                <a:latin typeface="Times New Roman"/>
                <a:ea typeface="Calibri"/>
                <a:cs typeface="Arial"/>
              </a:rPr>
              <a:t>care</a:t>
            </a:r>
            <a:r>
              <a:rPr lang="es-ES" sz="1200" i="1" dirty="0">
                <a:solidFill>
                  <a:srgbClr val="000000"/>
                </a:solidFill>
                <a:latin typeface="Times New Roman"/>
                <a:ea typeface="Calibri"/>
                <a:cs typeface="Arial"/>
              </a:rPr>
              <a:t> </a:t>
            </a:r>
            <a:r>
              <a:rPr lang="en-US" sz="1200" dirty="0">
                <a:solidFill>
                  <a:srgbClr val="000000"/>
                </a:solidFill>
                <a:latin typeface="Times New Roman"/>
                <a:ea typeface="Calibri"/>
                <a:cs typeface="Arial"/>
              </a:rPr>
              <a:t>yang </a:t>
            </a:r>
            <a:r>
              <a:rPr lang="en-US" sz="1200" dirty="0" err="1">
                <a:solidFill>
                  <a:srgbClr val="000000"/>
                </a:solidFill>
                <a:latin typeface="Times New Roman"/>
                <a:ea typeface="Calibri"/>
                <a:cs typeface="Arial"/>
              </a:rPr>
              <a:t>berdaya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saing</a:t>
            </a:r>
            <a:r>
              <a:rPr lang="en-US" sz="1200" dirty="0">
                <a:solidFill>
                  <a:srgbClr val="000000"/>
                </a:solidFill>
                <a:latin typeface="Times New Roman"/>
                <a:ea typeface="Calibri"/>
                <a:cs typeface="Arial"/>
              </a:rPr>
              <a:t> global </a:t>
            </a:r>
            <a:r>
              <a:rPr lang="en-US" sz="1200" dirty="0" err="1">
                <a:solidFill>
                  <a:srgbClr val="000000"/>
                </a:solidFill>
                <a:latin typeface="Times New Roman"/>
                <a:ea typeface="Calibri"/>
                <a:cs typeface="Arial"/>
              </a:rPr>
              <a:t>dan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menciptakan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calon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pemimpin</a:t>
            </a:r>
            <a:r>
              <a:rPr lang="en-US" sz="1200" dirty="0">
                <a:solidFill>
                  <a:srgbClr val="000000"/>
                </a:solidFill>
                <a:latin typeface="Times New Roman"/>
                <a:ea typeface="Calibri"/>
                <a:cs typeface="Arial"/>
              </a:rPr>
              <a:t> yang </a:t>
            </a:r>
            <a:r>
              <a:rPr lang="en-US" sz="1200" dirty="0" err="1">
                <a:solidFill>
                  <a:srgbClr val="000000"/>
                </a:solidFill>
                <a:latin typeface="Times New Roman"/>
                <a:ea typeface="Calibri"/>
                <a:cs typeface="Arial"/>
              </a:rPr>
              <a:t>berkarakter</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bagi</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bangsa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dan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negara</a:t>
            </a:r>
            <a:r>
              <a:rPr lang="en-US" sz="1200" dirty="0">
                <a:solidFill>
                  <a:srgbClr val="000000"/>
                </a:solidFill>
                <a:latin typeface="Times New Roman"/>
                <a:ea typeface="Calibri"/>
                <a:cs typeface="Arial"/>
              </a:rPr>
              <a:t> </a:t>
            </a:r>
            <a:endParaRPr lang="en-US" sz="1200" dirty="0">
              <a:solidFill>
                <a:srgbClr val="000000"/>
              </a:solidFill>
              <a:ea typeface="Calibri"/>
              <a:cs typeface="Arial"/>
            </a:endParaRPr>
          </a:p>
          <a:p>
            <a:pPr marL="342900" indent="-342900" algn="just">
              <a:lnSpc>
                <a:spcPct val="115000"/>
              </a:lnSpc>
              <a:buFont typeface="+mj-lt"/>
              <a:buAutoNum type="arabicPeriod"/>
            </a:pPr>
            <a:r>
              <a:rPr lang="en-US" sz="1200" dirty="0" err="1">
                <a:solidFill>
                  <a:srgbClr val="000000"/>
                </a:solidFill>
                <a:latin typeface="Times New Roman"/>
                <a:ea typeface="Calibri"/>
                <a:cs typeface="Arial"/>
              </a:rPr>
              <a:t>Mengelola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sarana</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dan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prasarana</a:t>
            </a:r>
            <a:r>
              <a:rPr lang="en-US" sz="1200" dirty="0">
                <a:solidFill>
                  <a:srgbClr val="000000"/>
                </a:solidFill>
                <a:latin typeface="Times New Roman"/>
                <a:ea typeface="Calibri"/>
                <a:cs typeface="Arial"/>
              </a:rPr>
              <a:t> yang </a:t>
            </a:r>
            <a:r>
              <a:rPr lang="en-US" sz="1200" dirty="0" err="1">
                <a:solidFill>
                  <a:srgbClr val="000000"/>
                </a:solidFill>
                <a:latin typeface="Times New Roman"/>
                <a:ea typeface="Calibri"/>
                <a:cs typeface="Arial"/>
              </a:rPr>
              <a:t>menunjang</a:t>
            </a:r>
            <a:r>
              <a:rPr lang="en-US" sz="1200" dirty="0">
                <a:solidFill>
                  <a:srgbClr val="000000"/>
                </a:solidFill>
                <a:latin typeface="Times New Roman"/>
                <a:ea typeface="Calibri"/>
                <a:cs typeface="Arial"/>
              </a:rPr>
              <a:t> program </a:t>
            </a:r>
            <a:r>
              <a:rPr lang="en-US" sz="1200" dirty="0" err="1">
                <a:solidFill>
                  <a:srgbClr val="000000"/>
                </a:solidFill>
                <a:latin typeface="Times New Roman"/>
                <a:ea typeface="Calibri"/>
                <a:cs typeface="Arial"/>
              </a:rPr>
              <a:t>akademik</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dan</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profesi</a:t>
            </a:r>
            <a:r>
              <a:rPr lang="en-US" sz="1200" dirty="0">
                <a:solidFill>
                  <a:srgbClr val="000000"/>
                </a:solidFill>
                <a:latin typeface="Times New Roman"/>
                <a:ea typeface="Calibri"/>
                <a:cs typeface="Arial"/>
              </a:rPr>
              <a:t> </a:t>
            </a:r>
            <a:r>
              <a:rPr lang="en-US" sz="1200" dirty="0" err="1">
                <a:solidFill>
                  <a:srgbClr val="000000"/>
                </a:solidFill>
                <a:latin typeface="Times New Roman"/>
                <a:ea typeface="Calibri"/>
                <a:cs typeface="Arial"/>
              </a:rPr>
              <a:t>keperawatan</a:t>
            </a:r>
            <a:r>
              <a:rPr lang="en-US" sz="1200" dirty="0">
                <a:solidFill>
                  <a:srgbClr val="000000"/>
                </a:solidFill>
                <a:latin typeface="Times New Roman"/>
                <a:ea typeface="Calibri"/>
                <a:cs typeface="Arial"/>
              </a:rPr>
              <a:t> </a:t>
            </a:r>
            <a:r>
              <a:rPr lang="es-ES" sz="1200" dirty="0" err="1">
                <a:solidFill>
                  <a:srgbClr val="000000"/>
                </a:solidFill>
                <a:latin typeface="Times New Roman"/>
                <a:ea typeface="Calibri"/>
                <a:cs typeface="Arial"/>
              </a:rPr>
              <a:t>dengan</a:t>
            </a:r>
            <a:r>
              <a:rPr lang="es-ES" sz="1200" dirty="0">
                <a:solidFill>
                  <a:srgbClr val="000000"/>
                </a:solidFill>
                <a:latin typeface="Times New Roman"/>
                <a:ea typeface="Calibri"/>
                <a:cs typeface="Arial"/>
              </a:rPr>
              <a:t> </a:t>
            </a:r>
            <a:r>
              <a:rPr lang="es-ES" sz="1200" dirty="0" err="1">
                <a:solidFill>
                  <a:srgbClr val="000000"/>
                </a:solidFill>
                <a:latin typeface="Times New Roman"/>
                <a:ea typeface="Calibri"/>
                <a:cs typeface="Arial"/>
              </a:rPr>
              <a:t>keunggulan</a:t>
            </a:r>
            <a:r>
              <a:rPr lang="es-ES" sz="1200" dirty="0">
                <a:solidFill>
                  <a:srgbClr val="000000"/>
                </a:solidFill>
                <a:latin typeface="Times New Roman"/>
                <a:ea typeface="Calibri"/>
                <a:cs typeface="Arial"/>
              </a:rPr>
              <a:t> </a:t>
            </a:r>
            <a:r>
              <a:rPr lang="es-ES" sz="1200" i="1" dirty="0" err="1">
                <a:solidFill>
                  <a:srgbClr val="000000"/>
                </a:solidFill>
                <a:latin typeface="Times New Roman"/>
                <a:ea typeface="Calibri"/>
                <a:cs typeface="Arial"/>
              </a:rPr>
              <a:t>nursinghome</a:t>
            </a:r>
            <a:r>
              <a:rPr lang="es-ES" sz="1200" i="1" dirty="0">
                <a:solidFill>
                  <a:srgbClr val="000000"/>
                </a:solidFill>
                <a:latin typeface="Times New Roman"/>
                <a:ea typeface="Calibri"/>
                <a:cs typeface="Arial"/>
              </a:rPr>
              <a:t> </a:t>
            </a:r>
            <a:r>
              <a:rPr lang="es-ES" sz="1200" i="1" dirty="0" err="1">
                <a:solidFill>
                  <a:srgbClr val="000000"/>
                </a:solidFill>
                <a:latin typeface="Times New Roman"/>
                <a:ea typeface="Calibri"/>
                <a:cs typeface="Arial"/>
              </a:rPr>
              <a:t>care</a:t>
            </a:r>
            <a:endParaRPr lang="en-US" sz="1200" dirty="0">
              <a:solidFill>
                <a:srgbClr val="000000"/>
              </a:solidFill>
              <a:ea typeface="Calibri"/>
              <a:cs typeface="Arial"/>
            </a:endParaRPr>
          </a:p>
          <a:p>
            <a:pPr marL="342900" indent="-342900" algn="just">
              <a:buFont typeface="+mj-lt"/>
              <a:buAutoNum type="arabicPeriod"/>
            </a:pPr>
            <a:r>
              <a:rPr lang="en-US" sz="1200" dirty="0" err="1">
                <a:solidFill>
                  <a:srgbClr val="000000"/>
                </a:solidFill>
                <a:latin typeface="Times New Roman"/>
                <a:ea typeface="Calibri"/>
              </a:rPr>
              <a:t>Berperan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aktif</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dalam</a:t>
            </a:r>
            <a:r>
              <a:rPr lang="en-US" sz="1200" dirty="0">
                <a:solidFill>
                  <a:srgbClr val="000000"/>
                </a:solidFill>
                <a:latin typeface="Times New Roman"/>
                <a:ea typeface="Calibri"/>
              </a:rPr>
              <a:t> </a:t>
            </a:r>
            <a:r>
              <a:rPr lang="en-US" sz="1200" dirty="0" err="1">
                <a:solidFill>
                  <a:srgbClr val="000000"/>
                </a:solidFill>
                <a:latin typeface="Times New Roman"/>
                <a:ea typeface="Calibri"/>
              </a:rPr>
              <a:t>menerapkan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mengembangkan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ilmu</a:t>
            </a:r>
            <a:r>
              <a:rPr lang="en-US" sz="1200" dirty="0">
                <a:solidFill>
                  <a:srgbClr val="000000"/>
                </a:solidFill>
                <a:latin typeface="Times New Roman"/>
                <a:ea typeface="Calibri"/>
              </a:rPr>
              <a:t> </a:t>
            </a:r>
            <a:r>
              <a:rPr lang="en-US" sz="1200" dirty="0" err="1">
                <a:solidFill>
                  <a:srgbClr val="000000"/>
                </a:solidFill>
                <a:latin typeface="Times New Roman"/>
                <a:ea typeface="Calibri"/>
              </a:rPr>
              <a:t>keperawatan</a:t>
            </a:r>
            <a:r>
              <a:rPr lang="en-US" sz="1200" dirty="0">
                <a:solidFill>
                  <a:srgbClr val="000000"/>
                </a:solidFill>
                <a:latin typeface="Times New Roman"/>
                <a:ea typeface="Calibri"/>
              </a:rPr>
              <a:t> </a:t>
            </a:r>
            <a:r>
              <a:rPr lang="es-ES" sz="1200" dirty="0" err="1">
                <a:solidFill>
                  <a:srgbClr val="000000"/>
                </a:solidFill>
                <a:latin typeface="Times New Roman"/>
                <a:ea typeface="Calibri"/>
              </a:rPr>
              <a:t>dengan</a:t>
            </a:r>
            <a:r>
              <a:rPr lang="es-ES" sz="1200" dirty="0">
                <a:solidFill>
                  <a:srgbClr val="000000"/>
                </a:solidFill>
                <a:latin typeface="Times New Roman"/>
                <a:ea typeface="Calibri"/>
              </a:rPr>
              <a:t> </a:t>
            </a:r>
            <a:r>
              <a:rPr lang="es-ES" sz="1200" dirty="0" err="1">
                <a:solidFill>
                  <a:srgbClr val="000000"/>
                </a:solidFill>
                <a:latin typeface="Times New Roman"/>
                <a:ea typeface="Calibri"/>
              </a:rPr>
              <a:t>keunggulan</a:t>
            </a:r>
            <a:r>
              <a:rPr lang="es-ES" sz="1200" dirty="0">
                <a:solidFill>
                  <a:srgbClr val="000000"/>
                </a:solidFill>
                <a:latin typeface="Times New Roman"/>
                <a:ea typeface="Calibri"/>
              </a:rPr>
              <a:t> </a:t>
            </a:r>
            <a:r>
              <a:rPr lang="es-ES" sz="1200" i="1" dirty="0" err="1">
                <a:solidFill>
                  <a:srgbClr val="000000"/>
                </a:solidFill>
                <a:latin typeface="Times New Roman"/>
                <a:ea typeface="Calibri"/>
              </a:rPr>
              <a:t>nursinghome</a:t>
            </a:r>
            <a:r>
              <a:rPr lang="es-ES" sz="1200" i="1" dirty="0">
                <a:solidFill>
                  <a:srgbClr val="000000"/>
                </a:solidFill>
                <a:latin typeface="Times New Roman"/>
                <a:ea typeface="Calibri"/>
              </a:rPr>
              <a:t> </a:t>
            </a:r>
            <a:r>
              <a:rPr lang="es-ES" sz="1200" i="1" dirty="0" err="1">
                <a:solidFill>
                  <a:srgbClr val="000000"/>
                </a:solidFill>
                <a:latin typeface="Times New Roman"/>
                <a:ea typeface="Calibri"/>
              </a:rPr>
              <a:t>care</a:t>
            </a:r>
            <a:r>
              <a:rPr lang="es-ES" sz="1200" i="1" dirty="0">
                <a:solidFill>
                  <a:srgbClr val="000000"/>
                </a:solidFill>
                <a:latin typeface="Times New Roman"/>
                <a:ea typeface="Calibri"/>
              </a:rPr>
              <a:t> </a:t>
            </a:r>
            <a:r>
              <a:rPr lang="en-US" sz="1200" dirty="0">
                <a:solidFill>
                  <a:srgbClr val="000000"/>
                </a:solidFill>
                <a:latin typeface="Times New Roman"/>
                <a:ea typeface="Calibri"/>
              </a:rPr>
              <a:t>yang </a:t>
            </a:r>
            <a:r>
              <a:rPr lang="en-US" sz="1200" dirty="0" err="1">
                <a:solidFill>
                  <a:srgbClr val="000000"/>
                </a:solidFill>
                <a:latin typeface="Times New Roman"/>
                <a:ea typeface="Calibri"/>
              </a:rPr>
              <a:t>bermanfaat</a:t>
            </a:r>
            <a:r>
              <a:rPr lang="en-US" sz="1200" dirty="0">
                <a:solidFill>
                  <a:srgbClr val="000000"/>
                </a:solidFill>
                <a:latin typeface="Times New Roman"/>
                <a:ea typeface="Calibri"/>
              </a:rPr>
              <a:t> </a:t>
            </a:r>
            <a:r>
              <a:rPr lang="en-US" sz="1200" dirty="0" err="1">
                <a:solidFill>
                  <a:srgbClr val="000000"/>
                </a:solidFill>
                <a:latin typeface="Times New Roman"/>
                <a:ea typeface="Calibri"/>
              </a:rPr>
              <a:t>bagi</a:t>
            </a:r>
            <a:r>
              <a:rPr lang="en-US" sz="1200" dirty="0">
                <a:solidFill>
                  <a:srgbClr val="000000"/>
                </a:solidFill>
                <a:latin typeface="Times New Roman"/>
                <a:ea typeface="Calibri"/>
              </a:rPr>
              <a:t> </a:t>
            </a:r>
            <a:r>
              <a:rPr lang="en-US" sz="1200" dirty="0" err="1">
                <a:solidFill>
                  <a:srgbClr val="000000"/>
                </a:solidFill>
                <a:latin typeface="Times New Roman"/>
                <a:ea typeface="Calibri"/>
              </a:rPr>
              <a:t>organisasi</a:t>
            </a:r>
            <a:r>
              <a:rPr lang="en-US" sz="1200" dirty="0">
                <a:solidFill>
                  <a:srgbClr val="000000"/>
                </a:solidFill>
                <a:latin typeface="Times New Roman"/>
                <a:ea typeface="Calibri"/>
              </a:rPr>
              <a:t> </a:t>
            </a:r>
            <a:r>
              <a:rPr lang="en-US" sz="1200" dirty="0" err="1">
                <a:solidFill>
                  <a:srgbClr val="000000"/>
                </a:solidFill>
                <a:latin typeface="Times New Roman"/>
                <a:ea typeface="Calibri"/>
              </a:rPr>
              <a:t>profesi</a:t>
            </a:r>
            <a:r>
              <a:rPr lang="en-US" sz="1200" dirty="0">
                <a:solidFill>
                  <a:srgbClr val="000000"/>
                </a:solidFill>
                <a:latin typeface="Times New Roman"/>
                <a:ea typeface="Calibri"/>
              </a:rPr>
              <a:t>, </a:t>
            </a:r>
            <a:r>
              <a:rPr lang="en-US" sz="1200" dirty="0" err="1">
                <a:solidFill>
                  <a:srgbClr val="000000"/>
                </a:solidFill>
                <a:latin typeface="Times New Roman"/>
                <a:ea typeface="Calibri"/>
              </a:rPr>
              <a:t>bagi</a:t>
            </a:r>
            <a:r>
              <a:rPr lang="en-US" sz="1200" dirty="0">
                <a:solidFill>
                  <a:srgbClr val="000000"/>
                </a:solidFill>
                <a:latin typeface="Times New Roman"/>
                <a:ea typeface="Calibri"/>
              </a:rPr>
              <a:t> </a:t>
            </a:r>
            <a:r>
              <a:rPr lang="en-US" sz="1200" dirty="0" err="1">
                <a:solidFill>
                  <a:srgbClr val="000000"/>
                </a:solidFill>
                <a:latin typeface="Times New Roman"/>
                <a:ea typeface="Calibri"/>
              </a:rPr>
              <a:t>bangsa</a:t>
            </a:r>
            <a:r>
              <a:rPr lang="en-US" sz="1200" dirty="0">
                <a:solidFill>
                  <a:srgbClr val="000000"/>
                </a:solidFill>
                <a:latin typeface="Times New Roman"/>
                <a:ea typeface="Calibri"/>
              </a:rPr>
              <a:t> </a:t>
            </a:r>
            <a:r>
              <a:rPr lang="en-US" sz="1200" dirty="0" err="1">
                <a:solidFill>
                  <a:srgbClr val="000000"/>
                </a:solidFill>
                <a:latin typeface="Times New Roman"/>
                <a:ea typeface="Calibri"/>
              </a:rPr>
              <a:t>dan</a:t>
            </a:r>
            <a:r>
              <a:rPr lang="en-US" sz="1200" dirty="0">
                <a:solidFill>
                  <a:srgbClr val="000000"/>
                </a:solidFill>
                <a:latin typeface="Times New Roman"/>
                <a:ea typeface="Calibri"/>
              </a:rPr>
              <a:t> </a:t>
            </a:r>
            <a:r>
              <a:rPr lang="en-US" sz="1200" dirty="0" err="1">
                <a:solidFill>
                  <a:srgbClr val="000000"/>
                </a:solidFill>
                <a:latin typeface="Times New Roman"/>
                <a:ea typeface="Calibri"/>
              </a:rPr>
              <a:t>negara</a:t>
            </a:r>
            <a:r>
              <a:rPr lang="en-US" sz="1200" dirty="0">
                <a:solidFill>
                  <a:srgbClr val="000000"/>
                </a:solidFill>
                <a:latin typeface="Times New Roman"/>
                <a:ea typeface="Calibri"/>
              </a:rPr>
              <a:t> Indonesia </a:t>
            </a:r>
            <a:r>
              <a:rPr lang="en-US" sz="1200" dirty="0" err="1">
                <a:solidFill>
                  <a:srgbClr val="000000"/>
                </a:solidFill>
                <a:latin typeface="Times New Roman"/>
                <a:ea typeface="Calibri"/>
              </a:rPr>
              <a:t>serta</a:t>
            </a:r>
            <a:r>
              <a:rPr lang="en-US" sz="1200" dirty="0">
                <a:solidFill>
                  <a:srgbClr val="000000"/>
                </a:solidFill>
                <a:latin typeface="Times New Roman"/>
                <a:ea typeface="Calibri"/>
              </a:rPr>
              <a:t> </a:t>
            </a:r>
            <a:r>
              <a:rPr lang="en-US" sz="1200" dirty="0" err="1">
                <a:solidFill>
                  <a:srgbClr val="000000"/>
                </a:solidFill>
                <a:latin typeface="Times New Roman"/>
                <a:ea typeface="Calibri"/>
              </a:rPr>
              <a:t>segenap</a:t>
            </a:r>
            <a:r>
              <a:rPr lang="en-US" sz="1200" dirty="0">
                <a:solidFill>
                  <a:srgbClr val="000000"/>
                </a:solidFill>
                <a:latin typeface="Times New Roman"/>
                <a:ea typeface="Calibri"/>
              </a:rPr>
              <a:t> </a:t>
            </a:r>
            <a:r>
              <a:rPr lang="en-US" sz="1200" dirty="0" err="1">
                <a:solidFill>
                  <a:srgbClr val="000000"/>
                </a:solidFill>
                <a:latin typeface="Times New Roman"/>
                <a:ea typeface="Calibri"/>
              </a:rPr>
              <a:t>umat</a:t>
            </a:r>
            <a:r>
              <a:rPr lang="en-US" sz="1200" dirty="0">
                <a:solidFill>
                  <a:srgbClr val="000000"/>
                </a:solidFill>
                <a:latin typeface="Times New Roman"/>
                <a:ea typeface="Calibri"/>
              </a:rPr>
              <a:t> </a:t>
            </a:r>
            <a:r>
              <a:rPr lang="en-US" sz="1200" dirty="0" err="1">
                <a:solidFill>
                  <a:srgbClr val="000000"/>
                </a:solidFill>
                <a:latin typeface="Times New Roman"/>
                <a:ea typeface="Calibri"/>
              </a:rPr>
              <a:t>manusia</a:t>
            </a:r>
            <a:endParaRPr lang="en-US" sz="1200" dirty="0">
              <a:solidFill>
                <a:srgbClr val="000000"/>
              </a:solidFill>
            </a:endParaRPr>
          </a:p>
        </p:txBody>
      </p:sp>
    </p:spTree>
    <p:extLst>
      <p:ext uri="{BB962C8B-B14F-4D97-AF65-F5344CB8AC3E}">
        <p14:creationId xmlns:p14="http://schemas.microsoft.com/office/powerpoint/2010/main" val="1196015717"/>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74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843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02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sp>
        <p:nvSpPr>
          <p:cNvPr id="3" name="Content Placeholder 2"/>
          <p:cNvSpPr>
            <a:spLocks noGrp="1"/>
          </p:cNvSpPr>
          <p:nvPr>
            <p:ph idx="1"/>
          </p:nvPr>
        </p:nvSpPr>
        <p:spPr>
          <a:xfrm>
            <a:off x="457200" y="1066800"/>
            <a:ext cx="8229600" cy="5059363"/>
          </a:xfrm>
        </p:spPr>
        <p:txBody>
          <a:bodyPr>
            <a:normAutofit fontScale="47500" lnSpcReduction="20000"/>
          </a:bodyPr>
          <a:lstStyle/>
          <a:p>
            <a:pPr marL="0" lvl="1" indent="0" algn="just">
              <a:lnSpc>
                <a:spcPts val="1670"/>
              </a:lnSpc>
              <a:spcBef>
                <a:spcPts val="0"/>
              </a:spcBef>
              <a:buSzPts val="1200"/>
              <a:buNone/>
            </a:pPr>
            <a:r>
              <a:rPr lang="en-US" dirty="0" smtClean="0">
                <a:effectLst/>
                <a:latin typeface="Times New Roman"/>
                <a:ea typeface="Times New Roman"/>
                <a:cs typeface="Times New Roman"/>
              </a:rPr>
              <a:t>1). </a:t>
            </a:r>
            <a:r>
              <a:rPr lang="id-ID" dirty="0" smtClean="0">
                <a:effectLst/>
                <a:latin typeface="Times New Roman"/>
                <a:ea typeface="Times New Roman"/>
                <a:cs typeface="Times New Roman"/>
              </a:rPr>
              <a:t>Sel A : Comparative Advantages</a:t>
            </a:r>
            <a:endParaRPr lang="en-US" sz="2400" dirty="0">
              <a:ea typeface="Calibri"/>
              <a:cs typeface="Times New Roman"/>
            </a:endParaRPr>
          </a:p>
          <a:p>
            <a:pPr marL="0" marR="0" indent="0" algn="just">
              <a:lnSpc>
                <a:spcPts val="1670"/>
              </a:lnSpc>
              <a:spcBef>
                <a:spcPts val="0"/>
              </a:spcBef>
              <a:spcAft>
                <a:spcPts val="0"/>
              </a:spcAft>
              <a:buNone/>
            </a:pPr>
            <a:r>
              <a:rPr lang="en-US" dirty="0" smtClean="0">
                <a:effectLst/>
                <a:latin typeface="Times New Roman"/>
                <a:ea typeface="Times New Roman"/>
                <a:cs typeface="Times New Roman"/>
              </a:rPr>
              <a:t>     </a:t>
            </a:r>
            <a:r>
              <a:rPr lang="id-ID" dirty="0" smtClean="0">
                <a:effectLst/>
                <a:latin typeface="Times New Roman"/>
                <a:ea typeface="Times New Roman"/>
                <a:cs typeface="Times New Roman"/>
              </a:rPr>
              <a:t>Sel ini merupakan pertemuan dua elemen kekuatan dan peluang sehingga memberikan kemungkinan</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bagi suatu organisasi untuk bisa berkembang lebih cepat</a:t>
            </a:r>
            <a:endParaRPr lang="en-US" sz="2800" dirty="0">
              <a:ea typeface="Calibri"/>
              <a:cs typeface="Times New Roman"/>
            </a:endParaRPr>
          </a:p>
          <a:p>
            <a:pPr marL="0" marR="0" indent="0" algn="just">
              <a:lnSpc>
                <a:spcPts val="1670"/>
              </a:lnSpc>
              <a:spcBef>
                <a:spcPts val="0"/>
              </a:spcBef>
              <a:spcAft>
                <a:spcPts val="0"/>
              </a:spcAft>
              <a:buNone/>
            </a:pPr>
            <a:r>
              <a:rPr lang="id-ID" dirty="0" smtClean="0">
                <a:effectLst/>
                <a:latin typeface="Times New Roman"/>
                <a:ea typeface="Times New Roman"/>
                <a:cs typeface="Times New Roman"/>
              </a:rPr>
              <a:t>2)</a:t>
            </a:r>
            <a:r>
              <a:rPr lang="id-ID" sz="800" dirty="0" smtClean="0">
                <a:effectLst/>
                <a:latin typeface="Times New Roman"/>
                <a:ea typeface="Times New Roman"/>
                <a:cs typeface="Times New Roman"/>
              </a:rPr>
              <a:t>      </a:t>
            </a:r>
            <a:r>
              <a:rPr lang="id-ID" dirty="0" smtClean="0">
                <a:effectLst/>
                <a:latin typeface="Times New Roman"/>
                <a:ea typeface="Times New Roman"/>
                <a:cs typeface="Times New Roman"/>
              </a:rPr>
              <a:t>Sel B : Mobilization</a:t>
            </a:r>
            <a:endParaRPr lang="en-US" sz="2800" dirty="0">
              <a:ea typeface="Calibri"/>
              <a:cs typeface="Times New Roman"/>
            </a:endParaRPr>
          </a:p>
          <a:p>
            <a:pPr marL="0" marR="0" indent="0" algn="just">
              <a:lnSpc>
                <a:spcPts val="1670"/>
              </a:lnSpc>
              <a:spcBef>
                <a:spcPts val="0"/>
              </a:spcBef>
              <a:spcAft>
                <a:spcPts val="0"/>
              </a:spcAft>
              <a:buNone/>
            </a:pPr>
            <a:r>
              <a:rPr lang="en-US" dirty="0" smtClean="0">
                <a:effectLst/>
                <a:latin typeface="Times New Roman"/>
                <a:ea typeface="Times New Roman"/>
                <a:cs typeface="Times New Roman"/>
              </a:rPr>
              <a:t>     </a:t>
            </a:r>
            <a:r>
              <a:rPr lang="id-ID" dirty="0" smtClean="0">
                <a:effectLst/>
                <a:latin typeface="Times New Roman"/>
                <a:ea typeface="Times New Roman"/>
                <a:cs typeface="Times New Roman"/>
              </a:rPr>
              <a:t>Sel ini merupakan interaksi antara ancaman dan kekuatan. Disini harus dilakukan upaya mobilisasi </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sumber daya yang merupakan kekuatan organisasi untuk memperlunak ancaman dari luar tersebut, </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bahkan kemudian merubah ancaman itu menjadi sebuah peluang.</a:t>
            </a:r>
            <a:endParaRPr lang="en-US" sz="2800" dirty="0">
              <a:ea typeface="Calibri"/>
              <a:cs typeface="Times New Roman"/>
            </a:endParaRPr>
          </a:p>
          <a:p>
            <a:pPr marL="0" marR="0" indent="0" algn="just">
              <a:lnSpc>
                <a:spcPts val="1670"/>
              </a:lnSpc>
              <a:spcBef>
                <a:spcPts val="0"/>
              </a:spcBef>
              <a:spcAft>
                <a:spcPts val="0"/>
              </a:spcAft>
              <a:buNone/>
            </a:pPr>
            <a:r>
              <a:rPr lang="id-ID" dirty="0" smtClean="0">
                <a:effectLst/>
                <a:latin typeface="Times New Roman"/>
                <a:ea typeface="Times New Roman"/>
                <a:cs typeface="Times New Roman"/>
              </a:rPr>
              <a:t>3)</a:t>
            </a:r>
            <a:r>
              <a:rPr lang="id-ID" sz="800" dirty="0" smtClean="0">
                <a:effectLst/>
                <a:latin typeface="Times New Roman"/>
                <a:ea typeface="Times New Roman"/>
                <a:cs typeface="Times New Roman"/>
              </a:rPr>
              <a:t>      </a:t>
            </a:r>
            <a:r>
              <a:rPr lang="id-ID" dirty="0" smtClean="0">
                <a:effectLst/>
                <a:latin typeface="Times New Roman"/>
                <a:ea typeface="Times New Roman"/>
                <a:cs typeface="Times New Roman"/>
              </a:rPr>
              <a:t>Sel C : Divestment/Investment</a:t>
            </a:r>
            <a:endParaRPr lang="en-US" sz="2800" dirty="0">
              <a:ea typeface="Calibri"/>
              <a:cs typeface="Times New Roman"/>
            </a:endParaRPr>
          </a:p>
          <a:p>
            <a:pPr marL="0" marR="0" indent="0" algn="just">
              <a:lnSpc>
                <a:spcPts val="1670"/>
              </a:lnSpc>
              <a:spcBef>
                <a:spcPts val="0"/>
              </a:spcBef>
              <a:spcAft>
                <a:spcPts val="0"/>
              </a:spcAft>
              <a:buNone/>
            </a:pPr>
            <a:r>
              <a:rPr lang="en-US" dirty="0" smtClean="0">
                <a:effectLst/>
                <a:latin typeface="Times New Roman"/>
                <a:ea typeface="Times New Roman"/>
                <a:cs typeface="Times New Roman"/>
              </a:rPr>
              <a:t>     </a:t>
            </a:r>
            <a:r>
              <a:rPr lang="id-ID" dirty="0" smtClean="0">
                <a:effectLst/>
                <a:latin typeface="Times New Roman"/>
                <a:ea typeface="Times New Roman"/>
                <a:cs typeface="Times New Roman"/>
              </a:rPr>
              <a:t>Sel ini merupakan interaksi antara kelemahan organisasi dan peluang dari luar. Situasi seperti ini</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memberikan suatu pilihan pada situasi yang kabur. Peluang yang tersedia sangat meyakinkan namun </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tidak dimanfaatkan karena kekuatan yang ada tidak cukup untuk menggarapnya. Pilihan keputusan</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yang diambil adalah (melepas peluang yang ada untuk dimanfaatkan organisasi lain) atau</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memaksakan menggarap peluang itu (investasi)</a:t>
            </a:r>
            <a:endParaRPr lang="en-US" sz="2800" dirty="0">
              <a:ea typeface="Calibri"/>
              <a:cs typeface="Times New Roman"/>
            </a:endParaRPr>
          </a:p>
          <a:p>
            <a:pPr marL="0" marR="0" indent="0" algn="just">
              <a:lnSpc>
                <a:spcPts val="1670"/>
              </a:lnSpc>
              <a:spcBef>
                <a:spcPts val="0"/>
              </a:spcBef>
              <a:spcAft>
                <a:spcPts val="0"/>
              </a:spcAft>
              <a:buNone/>
            </a:pPr>
            <a:r>
              <a:rPr lang="id-ID" dirty="0" smtClean="0">
                <a:effectLst/>
                <a:latin typeface="Times New Roman"/>
                <a:ea typeface="Times New Roman"/>
                <a:cs typeface="Times New Roman"/>
              </a:rPr>
              <a:t>4)</a:t>
            </a:r>
            <a:r>
              <a:rPr lang="id-ID" sz="800" dirty="0" smtClean="0">
                <a:effectLst/>
                <a:latin typeface="Times New Roman"/>
                <a:ea typeface="Times New Roman"/>
                <a:cs typeface="Times New Roman"/>
              </a:rPr>
              <a:t>      </a:t>
            </a:r>
            <a:r>
              <a:rPr lang="id-ID" dirty="0" smtClean="0">
                <a:effectLst/>
                <a:latin typeface="Times New Roman"/>
                <a:ea typeface="Times New Roman"/>
                <a:cs typeface="Times New Roman"/>
              </a:rPr>
              <a:t>Sel D : Damage Control</a:t>
            </a:r>
            <a:endParaRPr lang="en-US" sz="2800" dirty="0">
              <a:ea typeface="Calibri"/>
              <a:cs typeface="Times New Roman"/>
            </a:endParaRPr>
          </a:p>
          <a:p>
            <a:pPr marL="0" marR="0" indent="0" algn="just">
              <a:lnSpc>
                <a:spcPts val="1670"/>
              </a:lnSpc>
              <a:spcBef>
                <a:spcPts val="0"/>
              </a:spcBef>
              <a:spcAft>
                <a:spcPts val="0"/>
              </a:spcAft>
              <a:buNone/>
            </a:pPr>
            <a:r>
              <a:rPr lang="en-US" dirty="0" smtClean="0">
                <a:effectLst/>
                <a:latin typeface="Times New Roman"/>
                <a:ea typeface="Times New Roman"/>
                <a:cs typeface="Times New Roman"/>
              </a:rPr>
              <a:t>     </a:t>
            </a:r>
            <a:r>
              <a:rPr lang="id-ID" dirty="0" smtClean="0">
                <a:effectLst/>
                <a:latin typeface="Times New Roman"/>
                <a:ea typeface="Times New Roman"/>
                <a:cs typeface="Times New Roman"/>
              </a:rPr>
              <a:t>Sel ini merupakan kondisi yang paling lemah dari semua sel karena merupakan pertemuan antara</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kelemahan organisasi dengan ancaman dari luar, dan karenanya keputusan yang salah akan membawa</a:t>
            </a:r>
            <a:endParaRPr lang="en-US"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dirty="0">
                <a:latin typeface="Times New Roman"/>
                <a:ea typeface="Times New Roman"/>
                <a:cs typeface="Times New Roman"/>
              </a:rPr>
              <a:t> </a:t>
            </a:r>
            <a:r>
              <a:rPr lang="en-US" dirty="0" smtClean="0">
                <a:latin typeface="Times New Roman"/>
                <a:ea typeface="Times New Roman"/>
                <a:cs typeface="Times New Roman"/>
              </a:rPr>
              <a:t>   </a:t>
            </a:r>
            <a:r>
              <a:rPr lang="id-ID" dirty="0" smtClean="0">
                <a:effectLst/>
                <a:latin typeface="Times New Roman"/>
                <a:ea typeface="Times New Roman"/>
                <a:cs typeface="Times New Roman"/>
              </a:rPr>
              <a:t> bencana yang besar bagi organisasi. Strategi yang harus diambil adalah </a:t>
            </a:r>
            <a:r>
              <a:rPr lang="id-ID" i="1" dirty="0" smtClean="0">
                <a:effectLst/>
                <a:latin typeface="Times New Roman"/>
                <a:ea typeface="Times New Roman"/>
                <a:cs typeface="Times New Roman"/>
              </a:rPr>
              <a:t>Damage</a:t>
            </a:r>
            <a:endParaRPr lang="en-US" i="1" dirty="0" smtClean="0">
              <a:effectLst/>
              <a:latin typeface="Times New Roman"/>
              <a:ea typeface="Times New Roman"/>
              <a:cs typeface="Times New Roman"/>
            </a:endParaRPr>
          </a:p>
          <a:p>
            <a:pPr marL="0" marR="0" indent="0" algn="just">
              <a:lnSpc>
                <a:spcPts val="1670"/>
              </a:lnSpc>
              <a:spcBef>
                <a:spcPts val="0"/>
              </a:spcBef>
              <a:spcAft>
                <a:spcPts val="0"/>
              </a:spcAft>
              <a:buNone/>
            </a:pPr>
            <a:r>
              <a:rPr lang="en-US" i="1" dirty="0">
                <a:latin typeface="Times New Roman"/>
                <a:ea typeface="Times New Roman"/>
                <a:cs typeface="Times New Roman"/>
              </a:rPr>
              <a:t> </a:t>
            </a:r>
            <a:r>
              <a:rPr lang="en-US" i="1" dirty="0" smtClean="0">
                <a:latin typeface="Times New Roman"/>
                <a:ea typeface="Times New Roman"/>
                <a:cs typeface="Times New Roman"/>
              </a:rPr>
              <a:t>   </a:t>
            </a:r>
            <a:r>
              <a:rPr lang="id-ID" i="1" dirty="0" smtClean="0">
                <a:effectLst/>
                <a:latin typeface="Times New Roman"/>
                <a:ea typeface="Times New Roman"/>
                <a:cs typeface="Times New Roman"/>
              </a:rPr>
              <a:t> Control</a:t>
            </a:r>
            <a:r>
              <a:rPr lang="id-ID" dirty="0" smtClean="0">
                <a:effectLst/>
                <a:latin typeface="Times New Roman"/>
                <a:ea typeface="Times New Roman"/>
                <a:cs typeface="Times New Roman"/>
              </a:rPr>
              <a:t> (mengendalikan kerugian) sehingga tidak menjadi lebih parah dari yang diperkirakan.</a:t>
            </a:r>
            <a:endParaRPr lang="en-US" sz="2800" dirty="0">
              <a:ea typeface="Calibri"/>
              <a:cs typeface="Times New Roman"/>
            </a:endParaRPr>
          </a:p>
          <a:p>
            <a:pPr marL="0" lvl="0" indent="0" algn="just">
              <a:lnSpc>
                <a:spcPct val="115000"/>
              </a:lnSpc>
              <a:spcBef>
                <a:spcPts val="0"/>
              </a:spcBef>
              <a:buNone/>
            </a:pPr>
            <a:endParaRPr lang="fi-FI" dirty="0" smtClean="0">
              <a:effectLst/>
              <a:latin typeface="Segoe UI"/>
              <a:ea typeface="Times New Roman"/>
            </a:endParaRPr>
          </a:p>
        </p:txBody>
      </p:sp>
    </p:spTree>
    <p:extLst>
      <p:ext uri="{BB962C8B-B14F-4D97-AF65-F5344CB8AC3E}">
        <p14:creationId xmlns:p14="http://schemas.microsoft.com/office/powerpoint/2010/main" val="1327617985"/>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710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39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61798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813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61798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0" y="685800"/>
            <a:ext cx="441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648200" y="685800"/>
            <a:ext cx="4038600" cy="5440363"/>
          </a:xfrm>
        </p:spPr>
        <p:txBody>
          <a:bodyPr>
            <a:normAutofit fontScale="92500" lnSpcReduction="10000"/>
          </a:bodyPr>
          <a:lstStyle/>
          <a:p>
            <a:pPr marL="0" marR="0" indent="-179705" algn="just">
              <a:spcBef>
                <a:spcPts val="0"/>
              </a:spcBef>
              <a:spcAft>
                <a:spcPts val="0"/>
              </a:spcAft>
            </a:pPr>
            <a:r>
              <a:rPr lang="id-ID" b="1" i="1" dirty="0" smtClean="0">
                <a:solidFill>
                  <a:srgbClr val="5B5B5B"/>
                </a:solidFill>
                <a:effectLst/>
                <a:latin typeface="Times New Roman"/>
                <a:ea typeface="Times New Roman"/>
                <a:cs typeface="Times New Roman"/>
              </a:rPr>
              <a:t>Kuadran I (positif, positif)</a:t>
            </a:r>
            <a:endParaRPr lang="en-US" sz="2400" dirty="0">
              <a:ea typeface="Calibri"/>
              <a:cs typeface="Times New Roman"/>
            </a:endParaRPr>
          </a:p>
          <a:p>
            <a:pPr marL="0" marR="0" indent="0">
              <a:spcBef>
                <a:spcPts val="0"/>
              </a:spcBef>
              <a:spcAft>
                <a:spcPts val="0"/>
              </a:spcAft>
              <a:buNone/>
            </a:pPr>
            <a:r>
              <a:rPr lang="id-ID" dirty="0" smtClean="0">
                <a:solidFill>
                  <a:srgbClr val="5B5B5B"/>
                </a:solidFill>
                <a:effectLst/>
                <a:latin typeface="Times New Roman"/>
                <a:ea typeface="Times New Roman"/>
                <a:cs typeface="Times New Roman"/>
              </a:rPr>
              <a:t>Posisi ini menandakan sebuah organisasi yang kuat dan berpeluang, Rekomendasi strategi yang diberikan adalah progresif, artinya organisasi dalam kondisi prima dan mantap sehingga sangat dimungkinkan untuk terus melakukan ekspansi, memperbesar pertumbuhan dan meraih kemajuan secara maksimal.</a:t>
            </a:r>
            <a:endParaRPr lang="en-US" sz="2400" dirty="0">
              <a:ea typeface="Calibri"/>
              <a:cs typeface="Times New Roman"/>
            </a:endParaRPr>
          </a:p>
          <a:p>
            <a:endParaRPr lang="en-US" dirty="0"/>
          </a:p>
        </p:txBody>
      </p:sp>
    </p:spTree>
    <p:extLst>
      <p:ext uri="{BB962C8B-B14F-4D97-AF65-F5344CB8AC3E}">
        <p14:creationId xmlns:p14="http://schemas.microsoft.com/office/powerpoint/2010/main" val="364209564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Content Placeholder 4"/>
          <p:cNvSpPr>
            <a:spLocks noGrp="1"/>
          </p:cNvSpPr>
          <p:nvPr>
            <p:ph sz="half" idx="2"/>
          </p:nvPr>
        </p:nvSpPr>
        <p:spPr>
          <a:xfrm>
            <a:off x="4648200" y="685800"/>
            <a:ext cx="4038600" cy="5440363"/>
          </a:xfrm>
        </p:spPr>
        <p:txBody>
          <a:bodyPr>
            <a:normAutofit fontScale="77500" lnSpcReduction="20000"/>
          </a:bodyPr>
          <a:lstStyle/>
          <a:p>
            <a:pPr marL="0" marR="0" indent="-179705" algn="just">
              <a:spcBef>
                <a:spcPts val="0"/>
              </a:spcBef>
              <a:spcAft>
                <a:spcPts val="0"/>
              </a:spcAft>
            </a:pPr>
            <a:r>
              <a:rPr lang="id-ID" b="1" i="1" dirty="0" smtClean="0">
                <a:solidFill>
                  <a:srgbClr val="5B5B5B"/>
                </a:solidFill>
                <a:effectLst/>
                <a:latin typeface="Times New Roman"/>
                <a:ea typeface="Times New Roman"/>
                <a:cs typeface="Times New Roman"/>
              </a:rPr>
              <a:t>Kuadran II (positif, negatif)</a:t>
            </a:r>
            <a:endParaRPr lang="en-US" sz="2400" dirty="0">
              <a:ea typeface="Calibri"/>
              <a:cs typeface="Times New Roman"/>
            </a:endParaRPr>
          </a:p>
          <a:p>
            <a:pPr marL="0" marR="0" indent="0" algn="just">
              <a:spcBef>
                <a:spcPts val="0"/>
              </a:spcBef>
              <a:spcAft>
                <a:spcPts val="0"/>
              </a:spcAft>
              <a:buNone/>
            </a:pPr>
            <a:endParaRPr lang="en-US" dirty="0" smtClean="0">
              <a:solidFill>
                <a:srgbClr val="5B5B5B"/>
              </a:solidFill>
              <a:effectLst/>
              <a:latin typeface="Times New Roman"/>
              <a:ea typeface="Times New Roman"/>
              <a:cs typeface="Times New Roman"/>
            </a:endParaRPr>
          </a:p>
          <a:p>
            <a:pPr marL="0" marR="0" indent="0" algn="just">
              <a:spcBef>
                <a:spcPts val="0"/>
              </a:spcBef>
              <a:spcAft>
                <a:spcPts val="0"/>
              </a:spcAft>
              <a:buNone/>
            </a:pPr>
            <a:r>
              <a:rPr lang="id-ID" dirty="0" smtClean="0">
                <a:solidFill>
                  <a:srgbClr val="5B5B5B"/>
                </a:solidFill>
                <a:effectLst/>
                <a:latin typeface="Times New Roman"/>
                <a:ea typeface="Times New Roman"/>
                <a:cs typeface="Times New Roman"/>
              </a:rPr>
              <a:t>Posisi ini menandakan sebuah organisasi yang kuat namun menghadapi tantangan yang besar. Rekomendasi strategi yang diberikan adalah Diversifikasi Strategi, artinya organisasi dalam kondisi mantap namun menghadapi sejumlah tantangan berat sehingga diperkirakan roda organisasi akan mengalami kesulitan untuk terus berputar bila hanya bertumpu pada strategi sebelumnya. Oleh kare</a:t>
            </a:r>
            <a:r>
              <a:rPr lang="en-US" dirty="0" err="1" smtClean="0">
                <a:solidFill>
                  <a:srgbClr val="5B5B5B"/>
                </a:solidFill>
                <a:effectLst/>
                <a:latin typeface="Times New Roman"/>
                <a:ea typeface="Times New Roman"/>
                <a:cs typeface="Times New Roman"/>
              </a:rPr>
              <a:t>na</a:t>
            </a:r>
            <a:r>
              <a:rPr lang="id-ID" dirty="0" smtClean="0">
                <a:solidFill>
                  <a:srgbClr val="5B5B5B"/>
                </a:solidFill>
                <a:effectLst/>
                <a:latin typeface="Times New Roman"/>
                <a:ea typeface="Times New Roman"/>
                <a:cs typeface="Times New Roman"/>
              </a:rPr>
              <a:t>nya, organisasi disarankan untuk segera memperbanyak ragam strategi taktisnya.</a:t>
            </a:r>
            <a:endParaRPr lang="en-US" sz="2400" dirty="0">
              <a:ea typeface="Calibri"/>
              <a:cs typeface="Times New Roman"/>
            </a:endParaRPr>
          </a:p>
          <a:p>
            <a:endParaRPr lang="en-US" dirty="0"/>
          </a:p>
        </p:txBody>
      </p:sp>
      <p:pic>
        <p:nvPicPr>
          <p:cNvPr id="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76200" y="685800"/>
            <a:ext cx="441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95644"/>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Content Placeholder 4"/>
          <p:cNvSpPr>
            <a:spLocks noGrp="1"/>
          </p:cNvSpPr>
          <p:nvPr>
            <p:ph sz="half" idx="2"/>
          </p:nvPr>
        </p:nvSpPr>
        <p:spPr>
          <a:xfrm>
            <a:off x="4648200" y="609600"/>
            <a:ext cx="4038600" cy="5516563"/>
          </a:xfrm>
        </p:spPr>
        <p:txBody>
          <a:bodyPr>
            <a:normAutofit fontScale="92500" lnSpcReduction="20000"/>
          </a:bodyPr>
          <a:lstStyle/>
          <a:p>
            <a:pPr marL="0" marR="0" indent="-179705" algn="just">
              <a:spcBef>
                <a:spcPts val="0"/>
              </a:spcBef>
              <a:spcAft>
                <a:spcPts val="0"/>
              </a:spcAft>
            </a:pPr>
            <a:r>
              <a:rPr lang="id-ID" b="1" i="1" dirty="0" smtClean="0">
                <a:solidFill>
                  <a:srgbClr val="5B5B5B"/>
                </a:solidFill>
                <a:effectLst/>
                <a:latin typeface="Times New Roman"/>
                <a:ea typeface="Times New Roman"/>
                <a:cs typeface="Times New Roman"/>
              </a:rPr>
              <a:t>Kuadran III (negatif, positif)</a:t>
            </a:r>
            <a:endParaRPr lang="en-US" sz="2400" dirty="0">
              <a:ea typeface="Calibri"/>
              <a:cs typeface="Times New Roman"/>
            </a:endParaRPr>
          </a:p>
          <a:p>
            <a:pPr marL="0" marR="0" indent="0">
              <a:spcBef>
                <a:spcPts val="0"/>
              </a:spcBef>
              <a:spcAft>
                <a:spcPts val="0"/>
              </a:spcAft>
              <a:buNone/>
            </a:pPr>
            <a:endParaRPr lang="en-US" dirty="0" smtClean="0">
              <a:solidFill>
                <a:srgbClr val="5B5B5B"/>
              </a:solidFill>
              <a:effectLst/>
              <a:latin typeface="Times New Roman"/>
              <a:ea typeface="Times New Roman"/>
              <a:cs typeface="Times New Roman"/>
            </a:endParaRPr>
          </a:p>
          <a:p>
            <a:pPr marL="0" marR="0" indent="0">
              <a:spcBef>
                <a:spcPts val="0"/>
              </a:spcBef>
              <a:spcAft>
                <a:spcPts val="0"/>
              </a:spcAft>
              <a:buNone/>
            </a:pPr>
            <a:r>
              <a:rPr lang="id-ID" dirty="0" smtClean="0">
                <a:solidFill>
                  <a:srgbClr val="5B5B5B"/>
                </a:solidFill>
                <a:effectLst/>
                <a:latin typeface="Times New Roman"/>
                <a:ea typeface="Times New Roman"/>
                <a:cs typeface="Times New Roman"/>
              </a:rPr>
              <a:t>Posisi ini menandakan sebuah organisasi yang lemah namun sangat berpeluang. Rekomendasi strategi yang diberikan adalah </a:t>
            </a:r>
            <a:r>
              <a:rPr lang="id-ID" b="1" dirty="0" smtClean="0">
                <a:solidFill>
                  <a:srgbClr val="5B5B5B"/>
                </a:solidFill>
                <a:effectLst/>
                <a:latin typeface="Times New Roman"/>
                <a:ea typeface="Times New Roman"/>
                <a:cs typeface="Times New Roman"/>
              </a:rPr>
              <a:t>Ubah Strategi</a:t>
            </a:r>
            <a:r>
              <a:rPr lang="id-ID" dirty="0" smtClean="0">
                <a:solidFill>
                  <a:srgbClr val="5B5B5B"/>
                </a:solidFill>
                <a:effectLst/>
                <a:latin typeface="Times New Roman"/>
                <a:ea typeface="Times New Roman"/>
                <a:cs typeface="Times New Roman"/>
              </a:rPr>
              <a:t>, artinya organisasi disarankan untuk mengubah strategi sebelumnya. Sebab, strategi yang lama dikhawatirkan sulit untuk dapat menangkap peluang yang ada sekaligus memperbaiki kinerja organisasi.</a:t>
            </a:r>
            <a:endParaRPr lang="en-US" sz="2400" dirty="0">
              <a:ea typeface="Calibri"/>
              <a:cs typeface="Times New Roman"/>
            </a:endParaRPr>
          </a:p>
          <a:p>
            <a:endParaRPr lang="en-US" dirty="0"/>
          </a:p>
        </p:txBody>
      </p:sp>
      <p:pic>
        <p:nvPicPr>
          <p:cNvPr id="3584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 y="685800"/>
            <a:ext cx="427547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9564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Content Placeholder 4"/>
          <p:cNvSpPr>
            <a:spLocks noGrp="1"/>
          </p:cNvSpPr>
          <p:nvPr>
            <p:ph sz="half" idx="2"/>
          </p:nvPr>
        </p:nvSpPr>
        <p:spPr>
          <a:xfrm>
            <a:off x="4648200" y="609600"/>
            <a:ext cx="4038600" cy="5516563"/>
          </a:xfrm>
        </p:spPr>
        <p:txBody>
          <a:bodyPr>
            <a:normAutofit fontScale="77500" lnSpcReduction="20000"/>
          </a:bodyPr>
          <a:lstStyle/>
          <a:p>
            <a:pPr marL="0" marR="0" indent="-179705" algn="just">
              <a:spcBef>
                <a:spcPts val="0"/>
              </a:spcBef>
              <a:spcAft>
                <a:spcPts val="0"/>
              </a:spcAft>
            </a:pPr>
            <a:r>
              <a:rPr lang="id-ID" b="1" i="1" dirty="0" smtClean="0">
                <a:solidFill>
                  <a:srgbClr val="5B5B5B"/>
                </a:solidFill>
                <a:effectLst/>
                <a:latin typeface="Times New Roman"/>
                <a:ea typeface="Times New Roman"/>
                <a:cs typeface="Times New Roman"/>
              </a:rPr>
              <a:t>Kuadran IV (negatif, negatif)</a:t>
            </a:r>
            <a:endParaRPr lang="en-US" sz="2400" dirty="0">
              <a:ea typeface="Calibri"/>
              <a:cs typeface="Times New Roman"/>
            </a:endParaRPr>
          </a:p>
          <a:p>
            <a:pPr marL="0" marR="0" indent="0" algn="just">
              <a:spcBef>
                <a:spcPts val="0"/>
              </a:spcBef>
              <a:spcAft>
                <a:spcPts val="0"/>
              </a:spcAft>
              <a:buNone/>
            </a:pPr>
            <a:endParaRPr lang="en-US" dirty="0" smtClean="0">
              <a:solidFill>
                <a:srgbClr val="5B5B5B"/>
              </a:solidFill>
              <a:effectLst/>
              <a:latin typeface="Times New Roman"/>
              <a:ea typeface="Times New Roman"/>
              <a:cs typeface="Times New Roman"/>
            </a:endParaRPr>
          </a:p>
          <a:p>
            <a:pPr marL="0" marR="0" indent="0">
              <a:spcBef>
                <a:spcPts val="0"/>
              </a:spcBef>
              <a:spcAft>
                <a:spcPts val="0"/>
              </a:spcAft>
              <a:buNone/>
            </a:pPr>
            <a:r>
              <a:rPr lang="id-ID" dirty="0" smtClean="0">
                <a:solidFill>
                  <a:srgbClr val="5B5B5B"/>
                </a:solidFill>
                <a:effectLst/>
                <a:latin typeface="Times New Roman"/>
                <a:ea typeface="Times New Roman"/>
                <a:cs typeface="Times New Roman"/>
              </a:rPr>
              <a:t>Posisi ini menandakan sebuah organisasi yang lemah dan menghadapi tantangan</a:t>
            </a:r>
            <a:r>
              <a:rPr lang="en-US" dirty="0" smtClean="0">
                <a:solidFill>
                  <a:srgbClr val="5B5B5B"/>
                </a:solidFill>
                <a:effectLst/>
                <a:latin typeface="Times New Roman"/>
                <a:ea typeface="Times New Roman"/>
                <a:cs typeface="Times New Roman"/>
              </a:rPr>
              <a:t> </a:t>
            </a:r>
            <a:r>
              <a:rPr lang="id-ID" dirty="0" smtClean="0">
                <a:solidFill>
                  <a:srgbClr val="5B5B5B"/>
                </a:solidFill>
                <a:effectLst/>
                <a:latin typeface="Times New Roman"/>
                <a:ea typeface="Times New Roman"/>
                <a:cs typeface="Times New Roman"/>
              </a:rPr>
              <a:t>besar. Rekomendasi strategi yang diberikan adalah Strategi Bertahan, artinya</a:t>
            </a:r>
            <a:r>
              <a:rPr lang="en-US" dirty="0" smtClean="0">
                <a:solidFill>
                  <a:srgbClr val="5B5B5B"/>
                </a:solidFill>
                <a:effectLst/>
                <a:latin typeface="Times New Roman"/>
                <a:ea typeface="Times New Roman"/>
                <a:cs typeface="Times New Roman"/>
              </a:rPr>
              <a:t> </a:t>
            </a:r>
            <a:r>
              <a:rPr lang="id-ID" dirty="0" smtClean="0">
                <a:solidFill>
                  <a:srgbClr val="5B5B5B"/>
                </a:solidFill>
                <a:effectLst/>
                <a:latin typeface="Times New Roman"/>
                <a:ea typeface="Times New Roman"/>
                <a:cs typeface="Times New Roman"/>
              </a:rPr>
              <a:t>kondisi internal organisasi berada pada pilihan dilematis. Oleh karenanya</a:t>
            </a:r>
            <a:r>
              <a:rPr lang="en-US" dirty="0" smtClean="0">
                <a:solidFill>
                  <a:srgbClr val="5B5B5B"/>
                </a:solidFill>
                <a:effectLst/>
                <a:latin typeface="Times New Roman"/>
                <a:ea typeface="Times New Roman"/>
                <a:cs typeface="Times New Roman"/>
              </a:rPr>
              <a:t> </a:t>
            </a:r>
            <a:r>
              <a:rPr lang="id-ID" dirty="0" smtClean="0">
                <a:solidFill>
                  <a:srgbClr val="5B5B5B"/>
                </a:solidFill>
                <a:effectLst/>
                <a:latin typeface="Times New Roman"/>
                <a:ea typeface="Times New Roman"/>
                <a:cs typeface="Times New Roman"/>
              </a:rPr>
              <a:t>organisasi disarankan untuk menggunakan strategi bertahan, mengendalikan</a:t>
            </a:r>
            <a:r>
              <a:rPr lang="en-US" dirty="0" smtClean="0">
                <a:solidFill>
                  <a:srgbClr val="5B5B5B"/>
                </a:solidFill>
                <a:effectLst/>
                <a:latin typeface="Times New Roman"/>
                <a:ea typeface="Times New Roman"/>
                <a:cs typeface="Times New Roman"/>
              </a:rPr>
              <a:t> </a:t>
            </a:r>
            <a:r>
              <a:rPr lang="id-ID" dirty="0" smtClean="0">
                <a:solidFill>
                  <a:srgbClr val="5B5B5B"/>
                </a:solidFill>
                <a:effectLst/>
                <a:latin typeface="Times New Roman"/>
                <a:ea typeface="Times New Roman"/>
                <a:cs typeface="Times New Roman"/>
              </a:rPr>
              <a:t>kinerja internal agar tidak semakin terperosok. Strategi ini dipertahankan sambil</a:t>
            </a:r>
            <a:r>
              <a:rPr lang="en-US" dirty="0" smtClean="0">
                <a:solidFill>
                  <a:srgbClr val="5B5B5B"/>
                </a:solidFill>
                <a:effectLst/>
                <a:latin typeface="Times New Roman"/>
                <a:ea typeface="Times New Roman"/>
                <a:cs typeface="Times New Roman"/>
              </a:rPr>
              <a:t> </a:t>
            </a:r>
            <a:r>
              <a:rPr lang="id-ID" dirty="0" smtClean="0">
                <a:solidFill>
                  <a:srgbClr val="5B5B5B"/>
                </a:solidFill>
                <a:effectLst/>
                <a:latin typeface="Times New Roman"/>
                <a:ea typeface="Times New Roman"/>
                <a:cs typeface="Times New Roman"/>
              </a:rPr>
              <a:t>terus berupaya membenahi diri.</a:t>
            </a:r>
            <a:endParaRPr lang="en-US" sz="2400" dirty="0">
              <a:ea typeface="Calibri"/>
              <a:cs typeface="Times New Roman"/>
            </a:endParaRPr>
          </a:p>
          <a:p>
            <a:pPr marL="0" marR="0">
              <a:lnSpc>
                <a:spcPct val="107000"/>
              </a:lnSpc>
              <a:spcBef>
                <a:spcPts val="0"/>
              </a:spcBef>
              <a:spcAft>
                <a:spcPts val="800"/>
              </a:spcAft>
            </a:pPr>
            <a:endParaRPr lang="en-US" sz="2400" dirty="0">
              <a:ea typeface="Calibri"/>
              <a:cs typeface="Times New Roman"/>
            </a:endParaRPr>
          </a:p>
          <a:p>
            <a:endParaRPr lang="en-US" dirty="0"/>
          </a:p>
        </p:txBody>
      </p:sp>
      <p:pic>
        <p:nvPicPr>
          <p:cNvPr id="3686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76201" y="685800"/>
            <a:ext cx="419927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9564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r>
              <a:rPr lang="en-US" sz="3200" dirty="0">
                <a:solidFill>
                  <a:prstClr val="black"/>
                </a:solidFill>
                <a:latin typeface="Arial" charset="0"/>
                <a:cs typeface="Arial" charset="0"/>
              </a:rPr>
              <a:t>KEMAMPUAN AKHIR YANG DIHARAPKAN</a:t>
            </a:r>
            <a:endParaRPr lang="en-US" sz="3200" dirty="0" smtClean="0">
              <a:latin typeface="Arial" charset="0"/>
              <a:ea typeface="Times New Roman" pitchFamily="18" charset="0"/>
              <a:cs typeface="Arial" charset="0"/>
            </a:endParaRPr>
          </a:p>
        </p:txBody>
      </p:sp>
      <p:sp>
        <p:nvSpPr>
          <p:cNvPr id="3" name="Content Placeholder 2"/>
          <p:cNvSpPr>
            <a:spLocks noGrp="1"/>
          </p:cNvSpPr>
          <p:nvPr>
            <p:ph idx="1"/>
          </p:nvPr>
        </p:nvSpPr>
        <p:spPr/>
        <p:txBody>
          <a:bodyPr>
            <a:normAutofit/>
          </a:bodyPr>
          <a:lstStyle/>
          <a:p>
            <a:pPr marL="0" lvl="0" indent="0" algn="just">
              <a:lnSpc>
                <a:spcPct val="115000"/>
              </a:lnSpc>
              <a:spcBef>
                <a:spcPts val="0"/>
              </a:spcBef>
              <a:buNone/>
            </a:pPr>
            <a:endParaRPr lang="fi-FI" dirty="0" smtClean="0">
              <a:effectLst/>
              <a:latin typeface="Segoe UI"/>
              <a:ea typeface="Times New Roman"/>
            </a:endParaRPr>
          </a:p>
          <a:p>
            <a:pPr marL="0" lvl="0" indent="0" algn="just">
              <a:lnSpc>
                <a:spcPct val="115000"/>
              </a:lnSpc>
              <a:spcBef>
                <a:spcPts val="0"/>
              </a:spcBef>
              <a:buNone/>
            </a:pPr>
            <a:r>
              <a:rPr lang="fi-FI" dirty="0" smtClean="0">
                <a:effectLst/>
                <a:latin typeface="Segoe UI"/>
                <a:ea typeface="Times New Roman"/>
              </a:rPr>
              <a:t>Mahasiswa mampu </a:t>
            </a:r>
            <a:r>
              <a:rPr lang="en-US" dirty="0" err="1" smtClean="0"/>
              <a:t>menganalisa</a:t>
            </a:r>
            <a:r>
              <a:rPr lang="en-US" dirty="0" smtClean="0"/>
              <a:t> </a:t>
            </a:r>
            <a:r>
              <a:rPr lang="en-US" dirty="0" err="1" smtClean="0"/>
              <a:t>kondisi</a:t>
            </a:r>
            <a:r>
              <a:rPr lang="en-US" dirty="0" smtClean="0"/>
              <a:t> </a:t>
            </a:r>
            <a:r>
              <a:rPr lang="en-US" dirty="0" err="1" smtClean="0"/>
              <a:t>ruang</a:t>
            </a:r>
            <a:r>
              <a:rPr lang="en-US" dirty="0" smtClean="0"/>
              <a:t> </a:t>
            </a:r>
            <a:r>
              <a:rPr lang="en-US" dirty="0" err="1" smtClean="0"/>
              <a:t>rawat</a:t>
            </a:r>
            <a:r>
              <a:rPr lang="en-US" dirty="0" smtClean="0"/>
              <a:t> </a:t>
            </a:r>
            <a:r>
              <a:rPr lang="en-US" dirty="0" err="1" smtClean="0"/>
              <a:t>inap</a:t>
            </a:r>
            <a:r>
              <a:rPr lang="en-US" dirty="0" smtClean="0"/>
              <a:t> </a:t>
            </a:r>
            <a:r>
              <a:rPr lang="en-US" dirty="0" err="1" smtClean="0"/>
              <a:t>dan</a:t>
            </a:r>
            <a:r>
              <a:rPr lang="en-US" dirty="0" smtClean="0"/>
              <a:t> </a:t>
            </a:r>
            <a:r>
              <a:rPr lang="en-US" dirty="0" err="1" smtClean="0"/>
              <a:t>membuat</a:t>
            </a:r>
            <a:r>
              <a:rPr lang="en-US" dirty="0" smtClean="0"/>
              <a:t> </a:t>
            </a:r>
            <a:r>
              <a:rPr lang="en-US" dirty="0" err="1" smtClean="0"/>
              <a:t>perencanaan</a:t>
            </a:r>
            <a:r>
              <a:rPr lang="en-US" dirty="0" smtClean="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2461934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945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048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marL="0" marR="0" indent="0">
              <a:spcBef>
                <a:spcPts val="0"/>
              </a:spcBef>
              <a:spcAft>
                <a:spcPts val="0"/>
              </a:spcAft>
              <a:buNone/>
            </a:pPr>
            <a:r>
              <a:rPr lang="id-ID" dirty="0" smtClean="0">
                <a:effectLst>
                  <a:outerShdw blurRad="38100" dist="38100" dir="2700000" algn="tl">
                    <a:srgbClr val="000000">
                      <a:alpha val="43137"/>
                    </a:srgbClr>
                  </a:outerShdw>
                </a:effectLst>
                <a:latin typeface="Arial" pitchFamily="34" charset="0"/>
                <a:ea typeface="Times New Roman"/>
                <a:cs typeface="Arial" pitchFamily="34" charset="0"/>
              </a:rPr>
              <a:t>.</a:t>
            </a:r>
            <a:endParaRPr lang="en-US" sz="2400" dirty="0" smtClean="0">
              <a:effectLst>
                <a:outerShdw blurRad="38100" dist="38100" dir="2700000" algn="tl">
                  <a:srgbClr val="000000">
                    <a:alpha val="43137"/>
                  </a:srgbClr>
                </a:outerShdw>
              </a:effectLst>
              <a:latin typeface="Arial" pitchFamily="34" charset="0"/>
              <a:ea typeface="Calibri"/>
              <a:cs typeface="Arial" pitchFamily="34" charset="0"/>
            </a:endParaRPr>
          </a:p>
          <a:p>
            <a:endParaRPr lang="en-US" dirty="0"/>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839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39573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150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253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355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457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560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66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76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378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3439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86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296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725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471487" y="914400"/>
            <a:ext cx="8229600" cy="685800"/>
          </a:xfrm>
        </p:spPr>
        <p:txBody>
          <a:bodyPr>
            <a:noAutofit/>
          </a:bodyPr>
          <a:lstStyle/>
          <a:p>
            <a:pPr marL="0" marR="0" indent="-180340" algn="l">
              <a:lnSpc>
                <a:spcPct val="107000"/>
              </a:lnSpc>
              <a:spcBef>
                <a:spcPts val="0"/>
              </a:spcBef>
              <a:spcAft>
                <a:spcPts val="0"/>
              </a:spcAft>
            </a:pPr>
            <a:r>
              <a:rPr lang="id-ID" sz="1800" b="1" dirty="0" smtClean="0">
                <a:effectLst/>
                <a:latin typeface="Arial" pitchFamily="34" charset="0"/>
                <a:ea typeface="Times New Roman"/>
                <a:cs typeface="Arial" pitchFamily="34" charset="0"/>
              </a:rPr>
              <a:t>Analisis</a:t>
            </a:r>
            <a:r>
              <a:rPr lang="en-US" sz="1800" b="1" dirty="0" smtClean="0">
                <a:effectLst/>
                <a:latin typeface="Arial" pitchFamily="34" charset="0"/>
                <a:ea typeface="Times New Roman"/>
                <a:cs typeface="Arial" pitchFamily="34" charset="0"/>
              </a:rPr>
              <a:t> </a:t>
            </a:r>
            <a:r>
              <a:rPr lang="id-ID" sz="1800" b="1" dirty="0" smtClean="0">
                <a:effectLst/>
                <a:latin typeface="Arial" pitchFamily="34" charset="0"/>
                <a:ea typeface="Times New Roman"/>
                <a:cs typeface="Arial" pitchFamily="34" charset="0"/>
              </a:rPr>
              <a:t>IE</a:t>
            </a:r>
            <a:r>
              <a:rPr lang="en-US" sz="1800" b="1" dirty="0" smtClean="0">
                <a:effectLst/>
                <a:latin typeface="Arial" pitchFamily="34" charset="0"/>
                <a:ea typeface="Times New Roman"/>
                <a:cs typeface="Arial" pitchFamily="34" charset="0"/>
              </a:rPr>
              <a:t> </a:t>
            </a:r>
            <a:r>
              <a:rPr lang="id-ID" sz="1800" b="1" dirty="0" smtClean="0">
                <a:effectLst/>
                <a:latin typeface="Arial" pitchFamily="34" charset="0"/>
                <a:ea typeface="Times New Roman"/>
                <a:cs typeface="Arial" pitchFamily="34" charset="0"/>
              </a:rPr>
              <a:t>Metriks </a:t>
            </a:r>
            <a:r>
              <a:rPr lang="en-US" sz="1800" b="1" dirty="0" smtClean="0">
                <a:effectLst/>
                <a:latin typeface="Arial" pitchFamily="34" charset="0"/>
                <a:ea typeface="Times New Roman"/>
                <a:cs typeface="Arial" pitchFamily="34" charset="0"/>
              </a:rPr>
              <a:t/>
            </a:r>
            <a:br>
              <a:rPr lang="en-US" sz="1800" b="1" dirty="0" smtClean="0">
                <a:effectLst/>
                <a:latin typeface="Arial" pitchFamily="34" charset="0"/>
                <a:ea typeface="Times New Roman"/>
                <a:cs typeface="Arial" pitchFamily="34" charset="0"/>
              </a:rPr>
            </a:br>
            <a:r>
              <a:rPr lang="id-ID" sz="1800" b="1" dirty="0" smtClean="0">
                <a:effectLst/>
                <a:latin typeface="Arial" pitchFamily="34" charset="0"/>
                <a:ea typeface="Times New Roman"/>
                <a:cs typeface="Arial" pitchFamily="34" charset="0"/>
              </a:rPr>
              <a:t>(Internal-Eksternal</a:t>
            </a:r>
            <a:r>
              <a:rPr lang="en-US" sz="1800" b="1" dirty="0" smtClean="0">
                <a:effectLst/>
                <a:latin typeface="Arial" pitchFamily="34" charset="0"/>
                <a:ea typeface="Times New Roman"/>
                <a:cs typeface="Arial" pitchFamily="34" charset="0"/>
              </a:rPr>
              <a:t> </a:t>
            </a:r>
            <a:r>
              <a:rPr lang="id-ID" sz="1800" b="1" dirty="0" smtClean="0">
                <a:effectLst/>
                <a:latin typeface="Arial" pitchFamily="34" charset="0"/>
                <a:ea typeface="Times New Roman"/>
                <a:cs typeface="Arial" pitchFamily="34" charset="0"/>
              </a:rPr>
              <a:t>Matriks)</a:t>
            </a:r>
            <a:r>
              <a:rPr lang="en-US" sz="1800" b="1" dirty="0">
                <a:latin typeface="Arial" pitchFamily="34" charset="0"/>
                <a:ea typeface="Calibri"/>
                <a:cs typeface="Arial" pitchFamily="34" charset="0"/>
              </a:rPr>
              <a:t/>
            </a:r>
            <a:br>
              <a:rPr lang="en-US" sz="1800" b="1" dirty="0">
                <a:latin typeface="Arial" pitchFamily="34" charset="0"/>
                <a:ea typeface="Calibri"/>
                <a:cs typeface="Arial" pitchFamily="34" charset="0"/>
              </a:rPr>
            </a:br>
            <a:r>
              <a:rPr lang="id-ID" sz="1800" b="1" dirty="0" smtClean="0">
                <a:effectLst/>
                <a:latin typeface="Arial" pitchFamily="34" charset="0"/>
                <a:ea typeface="Times New Roman"/>
                <a:cs typeface="Arial" pitchFamily="34" charset="0"/>
              </a:rPr>
              <a:t>Internal</a:t>
            </a:r>
            <a:r>
              <a:rPr lang="en-US" sz="1800" b="1" dirty="0" smtClean="0">
                <a:effectLst/>
                <a:latin typeface="Arial" pitchFamily="34" charset="0"/>
                <a:ea typeface="Times New Roman"/>
                <a:cs typeface="Arial" pitchFamily="34" charset="0"/>
              </a:rPr>
              <a:t> </a:t>
            </a:r>
            <a:r>
              <a:rPr lang="id-ID" sz="1800" b="1" dirty="0" smtClean="0">
                <a:effectLst/>
                <a:latin typeface="Arial" pitchFamily="34" charset="0"/>
                <a:ea typeface="Times New Roman"/>
                <a:cs typeface="Arial" pitchFamily="34" charset="0"/>
              </a:rPr>
              <a:t>Factor Analysis Summary</a:t>
            </a:r>
            <a:r>
              <a:rPr lang="en-US" sz="1800" dirty="0">
                <a:ea typeface="Calibri"/>
                <a:cs typeface="Times New Roman"/>
              </a:rPr>
              <a:t/>
            </a:r>
            <a:br>
              <a:rPr lang="en-US" sz="1800" dirty="0">
                <a:ea typeface="Calibri"/>
                <a:cs typeface="Times New Roman"/>
              </a:rPr>
            </a:br>
            <a:endParaRPr lang="en-US" sz="1800" dirty="0" smtClean="0">
              <a:latin typeface="Arial" charset="0"/>
              <a:ea typeface="Times New Roman" pitchFamily="18" charset="0"/>
              <a:cs typeface="Arial" charset="0"/>
            </a:endParaRPr>
          </a:p>
        </p:txBody>
      </p:sp>
      <p:pic>
        <p:nvPicPr>
          <p:cNvPr id="317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normAutofit/>
          </a:bodyPr>
          <a:lstStyle/>
          <a:p>
            <a:pPr>
              <a:spcBef>
                <a:spcPct val="50000"/>
              </a:spcBef>
            </a:pPr>
            <a:r>
              <a:rPr lang="id-ID" sz="3200" dirty="0"/>
              <a:t>Eksternal Factor Analysis </a:t>
            </a:r>
            <a:r>
              <a:rPr lang="id-ID" sz="3200" dirty="0" smtClean="0"/>
              <a:t>Summary</a:t>
            </a:r>
            <a:endParaRPr lang="en-US" sz="3200" dirty="0" smtClean="0">
              <a:latin typeface="Arial" charset="0"/>
              <a:ea typeface="Times New Roman" pitchFamily="18" charset="0"/>
              <a:cs typeface="Arial" charset="0"/>
            </a:endParaRPr>
          </a:p>
        </p:txBody>
      </p:sp>
      <p:pic>
        <p:nvPicPr>
          <p:cNvPr id="327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p:txBody>
          <a:bodyPr>
            <a:normAutofit/>
          </a:bodyPr>
          <a:lstStyle/>
          <a:p>
            <a:pPr>
              <a:spcBef>
                <a:spcPct val="50000"/>
              </a:spcBef>
            </a:pPr>
            <a:r>
              <a:rPr lang="id-ID" sz="3200" dirty="0"/>
              <a:t>Hasil Analisis </a:t>
            </a:r>
            <a:r>
              <a:rPr lang="id-ID" sz="3200" dirty="0" smtClean="0"/>
              <a:t>SWOT</a:t>
            </a:r>
            <a:endParaRPr lang="en-US" sz="3200" dirty="0" smtClean="0">
              <a:latin typeface="Arial" charset="0"/>
              <a:ea typeface="Times New Roman" pitchFamily="18" charset="0"/>
              <a:cs typeface="Arial" charset="0"/>
            </a:endParaRPr>
          </a:p>
        </p:txBody>
      </p:sp>
      <p:sp>
        <p:nvSpPr>
          <p:cNvPr id="4" name="Content Placeholder 3"/>
          <p:cNvSpPr>
            <a:spLocks noGrp="1"/>
          </p:cNvSpPr>
          <p:nvPr>
            <p:ph sz="half" idx="2"/>
          </p:nvPr>
        </p:nvSpPr>
        <p:spPr/>
        <p:txBody>
          <a:bodyPr>
            <a:normAutofit fontScale="85000" lnSpcReduction="20000"/>
          </a:bodyPr>
          <a:lstStyle/>
          <a:p>
            <a:pPr marL="0" marR="0" indent="0">
              <a:spcBef>
                <a:spcPts val="0"/>
              </a:spcBef>
              <a:spcAft>
                <a:spcPts val="0"/>
              </a:spcAft>
              <a:buNone/>
            </a:pPr>
            <a:r>
              <a:rPr lang="id-ID" dirty="0" smtClean="0">
                <a:effectLst>
                  <a:outerShdw blurRad="38100" dist="38100" dir="2700000" algn="tl">
                    <a:srgbClr val="000000">
                      <a:alpha val="43137"/>
                    </a:srgbClr>
                  </a:outerShdw>
                </a:effectLst>
                <a:latin typeface="Arial" pitchFamily="34" charset="0"/>
                <a:ea typeface="Times New Roman"/>
                <a:cs typeface="Arial" pitchFamily="34" charset="0"/>
              </a:rPr>
              <a:t>Berdasarkan hasil analisis dapat diketahui bahwa Rumah Sakit Sehat terletak di kuadran I artinya strategi pertumbuhan cepat / agresif. </a:t>
            </a:r>
            <a:endParaRPr lang="en-US" dirty="0" smtClean="0">
              <a:effectLst>
                <a:outerShdw blurRad="38100" dist="38100" dir="2700000" algn="tl">
                  <a:srgbClr val="000000">
                    <a:alpha val="43137"/>
                  </a:srgbClr>
                </a:outerShdw>
              </a:effectLst>
              <a:latin typeface="Arial" pitchFamily="34" charset="0"/>
              <a:ea typeface="Times New Roman"/>
              <a:cs typeface="Arial" pitchFamily="34" charset="0"/>
            </a:endParaRPr>
          </a:p>
          <a:p>
            <a:pPr marL="0" marR="0" indent="0">
              <a:spcBef>
                <a:spcPts val="0"/>
              </a:spcBef>
              <a:spcAft>
                <a:spcPts val="0"/>
              </a:spcAft>
              <a:buNone/>
            </a:pPr>
            <a:r>
              <a:rPr lang="id-ID" dirty="0" smtClean="0">
                <a:effectLst>
                  <a:outerShdw blurRad="38100" dist="38100" dir="2700000" algn="tl">
                    <a:srgbClr val="000000">
                      <a:alpha val="43137"/>
                    </a:srgbClr>
                  </a:outerShdw>
                </a:effectLst>
                <a:latin typeface="Arial" pitchFamily="34" charset="0"/>
                <a:ea typeface="Times New Roman"/>
                <a:cs typeface="Arial" pitchFamily="34" charset="0"/>
              </a:rPr>
              <a:t>Kuadran I merupakan situasi yang menguntungkan</a:t>
            </a:r>
            <a:r>
              <a:rPr lang="en-US" dirty="0" smtClean="0">
                <a:effectLst>
                  <a:outerShdw blurRad="38100" dist="38100" dir="2700000" algn="tl">
                    <a:srgbClr val="000000">
                      <a:alpha val="43137"/>
                    </a:srgbClr>
                  </a:outerShdw>
                </a:effectLst>
                <a:latin typeface="Arial" pitchFamily="34" charset="0"/>
                <a:ea typeface="Times New Roman"/>
                <a:cs typeface="Arial" pitchFamily="34" charset="0"/>
              </a:rPr>
              <a:t> </a:t>
            </a:r>
            <a:r>
              <a:rPr lang="id-ID" dirty="0" smtClean="0">
                <a:effectLst>
                  <a:outerShdw blurRad="38100" dist="38100" dir="2700000" algn="tl">
                    <a:srgbClr val="000000">
                      <a:alpha val="43137"/>
                    </a:srgbClr>
                  </a:outerShdw>
                </a:effectLst>
                <a:latin typeface="Arial" pitchFamily="34" charset="0"/>
                <a:ea typeface="Times New Roman"/>
                <a:cs typeface="Arial" pitchFamily="34" charset="0"/>
              </a:rPr>
              <a:t>karena rumah sakit memiliki peluang dan kekuatan yang baik dan bisa dioptimalkan dengan cara meminimalisir segala kelemahan dan ancaman.</a:t>
            </a:r>
            <a:endParaRPr lang="en-US" sz="2400" dirty="0">
              <a:effectLst>
                <a:outerShdw blurRad="38100" dist="38100" dir="2700000" algn="tl">
                  <a:srgbClr val="000000">
                    <a:alpha val="43137"/>
                  </a:srgbClr>
                </a:outerShdw>
              </a:effectLst>
              <a:latin typeface="Arial" pitchFamily="34" charset="0"/>
              <a:ea typeface="Calibri"/>
              <a:cs typeface="Arial" pitchFamily="34" charset="0"/>
            </a:endParaRPr>
          </a:p>
          <a:p>
            <a:endParaRPr lang="en-US" dirty="0"/>
          </a:p>
        </p:txBody>
      </p:sp>
      <p:pic>
        <p:nvPicPr>
          <p:cNvPr id="3379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marL="0" marR="0" indent="0">
              <a:spcBef>
                <a:spcPts val="0"/>
              </a:spcBef>
              <a:spcAft>
                <a:spcPts val="0"/>
              </a:spcAft>
              <a:buNone/>
            </a:pPr>
            <a:r>
              <a:rPr lang="id-ID" dirty="0" smtClean="0">
                <a:effectLst>
                  <a:outerShdw blurRad="38100" dist="38100" dir="2700000" algn="tl">
                    <a:srgbClr val="000000">
                      <a:alpha val="43137"/>
                    </a:srgbClr>
                  </a:outerShdw>
                </a:effectLst>
                <a:latin typeface="Arial" pitchFamily="34" charset="0"/>
                <a:ea typeface="Times New Roman"/>
                <a:cs typeface="Arial" pitchFamily="34" charset="0"/>
              </a:rPr>
              <a:t>.</a:t>
            </a:r>
            <a:endParaRPr lang="en-US" sz="2400" dirty="0">
              <a:effectLst>
                <a:outerShdw blurRad="38100" dist="38100" dir="2700000" algn="tl">
                  <a:srgbClr val="000000">
                    <a:alpha val="43137"/>
                  </a:srgbClr>
                </a:outerShdw>
              </a:effectLst>
              <a:latin typeface="Arial" pitchFamily="34" charset="0"/>
              <a:ea typeface="Calibri"/>
              <a:cs typeface="Arial" pitchFamily="34" charset="0"/>
            </a:endParaRPr>
          </a:p>
          <a:p>
            <a:endParaRPr lang="en-US" dirty="0"/>
          </a:p>
        </p:txBody>
      </p:sp>
      <p:sp>
        <p:nvSpPr>
          <p:cNvPr id="5" name="Rectangle 4"/>
          <p:cNvSpPr/>
          <p:nvPr/>
        </p:nvSpPr>
        <p:spPr>
          <a:xfrm>
            <a:off x="533400" y="1166843"/>
            <a:ext cx="8229600" cy="4524315"/>
          </a:xfrm>
          <a:prstGeom prst="rect">
            <a:avLst/>
          </a:prstGeom>
        </p:spPr>
        <p:txBody>
          <a:bodyPr wrap="square">
            <a:spAutoFit/>
          </a:bodyPr>
          <a:lstStyle/>
          <a:p>
            <a:r>
              <a:rPr lang="id-ID" sz="2400" dirty="0"/>
              <a:t>Strategi yang digunakan adalah mendukung strategi agresif yang bertujuan untuk memajukan program serta meminimalisir kelemahan yang berasal dari sumber daya manusia (pekerja). Cara yang digunakan antara lain :</a:t>
            </a:r>
            <a:endParaRPr lang="en-US" sz="2400" dirty="0"/>
          </a:p>
          <a:p>
            <a:r>
              <a:rPr lang="id-ID" sz="2400" dirty="0"/>
              <a:t>1.      Meningkatkan mutu pelayanan dengan memperbaiki </a:t>
            </a:r>
            <a:r>
              <a:rPr lang="id-ID" sz="2400" dirty="0" smtClean="0"/>
              <a:t>dan</a:t>
            </a:r>
            <a:endParaRPr lang="en-US" sz="2400" dirty="0" smtClean="0"/>
          </a:p>
          <a:p>
            <a:r>
              <a:rPr lang="en-US" sz="2400" dirty="0"/>
              <a:t> </a:t>
            </a:r>
            <a:r>
              <a:rPr lang="en-US" sz="2400" dirty="0" smtClean="0"/>
              <a:t>       </a:t>
            </a:r>
            <a:r>
              <a:rPr lang="id-ID" sz="2400" dirty="0" smtClean="0"/>
              <a:t> </a:t>
            </a:r>
            <a:r>
              <a:rPr lang="id-ID" sz="2400" dirty="0"/>
              <a:t>mengembangkan  sarana dan prasarana yang ada.</a:t>
            </a:r>
            <a:endParaRPr lang="en-US" sz="2400" dirty="0"/>
          </a:p>
          <a:p>
            <a:r>
              <a:rPr lang="id-ID" sz="2400" dirty="0"/>
              <a:t>2.      Mengadakan pelatihan yang dikhususkan untuk para </a:t>
            </a:r>
            <a:endParaRPr lang="en-US" sz="2400" dirty="0" smtClean="0"/>
          </a:p>
          <a:p>
            <a:r>
              <a:rPr lang="en-US" sz="2400" dirty="0"/>
              <a:t> </a:t>
            </a:r>
            <a:r>
              <a:rPr lang="en-US" sz="2400" dirty="0" smtClean="0"/>
              <a:t>        </a:t>
            </a:r>
            <a:r>
              <a:rPr lang="id-ID" sz="2400" dirty="0" smtClean="0"/>
              <a:t>dokter</a:t>
            </a:r>
            <a:r>
              <a:rPr lang="id-ID" sz="2400" dirty="0"/>
              <a:t>, perawat, bidan dan tenaga kerja yang lainnya </a:t>
            </a:r>
            <a:r>
              <a:rPr lang="id-ID" sz="2400" dirty="0" smtClean="0"/>
              <a:t>untuk</a:t>
            </a:r>
            <a:endParaRPr lang="en-US" sz="2400" dirty="0" smtClean="0"/>
          </a:p>
          <a:p>
            <a:r>
              <a:rPr lang="en-US" sz="2400" dirty="0"/>
              <a:t> </a:t>
            </a:r>
            <a:r>
              <a:rPr lang="en-US" sz="2400" dirty="0" smtClean="0"/>
              <a:t>       </a:t>
            </a:r>
            <a:r>
              <a:rPr lang="id-ID" sz="2400" dirty="0" smtClean="0"/>
              <a:t> </a:t>
            </a:r>
            <a:r>
              <a:rPr lang="id-ID" sz="2400" dirty="0"/>
              <a:t>memperbaiki kualitas SDM</a:t>
            </a:r>
            <a:endParaRPr lang="en-US" sz="2400" dirty="0"/>
          </a:p>
          <a:p>
            <a:r>
              <a:rPr lang="id-ID" sz="2400" dirty="0"/>
              <a:t>3.      Meningkatkan keamanan</a:t>
            </a:r>
            <a:endParaRPr lang="en-US" sz="2400" dirty="0"/>
          </a:p>
          <a:p>
            <a:r>
              <a:rPr lang="id-ID" sz="2400" dirty="0"/>
              <a:t>4.      Menetapkan kebijakan baru yang mendukung </a:t>
            </a:r>
            <a:endParaRPr lang="en-US" sz="2400" dirty="0" smtClean="0"/>
          </a:p>
          <a:p>
            <a:r>
              <a:rPr lang="en-US" sz="2400" dirty="0"/>
              <a:t> </a:t>
            </a:r>
            <a:r>
              <a:rPr lang="en-US" sz="2400" dirty="0" smtClean="0"/>
              <a:t>        </a:t>
            </a:r>
            <a:r>
              <a:rPr lang="id-ID" sz="2400" dirty="0" smtClean="0"/>
              <a:t>perkembangan </a:t>
            </a:r>
            <a:r>
              <a:rPr lang="id-ID" sz="2400" dirty="0"/>
              <a:t>Rumah Sakit</a:t>
            </a:r>
            <a:endParaRPr lang="en-US" sz="2400" dirty="0"/>
          </a:p>
        </p:txBody>
      </p:sp>
    </p:spTree>
    <p:extLst>
      <p:ext uri="{BB962C8B-B14F-4D97-AF65-F5344CB8AC3E}">
        <p14:creationId xmlns:p14="http://schemas.microsoft.com/office/powerpoint/2010/main" val="8265326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307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72786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389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8921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3993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8921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4096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8921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ea typeface="Times New Roman" pitchFamily="18" charset="0"/>
              <a:cs typeface="Arial" charset="0"/>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58773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595</Words>
  <Application>Microsoft Office PowerPoint</Application>
  <PresentationFormat>On-screen Show (4:3)</PresentationFormat>
  <Paragraphs>118</Paragraphs>
  <Slides>56</Slides>
  <Notes>53</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KEMAMPUAN AKHIR YANG DIHARAPKAN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Ancaman dapat dikatagorikan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IE Metriks  (Internal-Eksternal Matriks) Internal Factor Analysis Summary </vt:lpstr>
      <vt:lpstr>Eksternal Factor Analysis Summary</vt:lpstr>
      <vt:lpstr>Hasil Analisis SWOT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BPISTI2008</dc:creator>
  <cp:lastModifiedBy>BPISTI2008</cp:lastModifiedBy>
  <cp:revision>16</cp:revision>
  <dcterms:created xsi:type="dcterms:W3CDTF">2018-10-04T00:55:17Z</dcterms:created>
  <dcterms:modified xsi:type="dcterms:W3CDTF">2018-10-04T08:28:29Z</dcterms:modified>
</cp:coreProperties>
</file>