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AE67D3-F879-4064-AA69-81FDC5128A34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3B36174E-B6CE-4655-AA28-7AF23A172E6D}">
      <dgm:prSet/>
      <dgm:spPr/>
      <dgm:t>
        <a:bodyPr/>
        <a:lstStyle/>
        <a:p>
          <a:pPr rtl="0"/>
          <a:r>
            <a:rPr lang="id-ID" dirty="0" smtClean="0"/>
            <a:t>Menerapkan teori perilaku  manusia sebagai ilmunya</a:t>
          </a:r>
          <a:endParaRPr lang="id-ID" dirty="0"/>
        </a:p>
      </dgm:t>
    </dgm:pt>
    <dgm:pt modelId="{0240397A-5361-4D5D-BA8D-6AAE5A6BF922}" type="parTrans" cxnId="{A7F47069-36B2-4644-AFB2-10782F8CA417}">
      <dgm:prSet/>
      <dgm:spPr/>
      <dgm:t>
        <a:bodyPr/>
        <a:lstStyle/>
        <a:p>
          <a:endParaRPr lang="id-ID"/>
        </a:p>
      </dgm:t>
    </dgm:pt>
    <dgm:pt modelId="{9D7F50AB-2246-413C-8C8C-BD567F7B8BF6}" type="sibTrans" cxnId="{A7F47069-36B2-4644-AFB2-10782F8CA417}">
      <dgm:prSet/>
      <dgm:spPr/>
      <dgm:t>
        <a:bodyPr/>
        <a:lstStyle/>
        <a:p>
          <a:endParaRPr lang="id-ID"/>
        </a:p>
      </dgm:t>
    </dgm:pt>
    <dgm:pt modelId="{7FE0BAD6-B8C1-4B76-B9B3-169A493B0AB1}">
      <dgm:prSet/>
      <dgm:spPr/>
      <dgm:t>
        <a:bodyPr/>
        <a:lstStyle/>
        <a:p>
          <a:pPr rtl="0"/>
          <a:r>
            <a:rPr lang="id-ID" dirty="0" smtClean="0"/>
            <a:t>Penggunaan diri sendiri secara terapeutik sebagai kiatnya.</a:t>
          </a:r>
          <a:endParaRPr lang="id-ID" dirty="0"/>
        </a:p>
      </dgm:t>
    </dgm:pt>
    <dgm:pt modelId="{2E38F8CC-B8D6-4C58-AE93-8497206961C7}" type="parTrans" cxnId="{41BD3DE4-8E55-40FA-8D93-D1AAB7FED5B8}">
      <dgm:prSet/>
      <dgm:spPr/>
      <dgm:t>
        <a:bodyPr/>
        <a:lstStyle/>
        <a:p>
          <a:endParaRPr lang="id-ID"/>
        </a:p>
      </dgm:t>
    </dgm:pt>
    <dgm:pt modelId="{ED71E51F-8A09-4048-B45F-6B57F1E1C5E6}" type="sibTrans" cxnId="{41BD3DE4-8E55-40FA-8D93-D1AAB7FED5B8}">
      <dgm:prSet/>
      <dgm:spPr/>
      <dgm:t>
        <a:bodyPr/>
        <a:lstStyle/>
        <a:p>
          <a:endParaRPr lang="id-ID"/>
        </a:p>
      </dgm:t>
    </dgm:pt>
    <dgm:pt modelId="{87398069-3F7C-40C6-A276-4D8C2C831B5A}">
      <dgm:prSet/>
      <dgm:spPr/>
      <dgm:t>
        <a:bodyPr/>
        <a:lstStyle/>
        <a:p>
          <a:pPr rtl="0"/>
          <a:r>
            <a:rPr lang="id-ID" dirty="0" smtClean="0"/>
            <a:t>Suatu bidang spesialisasi  praktek  keperawatan jiwa.</a:t>
          </a:r>
          <a:endParaRPr lang="id-ID" dirty="0"/>
        </a:p>
      </dgm:t>
    </dgm:pt>
    <dgm:pt modelId="{5E5CD9D8-7062-4582-81B3-0940342777DA}" type="sibTrans" cxnId="{B24607FB-5488-479C-9409-51BA7A4728AF}">
      <dgm:prSet/>
      <dgm:spPr/>
      <dgm:t>
        <a:bodyPr/>
        <a:lstStyle/>
        <a:p>
          <a:endParaRPr lang="id-ID"/>
        </a:p>
      </dgm:t>
    </dgm:pt>
    <dgm:pt modelId="{6D4DB854-65DA-4DD6-94A1-FBE930125D2F}" type="parTrans" cxnId="{B24607FB-5488-479C-9409-51BA7A4728AF}">
      <dgm:prSet/>
      <dgm:spPr/>
      <dgm:t>
        <a:bodyPr/>
        <a:lstStyle/>
        <a:p>
          <a:endParaRPr lang="id-ID"/>
        </a:p>
      </dgm:t>
    </dgm:pt>
    <dgm:pt modelId="{DE8DB983-B1BD-4F66-8846-9E559C8EE5A1}" type="pres">
      <dgm:prSet presAssocID="{FCAE67D3-F879-4064-AA69-81FDC5128A3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34C3819-F934-42F2-B751-BD59063A08AF}" type="pres">
      <dgm:prSet presAssocID="{87398069-3F7C-40C6-A276-4D8C2C831B5A}" presName="circle1" presStyleLbl="node1" presStyleIdx="0" presStyleCnt="3"/>
      <dgm:spPr/>
    </dgm:pt>
    <dgm:pt modelId="{A481BD15-B2C0-4944-8930-6A9558560704}" type="pres">
      <dgm:prSet presAssocID="{87398069-3F7C-40C6-A276-4D8C2C831B5A}" presName="space" presStyleCnt="0"/>
      <dgm:spPr/>
    </dgm:pt>
    <dgm:pt modelId="{CF6B0900-6393-40A6-91B6-32C25322A1F6}" type="pres">
      <dgm:prSet presAssocID="{87398069-3F7C-40C6-A276-4D8C2C831B5A}" presName="rect1" presStyleLbl="alignAcc1" presStyleIdx="0" presStyleCnt="3"/>
      <dgm:spPr/>
      <dgm:t>
        <a:bodyPr/>
        <a:lstStyle/>
        <a:p>
          <a:endParaRPr lang="id-ID"/>
        </a:p>
      </dgm:t>
    </dgm:pt>
    <dgm:pt modelId="{191F7734-A96E-4A95-BD37-B7E8434BB6DD}" type="pres">
      <dgm:prSet presAssocID="{3B36174E-B6CE-4655-AA28-7AF23A172E6D}" presName="vertSpace2" presStyleLbl="node1" presStyleIdx="0" presStyleCnt="3"/>
      <dgm:spPr/>
    </dgm:pt>
    <dgm:pt modelId="{43BD67D5-7EAF-42DE-9F72-0C1DDADEF25F}" type="pres">
      <dgm:prSet presAssocID="{3B36174E-B6CE-4655-AA28-7AF23A172E6D}" presName="circle2" presStyleLbl="node1" presStyleIdx="1" presStyleCnt="3"/>
      <dgm:spPr/>
    </dgm:pt>
    <dgm:pt modelId="{B17857E6-77E7-4C2F-9F9F-BA09A6D129F1}" type="pres">
      <dgm:prSet presAssocID="{3B36174E-B6CE-4655-AA28-7AF23A172E6D}" presName="rect2" presStyleLbl="alignAcc1" presStyleIdx="1" presStyleCnt="3"/>
      <dgm:spPr/>
      <dgm:t>
        <a:bodyPr/>
        <a:lstStyle/>
        <a:p>
          <a:endParaRPr lang="id-ID"/>
        </a:p>
      </dgm:t>
    </dgm:pt>
    <dgm:pt modelId="{5B90E2F4-429C-40DB-AD9C-39719720310E}" type="pres">
      <dgm:prSet presAssocID="{7FE0BAD6-B8C1-4B76-B9B3-169A493B0AB1}" presName="vertSpace3" presStyleLbl="node1" presStyleIdx="1" presStyleCnt="3"/>
      <dgm:spPr/>
    </dgm:pt>
    <dgm:pt modelId="{EF14601F-C34C-421D-B0DD-CB3F61A5C859}" type="pres">
      <dgm:prSet presAssocID="{7FE0BAD6-B8C1-4B76-B9B3-169A493B0AB1}" presName="circle3" presStyleLbl="node1" presStyleIdx="2" presStyleCnt="3"/>
      <dgm:spPr/>
    </dgm:pt>
    <dgm:pt modelId="{D1491A04-C017-4418-A4D5-1095ED1C66CD}" type="pres">
      <dgm:prSet presAssocID="{7FE0BAD6-B8C1-4B76-B9B3-169A493B0AB1}" presName="rect3" presStyleLbl="alignAcc1" presStyleIdx="2" presStyleCnt="3"/>
      <dgm:spPr/>
      <dgm:t>
        <a:bodyPr/>
        <a:lstStyle/>
        <a:p>
          <a:endParaRPr lang="id-ID"/>
        </a:p>
      </dgm:t>
    </dgm:pt>
    <dgm:pt modelId="{4735C9EC-33EE-4E08-9364-FA1AA85373A7}" type="pres">
      <dgm:prSet presAssocID="{87398069-3F7C-40C6-A276-4D8C2C831B5A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AADA1C2-7891-4B53-AAF9-68FD7230823D}" type="pres">
      <dgm:prSet presAssocID="{3B36174E-B6CE-4655-AA28-7AF23A172E6D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07CB8AA-CC4E-41B4-AB3E-29278620C77E}" type="pres">
      <dgm:prSet presAssocID="{7FE0BAD6-B8C1-4B76-B9B3-169A493B0AB1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462E8F5-722F-45B8-90AB-3395EF0AB01A}" type="presOf" srcId="{3B36174E-B6CE-4655-AA28-7AF23A172E6D}" destId="{B17857E6-77E7-4C2F-9F9F-BA09A6D129F1}" srcOrd="0" destOrd="0" presId="urn:microsoft.com/office/officeart/2005/8/layout/target3"/>
    <dgm:cxn modelId="{6D99C117-0A24-46C4-998F-57C05A020DD9}" type="presOf" srcId="{7FE0BAD6-B8C1-4B76-B9B3-169A493B0AB1}" destId="{007CB8AA-CC4E-41B4-AB3E-29278620C77E}" srcOrd="1" destOrd="0" presId="urn:microsoft.com/office/officeart/2005/8/layout/target3"/>
    <dgm:cxn modelId="{8C991321-2189-4973-84F7-EA4742835A4D}" type="presOf" srcId="{7FE0BAD6-B8C1-4B76-B9B3-169A493B0AB1}" destId="{D1491A04-C017-4418-A4D5-1095ED1C66CD}" srcOrd="0" destOrd="0" presId="urn:microsoft.com/office/officeart/2005/8/layout/target3"/>
    <dgm:cxn modelId="{41BD3DE4-8E55-40FA-8D93-D1AAB7FED5B8}" srcId="{FCAE67D3-F879-4064-AA69-81FDC5128A34}" destId="{7FE0BAD6-B8C1-4B76-B9B3-169A493B0AB1}" srcOrd="2" destOrd="0" parTransId="{2E38F8CC-B8D6-4C58-AE93-8497206961C7}" sibTransId="{ED71E51F-8A09-4048-B45F-6B57F1E1C5E6}"/>
    <dgm:cxn modelId="{B24607FB-5488-479C-9409-51BA7A4728AF}" srcId="{FCAE67D3-F879-4064-AA69-81FDC5128A34}" destId="{87398069-3F7C-40C6-A276-4D8C2C831B5A}" srcOrd="0" destOrd="0" parTransId="{6D4DB854-65DA-4DD6-94A1-FBE930125D2F}" sibTransId="{5E5CD9D8-7062-4582-81B3-0940342777DA}"/>
    <dgm:cxn modelId="{4F7BDD6D-53B6-4AEE-A7E8-1597896899E2}" type="presOf" srcId="{3B36174E-B6CE-4655-AA28-7AF23A172E6D}" destId="{FAADA1C2-7891-4B53-AAF9-68FD7230823D}" srcOrd="1" destOrd="0" presId="urn:microsoft.com/office/officeart/2005/8/layout/target3"/>
    <dgm:cxn modelId="{F0393340-638E-4455-9293-32C3FE20DEF8}" type="presOf" srcId="{87398069-3F7C-40C6-A276-4D8C2C831B5A}" destId="{CF6B0900-6393-40A6-91B6-32C25322A1F6}" srcOrd="0" destOrd="0" presId="urn:microsoft.com/office/officeart/2005/8/layout/target3"/>
    <dgm:cxn modelId="{A7F47069-36B2-4644-AFB2-10782F8CA417}" srcId="{FCAE67D3-F879-4064-AA69-81FDC5128A34}" destId="{3B36174E-B6CE-4655-AA28-7AF23A172E6D}" srcOrd="1" destOrd="0" parTransId="{0240397A-5361-4D5D-BA8D-6AAE5A6BF922}" sibTransId="{9D7F50AB-2246-413C-8C8C-BD567F7B8BF6}"/>
    <dgm:cxn modelId="{BBD70311-E08F-4F1B-90A0-12AB85D39E66}" type="presOf" srcId="{FCAE67D3-F879-4064-AA69-81FDC5128A34}" destId="{DE8DB983-B1BD-4F66-8846-9E559C8EE5A1}" srcOrd="0" destOrd="0" presId="urn:microsoft.com/office/officeart/2005/8/layout/target3"/>
    <dgm:cxn modelId="{94876A39-7ADB-4796-A837-54037389F79F}" type="presOf" srcId="{87398069-3F7C-40C6-A276-4D8C2C831B5A}" destId="{4735C9EC-33EE-4E08-9364-FA1AA85373A7}" srcOrd="1" destOrd="0" presId="urn:microsoft.com/office/officeart/2005/8/layout/target3"/>
    <dgm:cxn modelId="{45F921A8-BA2F-4973-9877-E3DD07B65B39}" type="presParOf" srcId="{DE8DB983-B1BD-4F66-8846-9E559C8EE5A1}" destId="{934C3819-F934-42F2-B751-BD59063A08AF}" srcOrd="0" destOrd="0" presId="urn:microsoft.com/office/officeart/2005/8/layout/target3"/>
    <dgm:cxn modelId="{5BF5BB27-C434-45CF-931F-333CFAFA3DA0}" type="presParOf" srcId="{DE8DB983-B1BD-4F66-8846-9E559C8EE5A1}" destId="{A481BD15-B2C0-4944-8930-6A9558560704}" srcOrd="1" destOrd="0" presId="urn:microsoft.com/office/officeart/2005/8/layout/target3"/>
    <dgm:cxn modelId="{3DA7CA11-46EA-42D8-8B76-B7AF534C6343}" type="presParOf" srcId="{DE8DB983-B1BD-4F66-8846-9E559C8EE5A1}" destId="{CF6B0900-6393-40A6-91B6-32C25322A1F6}" srcOrd="2" destOrd="0" presId="urn:microsoft.com/office/officeart/2005/8/layout/target3"/>
    <dgm:cxn modelId="{20B676AE-0C31-4155-82CC-1577F25B9D17}" type="presParOf" srcId="{DE8DB983-B1BD-4F66-8846-9E559C8EE5A1}" destId="{191F7734-A96E-4A95-BD37-B7E8434BB6DD}" srcOrd="3" destOrd="0" presId="urn:microsoft.com/office/officeart/2005/8/layout/target3"/>
    <dgm:cxn modelId="{61CC3F09-9B67-4C70-8D89-68757FFF0B5C}" type="presParOf" srcId="{DE8DB983-B1BD-4F66-8846-9E559C8EE5A1}" destId="{43BD67D5-7EAF-42DE-9F72-0C1DDADEF25F}" srcOrd="4" destOrd="0" presId="urn:microsoft.com/office/officeart/2005/8/layout/target3"/>
    <dgm:cxn modelId="{B02EE35F-FFBE-4BC1-8B60-81CF3CE82800}" type="presParOf" srcId="{DE8DB983-B1BD-4F66-8846-9E559C8EE5A1}" destId="{B17857E6-77E7-4C2F-9F9F-BA09A6D129F1}" srcOrd="5" destOrd="0" presId="urn:microsoft.com/office/officeart/2005/8/layout/target3"/>
    <dgm:cxn modelId="{BBFA3C7F-8D6C-4AF5-8C5D-724414203FC6}" type="presParOf" srcId="{DE8DB983-B1BD-4F66-8846-9E559C8EE5A1}" destId="{5B90E2F4-429C-40DB-AD9C-39719720310E}" srcOrd="6" destOrd="0" presId="urn:microsoft.com/office/officeart/2005/8/layout/target3"/>
    <dgm:cxn modelId="{8ECCA32B-CC02-4D47-8893-FB2C4AD5CFDA}" type="presParOf" srcId="{DE8DB983-B1BD-4F66-8846-9E559C8EE5A1}" destId="{EF14601F-C34C-421D-B0DD-CB3F61A5C859}" srcOrd="7" destOrd="0" presId="urn:microsoft.com/office/officeart/2005/8/layout/target3"/>
    <dgm:cxn modelId="{3099A8F1-1EB0-4C38-972D-EABC6C06D150}" type="presParOf" srcId="{DE8DB983-B1BD-4F66-8846-9E559C8EE5A1}" destId="{D1491A04-C017-4418-A4D5-1095ED1C66CD}" srcOrd="8" destOrd="0" presId="urn:microsoft.com/office/officeart/2005/8/layout/target3"/>
    <dgm:cxn modelId="{380CCD04-69EB-46E9-B5EB-7FB4350F4F12}" type="presParOf" srcId="{DE8DB983-B1BD-4F66-8846-9E559C8EE5A1}" destId="{4735C9EC-33EE-4E08-9364-FA1AA85373A7}" srcOrd="9" destOrd="0" presId="urn:microsoft.com/office/officeart/2005/8/layout/target3"/>
    <dgm:cxn modelId="{B226A2D7-34FF-432C-8988-2FFA6B7A6751}" type="presParOf" srcId="{DE8DB983-B1BD-4F66-8846-9E559C8EE5A1}" destId="{FAADA1C2-7891-4B53-AAF9-68FD7230823D}" srcOrd="10" destOrd="0" presId="urn:microsoft.com/office/officeart/2005/8/layout/target3"/>
    <dgm:cxn modelId="{319BBAF2-6DDC-4319-84ED-9F41A25ADFDB}" type="presParOf" srcId="{DE8DB983-B1BD-4F66-8846-9E559C8EE5A1}" destId="{007CB8AA-CC4E-41B4-AB3E-29278620C77E}" srcOrd="11" destOrd="0" presId="urn:microsoft.com/office/officeart/2005/8/layout/targe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AFF74D-8DCF-46C4-865A-A937D73D043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3E9E9DE9-1F7F-47AF-9033-7E0147F85B28}">
      <dgm:prSet/>
      <dgm:spPr/>
      <dgm:t>
        <a:bodyPr/>
        <a:lstStyle/>
        <a:p>
          <a:pPr rtl="0"/>
          <a:r>
            <a:rPr lang="id-ID" dirty="0" smtClean="0"/>
            <a:t>Pelaksana asuhan keperawatan.</a:t>
          </a:r>
          <a:endParaRPr lang="id-ID" dirty="0"/>
        </a:p>
      </dgm:t>
    </dgm:pt>
    <dgm:pt modelId="{FF66C819-2FEA-498C-8D59-ED93C2ADFD6D}" type="parTrans" cxnId="{906D69E4-FBAF-416F-A42B-191A24BD889A}">
      <dgm:prSet/>
      <dgm:spPr/>
      <dgm:t>
        <a:bodyPr/>
        <a:lstStyle/>
        <a:p>
          <a:endParaRPr lang="id-ID"/>
        </a:p>
      </dgm:t>
    </dgm:pt>
    <dgm:pt modelId="{1FC9F668-1D2F-4CAF-B231-56B30DC692ED}" type="sibTrans" cxnId="{906D69E4-FBAF-416F-A42B-191A24BD889A}">
      <dgm:prSet/>
      <dgm:spPr/>
      <dgm:t>
        <a:bodyPr/>
        <a:lstStyle/>
        <a:p>
          <a:endParaRPr lang="id-ID"/>
        </a:p>
      </dgm:t>
    </dgm:pt>
    <dgm:pt modelId="{4C2A5ABA-8E76-4724-AAC7-21A50BED3399}">
      <dgm:prSet/>
      <dgm:spPr/>
      <dgm:t>
        <a:bodyPr/>
        <a:lstStyle/>
        <a:p>
          <a:pPr rtl="0"/>
          <a:r>
            <a:rPr lang="id-ID" dirty="0" smtClean="0"/>
            <a:t>Pelaksana pendidikan keperawatan.</a:t>
          </a:r>
          <a:endParaRPr lang="id-ID" dirty="0"/>
        </a:p>
      </dgm:t>
    </dgm:pt>
    <dgm:pt modelId="{13F1A7DB-1F31-42FE-80EB-7F82DF1DE6B2}" type="parTrans" cxnId="{88F459FB-838A-4A27-B15C-11D196772815}">
      <dgm:prSet/>
      <dgm:spPr/>
      <dgm:t>
        <a:bodyPr/>
        <a:lstStyle/>
        <a:p>
          <a:endParaRPr lang="id-ID"/>
        </a:p>
      </dgm:t>
    </dgm:pt>
    <dgm:pt modelId="{891AC9D1-FDEF-4D26-9080-A855E79C8B49}" type="sibTrans" cxnId="{88F459FB-838A-4A27-B15C-11D196772815}">
      <dgm:prSet/>
      <dgm:spPr/>
      <dgm:t>
        <a:bodyPr/>
        <a:lstStyle/>
        <a:p>
          <a:endParaRPr lang="id-ID"/>
        </a:p>
      </dgm:t>
    </dgm:pt>
    <dgm:pt modelId="{516911E5-9BA0-4345-BBC0-82CC5CD0640D}">
      <dgm:prSet/>
      <dgm:spPr/>
      <dgm:t>
        <a:bodyPr/>
        <a:lstStyle/>
        <a:p>
          <a:pPr rtl="0"/>
          <a:r>
            <a:rPr lang="id-ID" dirty="0" smtClean="0"/>
            <a:t>Pengelola keperwawatan.</a:t>
          </a:r>
          <a:endParaRPr lang="id-ID" dirty="0"/>
        </a:p>
      </dgm:t>
    </dgm:pt>
    <dgm:pt modelId="{73EE7028-1F05-43D3-84F8-39F5AB4FFEEA}" type="parTrans" cxnId="{4DB7F995-7189-4F3E-ADDB-F8EE29AD24DA}">
      <dgm:prSet/>
      <dgm:spPr/>
      <dgm:t>
        <a:bodyPr/>
        <a:lstStyle/>
        <a:p>
          <a:endParaRPr lang="id-ID"/>
        </a:p>
      </dgm:t>
    </dgm:pt>
    <dgm:pt modelId="{EA543D06-7B99-4B6E-B9B6-1FE2D6B72FE4}" type="sibTrans" cxnId="{4DB7F995-7189-4F3E-ADDB-F8EE29AD24DA}">
      <dgm:prSet/>
      <dgm:spPr/>
      <dgm:t>
        <a:bodyPr/>
        <a:lstStyle/>
        <a:p>
          <a:endParaRPr lang="id-ID"/>
        </a:p>
      </dgm:t>
    </dgm:pt>
    <dgm:pt modelId="{555E6F9F-8E01-44F6-927D-54928A8638CD}">
      <dgm:prSet/>
      <dgm:spPr/>
      <dgm:t>
        <a:bodyPr/>
        <a:lstStyle/>
        <a:p>
          <a:pPr rtl="0"/>
          <a:r>
            <a:rPr lang="id-ID" dirty="0" smtClean="0"/>
            <a:t>Pelaksana penelitian.</a:t>
          </a:r>
          <a:endParaRPr lang="id-ID" dirty="0"/>
        </a:p>
      </dgm:t>
    </dgm:pt>
    <dgm:pt modelId="{666F641A-89D0-4780-B690-CBCB5A9F25C3}" type="parTrans" cxnId="{7157EB20-6573-4029-9F54-F81BAD8299E7}">
      <dgm:prSet/>
      <dgm:spPr/>
      <dgm:t>
        <a:bodyPr/>
        <a:lstStyle/>
        <a:p>
          <a:endParaRPr lang="id-ID"/>
        </a:p>
      </dgm:t>
    </dgm:pt>
    <dgm:pt modelId="{3327F6E2-D400-4E26-AFD0-F100A509295F}" type="sibTrans" cxnId="{7157EB20-6573-4029-9F54-F81BAD8299E7}">
      <dgm:prSet/>
      <dgm:spPr/>
      <dgm:t>
        <a:bodyPr/>
        <a:lstStyle/>
        <a:p>
          <a:endParaRPr lang="id-ID"/>
        </a:p>
      </dgm:t>
    </dgm:pt>
    <dgm:pt modelId="{31E4361D-0F11-446E-8CEB-ED817452B48A}" type="pres">
      <dgm:prSet presAssocID="{19AFF74D-8DCF-46C4-865A-A937D73D043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EA23E55-E338-4CB9-A5AD-845791B6EA54}" type="pres">
      <dgm:prSet presAssocID="{19AFF74D-8DCF-46C4-865A-A937D73D0431}" presName="diamond" presStyleLbl="bgShp" presStyleIdx="0" presStyleCnt="1"/>
      <dgm:spPr/>
    </dgm:pt>
    <dgm:pt modelId="{DF7579B4-D7E0-4F2E-94F8-FC1109D74862}" type="pres">
      <dgm:prSet presAssocID="{19AFF74D-8DCF-46C4-865A-A937D73D043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FC304C5-9DFA-403F-B2BE-DA4B5B80B1BF}" type="pres">
      <dgm:prSet presAssocID="{19AFF74D-8DCF-46C4-865A-A937D73D043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87DCC14-7453-491D-A759-4522C2A5B24D}" type="pres">
      <dgm:prSet presAssocID="{19AFF74D-8DCF-46C4-865A-A937D73D043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4F15002-A0A4-4EC1-B677-3DE2A98FF339}" type="pres">
      <dgm:prSet presAssocID="{19AFF74D-8DCF-46C4-865A-A937D73D043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D4F81A1-C155-4D5F-8E51-EF8022B6607B}" type="presOf" srcId="{516911E5-9BA0-4345-BBC0-82CC5CD0640D}" destId="{987DCC14-7453-491D-A759-4522C2A5B24D}" srcOrd="0" destOrd="0" presId="urn:microsoft.com/office/officeart/2005/8/layout/matrix3"/>
    <dgm:cxn modelId="{906D69E4-FBAF-416F-A42B-191A24BD889A}" srcId="{19AFF74D-8DCF-46C4-865A-A937D73D0431}" destId="{3E9E9DE9-1F7F-47AF-9033-7E0147F85B28}" srcOrd="0" destOrd="0" parTransId="{FF66C819-2FEA-498C-8D59-ED93C2ADFD6D}" sibTransId="{1FC9F668-1D2F-4CAF-B231-56B30DC692ED}"/>
    <dgm:cxn modelId="{9583E9CC-DF71-4D86-9C43-059C907CF009}" type="presOf" srcId="{3E9E9DE9-1F7F-47AF-9033-7E0147F85B28}" destId="{DF7579B4-D7E0-4F2E-94F8-FC1109D74862}" srcOrd="0" destOrd="0" presId="urn:microsoft.com/office/officeart/2005/8/layout/matrix3"/>
    <dgm:cxn modelId="{D701E14E-ED38-4EBE-9FBF-0A2836A2FF52}" type="presOf" srcId="{4C2A5ABA-8E76-4724-AAC7-21A50BED3399}" destId="{CFC304C5-9DFA-403F-B2BE-DA4B5B80B1BF}" srcOrd="0" destOrd="0" presId="urn:microsoft.com/office/officeart/2005/8/layout/matrix3"/>
    <dgm:cxn modelId="{016A2BD7-A60F-4526-916F-DC9760F03891}" type="presOf" srcId="{19AFF74D-8DCF-46C4-865A-A937D73D0431}" destId="{31E4361D-0F11-446E-8CEB-ED817452B48A}" srcOrd="0" destOrd="0" presId="urn:microsoft.com/office/officeart/2005/8/layout/matrix3"/>
    <dgm:cxn modelId="{88F459FB-838A-4A27-B15C-11D196772815}" srcId="{19AFF74D-8DCF-46C4-865A-A937D73D0431}" destId="{4C2A5ABA-8E76-4724-AAC7-21A50BED3399}" srcOrd="1" destOrd="0" parTransId="{13F1A7DB-1F31-42FE-80EB-7F82DF1DE6B2}" sibTransId="{891AC9D1-FDEF-4D26-9080-A855E79C8B49}"/>
    <dgm:cxn modelId="{7157EB20-6573-4029-9F54-F81BAD8299E7}" srcId="{19AFF74D-8DCF-46C4-865A-A937D73D0431}" destId="{555E6F9F-8E01-44F6-927D-54928A8638CD}" srcOrd="3" destOrd="0" parTransId="{666F641A-89D0-4780-B690-CBCB5A9F25C3}" sibTransId="{3327F6E2-D400-4E26-AFD0-F100A509295F}"/>
    <dgm:cxn modelId="{8A47E6B9-F96B-46C6-ACA2-486BA7027331}" type="presOf" srcId="{555E6F9F-8E01-44F6-927D-54928A8638CD}" destId="{24F15002-A0A4-4EC1-B677-3DE2A98FF339}" srcOrd="0" destOrd="0" presId="urn:microsoft.com/office/officeart/2005/8/layout/matrix3"/>
    <dgm:cxn modelId="{4DB7F995-7189-4F3E-ADDB-F8EE29AD24DA}" srcId="{19AFF74D-8DCF-46C4-865A-A937D73D0431}" destId="{516911E5-9BA0-4345-BBC0-82CC5CD0640D}" srcOrd="2" destOrd="0" parTransId="{73EE7028-1F05-43D3-84F8-39F5AB4FFEEA}" sibTransId="{EA543D06-7B99-4B6E-B9B6-1FE2D6B72FE4}"/>
    <dgm:cxn modelId="{6828BFD8-6C97-4931-9A0B-23BCAA437520}" type="presParOf" srcId="{31E4361D-0F11-446E-8CEB-ED817452B48A}" destId="{DEA23E55-E338-4CB9-A5AD-845791B6EA54}" srcOrd="0" destOrd="0" presId="urn:microsoft.com/office/officeart/2005/8/layout/matrix3"/>
    <dgm:cxn modelId="{0CF8362B-219E-47FD-B2CC-30907D260276}" type="presParOf" srcId="{31E4361D-0F11-446E-8CEB-ED817452B48A}" destId="{DF7579B4-D7E0-4F2E-94F8-FC1109D74862}" srcOrd="1" destOrd="0" presId="urn:microsoft.com/office/officeart/2005/8/layout/matrix3"/>
    <dgm:cxn modelId="{BA271F52-0788-47BD-ABD8-2E53ECDD2C0C}" type="presParOf" srcId="{31E4361D-0F11-446E-8CEB-ED817452B48A}" destId="{CFC304C5-9DFA-403F-B2BE-DA4B5B80B1BF}" srcOrd="2" destOrd="0" presId="urn:microsoft.com/office/officeart/2005/8/layout/matrix3"/>
    <dgm:cxn modelId="{7F2076DD-FF80-4504-8C8A-D94A8A8346A7}" type="presParOf" srcId="{31E4361D-0F11-446E-8CEB-ED817452B48A}" destId="{987DCC14-7453-491D-A759-4522C2A5B24D}" srcOrd="3" destOrd="0" presId="urn:microsoft.com/office/officeart/2005/8/layout/matrix3"/>
    <dgm:cxn modelId="{F853C73A-8ECE-43F0-A199-2AAA224FC76D}" type="presParOf" srcId="{31E4361D-0F11-446E-8CEB-ED817452B48A}" destId="{24F15002-A0A4-4EC1-B677-3DE2A98FF339}" srcOrd="4" destOrd="0" presId="urn:microsoft.com/office/officeart/2005/8/layout/matrix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A4E7CF-E77C-4D1D-A1E7-09D6DB9A7D1B}" type="datetimeFigureOut">
              <a:rPr lang="id-ID" smtClean="0"/>
              <a:pPr/>
              <a:t>22/07/2013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2A8928-819C-48D8-892F-A6CBD2F09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4E7CF-E77C-4D1D-A1E7-09D6DB9A7D1B}" type="datetimeFigureOut">
              <a:rPr lang="id-ID" smtClean="0"/>
              <a:pPr/>
              <a:t>22/07/2013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A8928-819C-48D8-892F-A6CBD2F09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4E7CF-E77C-4D1D-A1E7-09D6DB9A7D1B}" type="datetimeFigureOut">
              <a:rPr lang="id-ID" smtClean="0"/>
              <a:pPr/>
              <a:t>22/07/2013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A8928-819C-48D8-892F-A6CBD2F09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4E7CF-E77C-4D1D-A1E7-09D6DB9A7D1B}" type="datetimeFigureOut">
              <a:rPr lang="id-ID" smtClean="0"/>
              <a:pPr/>
              <a:t>22/07/2013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A8928-819C-48D8-892F-A6CBD2F0938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4E7CF-E77C-4D1D-A1E7-09D6DB9A7D1B}" type="datetimeFigureOut">
              <a:rPr lang="id-ID" smtClean="0"/>
              <a:pPr/>
              <a:t>22/07/2013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A8928-819C-48D8-892F-A6CBD2F0938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4E7CF-E77C-4D1D-A1E7-09D6DB9A7D1B}" type="datetimeFigureOut">
              <a:rPr lang="id-ID" smtClean="0"/>
              <a:pPr/>
              <a:t>22/07/2013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A8928-819C-48D8-892F-A6CBD2F0938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4E7CF-E77C-4D1D-A1E7-09D6DB9A7D1B}" type="datetimeFigureOut">
              <a:rPr lang="id-ID" smtClean="0"/>
              <a:pPr/>
              <a:t>22/07/2013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A8928-819C-48D8-892F-A6CBD2F09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4E7CF-E77C-4D1D-A1E7-09D6DB9A7D1B}" type="datetimeFigureOut">
              <a:rPr lang="id-ID" smtClean="0"/>
              <a:pPr/>
              <a:t>22/07/2013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A8928-819C-48D8-892F-A6CBD2F0938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4E7CF-E77C-4D1D-A1E7-09D6DB9A7D1B}" type="datetimeFigureOut">
              <a:rPr lang="id-ID" smtClean="0"/>
              <a:pPr/>
              <a:t>22/07/2013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A8928-819C-48D8-892F-A6CBD2F09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CA4E7CF-E77C-4D1D-A1E7-09D6DB9A7D1B}" type="datetimeFigureOut">
              <a:rPr lang="id-ID" smtClean="0"/>
              <a:pPr/>
              <a:t>22/07/2013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A8928-819C-48D8-892F-A6CBD2F09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A4E7CF-E77C-4D1D-A1E7-09D6DB9A7D1B}" type="datetimeFigureOut">
              <a:rPr lang="id-ID" smtClean="0"/>
              <a:pPr/>
              <a:t>22/07/2013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2A8928-819C-48D8-892F-A6CBD2F0938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CA4E7CF-E77C-4D1D-A1E7-09D6DB9A7D1B}" type="datetimeFigureOut">
              <a:rPr lang="id-ID" smtClean="0"/>
              <a:pPr/>
              <a:t>22/07/2013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2A8928-819C-48D8-892F-A6CBD2F09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1800" dirty="0" smtClean="0">
                <a:latin typeface="Arial Black" pitchFamily="34" charset="0"/>
                <a:cs typeface="Aharoni" pitchFamily="2" charset="-79"/>
              </a:rPr>
              <a:t>KONSEP DASAR KEPERAWATAN JIWA</a:t>
            </a:r>
            <a:br>
              <a:rPr lang="id-ID" sz="1800" dirty="0" smtClean="0">
                <a:latin typeface="Arial Black" pitchFamily="34" charset="0"/>
                <a:cs typeface="Aharoni" pitchFamily="2" charset="-79"/>
              </a:rPr>
            </a:br>
            <a:r>
              <a:rPr lang="id-ID" sz="1800" dirty="0" smtClean="0">
                <a:latin typeface="Arial Black" pitchFamily="34" charset="0"/>
                <a:cs typeface="Aharoni" pitchFamily="2" charset="-79"/>
              </a:rPr>
              <a:t>- N. ESTI W.</a:t>
            </a:r>
            <a:endParaRPr lang="id-ID" sz="1800" dirty="0"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1800" kern="0" dirty="0" smtClean="0">
                <a:latin typeface="Arial" pitchFamily="34" charset="0"/>
                <a:cs typeface="Arial" pitchFamily="34" charset="0"/>
              </a:rPr>
              <a:t>MANUSIA</a:t>
            </a:r>
          </a:p>
          <a:p>
            <a:r>
              <a:rPr lang="id-ID" sz="1800" kern="0" dirty="0" smtClean="0">
                <a:latin typeface="Arial" pitchFamily="34" charset="0"/>
                <a:cs typeface="Arial" pitchFamily="34" charset="0"/>
              </a:rPr>
              <a:t>Fungsi seseorang sebagai makhluk yang holistik.</a:t>
            </a:r>
          </a:p>
          <a:p>
            <a:r>
              <a:rPr lang="id-ID" sz="1800" kern="0" dirty="0" smtClean="0">
                <a:latin typeface="Arial" pitchFamily="34" charset="0"/>
                <a:cs typeface="Arial" pitchFamily="34" charset="0"/>
              </a:rPr>
              <a:t>Setiap individu mempunyai kebutuhan dasar yang sama</a:t>
            </a:r>
          </a:p>
          <a:p>
            <a:r>
              <a:rPr lang="id-ID" sz="1800" kern="0" dirty="0" smtClean="0">
                <a:latin typeface="Arial" pitchFamily="34" charset="0"/>
                <a:cs typeface="Arial" pitchFamily="34" charset="0"/>
              </a:rPr>
              <a:t>Setiap individu mempunyai harga diri dan martabat.</a:t>
            </a:r>
          </a:p>
          <a:p>
            <a:r>
              <a:rPr lang="id-ID" sz="1800" kern="0" dirty="0" smtClean="0">
                <a:latin typeface="Arial" pitchFamily="34" charset="0"/>
                <a:cs typeface="Arial" pitchFamily="34" charset="0"/>
              </a:rPr>
              <a:t>Tujuan individu: tumbuh, sehat, mandiri, dan tercapai aktualisasi diri.</a:t>
            </a:r>
          </a:p>
          <a:p>
            <a:r>
              <a:rPr lang="id-ID" sz="1800" kern="0" dirty="0" smtClean="0">
                <a:latin typeface="Arial" pitchFamily="34" charset="0"/>
                <a:cs typeface="Arial" pitchFamily="34" charset="0"/>
              </a:rPr>
              <a:t>Setiap individu mempunyai kemampuan untuk berubah dan mengejar tujuan personal.</a:t>
            </a:r>
          </a:p>
          <a:p>
            <a:r>
              <a:rPr lang="id-ID" sz="1800" kern="0" dirty="0" smtClean="0">
                <a:latin typeface="Arial" pitchFamily="34" charset="0"/>
                <a:cs typeface="Arial" pitchFamily="34" charset="0"/>
              </a:rPr>
              <a:t>Setiap individu mempunyai kapasitas koping yang bervariasi.</a:t>
            </a:r>
          </a:p>
          <a:p>
            <a:r>
              <a:rPr lang="id-ID" sz="1800" kern="0" dirty="0" smtClean="0">
                <a:latin typeface="Arial" pitchFamily="34" charset="0"/>
                <a:cs typeface="Arial" pitchFamily="34" charset="0"/>
              </a:rPr>
              <a:t>Setiap individu mempunyai hak berpartisipasi mengambil keputusan.</a:t>
            </a:r>
          </a:p>
          <a:p>
            <a:r>
              <a:rPr lang="id-ID" sz="1800" kern="0" dirty="0" smtClean="0">
                <a:latin typeface="Arial" pitchFamily="34" charset="0"/>
                <a:cs typeface="Arial" pitchFamily="34" charset="0"/>
              </a:rPr>
              <a:t>Setiap perilaku individu bermakna.</a:t>
            </a:r>
            <a:endParaRPr lang="id-ID" sz="18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PRINSIP-PRINSIP KEPERAWATAN JIWA</a:t>
            </a:r>
            <a:endParaRPr lang="id-ID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LINGKUNGAN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Makhluk holistik dipengaruhi dari dalam dirinyadan lingkungan dari luar.</a:t>
            </a:r>
          </a:p>
          <a:p>
            <a:pPr>
              <a:buNone/>
            </a:pPr>
            <a:endParaRPr lang="id-ID" sz="1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KESEHATAN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Harus mennngembangkan strategi koping yang efektif.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Setiap individu berhak memperoleh kesehatan yang sama.</a:t>
            </a:r>
          </a:p>
          <a:p>
            <a:pPr>
              <a:buNone/>
            </a:pPr>
            <a:endParaRPr lang="id-ID" sz="1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KEPERAWATAN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Perawat memandang manusia secara holistik dan menggunakan diri sendiri secara terapeutik.</a:t>
            </a:r>
            <a:endParaRPr lang="id-ID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PERAN PERAWAT KESEHATAN JIWA</a:t>
            </a:r>
            <a:endParaRPr lang="id-ID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Membuat pengkajian kesehatan biopsiko-sosial-budaya dan spiritual.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Merancang dan mengimplementasikan rencana tindakan.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Berperan serta dalam aktifitas pengelolaan kasus.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Memberikan pedoman yankes.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Meningkatkan dan memelihara kesehatan mental serta mengatasi pengaruh gangguan jiwa 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penyuluhan dan konseling.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Memberikan askep  penyakit fisik dengan masalah psikologis dan gangguan jiwa dengan masalah fisik.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Mengelola dan mengkoordinasikan sistem pelayanan.</a:t>
            </a:r>
            <a:endParaRPr lang="id-ID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KEMAMPUAN PERAWAT KESEHATAN JIWA</a:t>
            </a:r>
            <a:endParaRPr lang="id-ID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Memberikan askep secara direct dan indirect.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Dicapai melalui;</a:t>
            </a:r>
          </a:p>
          <a:p>
            <a:pPr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	- Memberikan lingkungan terapeutik.</a:t>
            </a:r>
          </a:p>
          <a:p>
            <a:pPr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	- Bekerja untuk mengatasi klien.</a:t>
            </a:r>
          </a:p>
          <a:p>
            <a:pPr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	- Sebagai role model.</a:t>
            </a:r>
          </a:p>
          <a:p>
            <a:pPr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	- Mempertahankan aspek fisik dari masalah </a:t>
            </a:r>
          </a:p>
          <a:p>
            <a:pPr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     kesehatan klien.</a:t>
            </a:r>
          </a:p>
          <a:p>
            <a:pPr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	- Memberikan penkes.</a:t>
            </a:r>
          </a:p>
          <a:p>
            <a:pPr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	- Sebagai  perantara sosial.</a:t>
            </a:r>
          </a:p>
          <a:p>
            <a:pPr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	- Kolaborasi dengan tim lain.</a:t>
            </a:r>
          </a:p>
          <a:p>
            <a:pPr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	- Memimpin dan membantu tenaga kep.</a:t>
            </a:r>
          </a:p>
          <a:p>
            <a:pPr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	- Menggunakan sumber di masyarakat.</a:t>
            </a:r>
          </a:p>
          <a:p>
            <a:pPr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	   </a:t>
            </a:r>
            <a:endParaRPr lang="id-ID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FUNGSI PERAWAT PSIKIATRI</a:t>
            </a:r>
            <a:endParaRPr lang="id-ID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PENCEGAHAN PRIMER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Fokus 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peningkatan kesehatan, pencegahan penyakit, perlindungan terhadap penyakit.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Penkes prinsip kesehatan mental, tumbang normal, sex education, membantu pasien di RSU agar terhindar dari masalah-masalah psikiatri, bekerjasama dengan keluarga.</a:t>
            </a:r>
          </a:p>
          <a:p>
            <a:endParaRPr lang="id-ID" sz="1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PENCEGAHAN SEKUNDER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Fokus mengurangi  penyakit yang aktual melalui deteksi dini dan pengobatan.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Home visit, pelayanan kasus psikiatri di RSU, lingkungan terapeutik, pencegahan suicide, psikoterapi.</a:t>
            </a:r>
          </a:p>
          <a:p>
            <a:endParaRPr lang="id-ID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TINGKAT PENCEGAHAN</a:t>
            </a:r>
            <a:endParaRPr lang="id-ID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PENCEGAHAN TERSIER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Fokus: mengurangi ketidakmampuan akibat penyakit.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Rehabilitasi, after care.</a:t>
            </a:r>
            <a:endParaRPr lang="id-ID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668000" y="2967335"/>
            <a:ext cx="58329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SEKIAN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500034" y="1928803"/>
          <a:ext cx="8215370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000" dirty="0" smtClean="0">
                <a:latin typeface="Arial" pitchFamily="34" charset="0"/>
                <a:cs typeface="Arial" pitchFamily="34" charset="0"/>
              </a:rPr>
              <a:t>KEPERAWATAN JIWA</a:t>
            </a:r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000" dirty="0" smtClean="0">
                <a:latin typeface="Arial" pitchFamily="34" charset="0"/>
                <a:cs typeface="Arial" pitchFamily="34" charset="0"/>
              </a:rPr>
              <a:t>Sebelum tahun 1860: perawatan klien gangguan jiwa “custodial care”.</a:t>
            </a:r>
          </a:p>
          <a:p>
            <a:r>
              <a:rPr lang="id-ID" sz="2000" dirty="0" smtClean="0">
                <a:latin typeface="Arial" pitchFamily="34" charset="0"/>
                <a:cs typeface="Arial" pitchFamily="34" charset="0"/>
              </a:rPr>
              <a:t>Tahun 1873: Linda Richards mengembangkan perawatan mental di Rs Jiwa dan mengorganisasi pelayanan dan pendidikan kep. Jiwa di RS.</a:t>
            </a:r>
          </a:p>
          <a:p>
            <a:r>
              <a:rPr lang="id-ID" sz="2000" dirty="0" smtClean="0">
                <a:latin typeface="Arial" pitchFamily="34" charset="0"/>
                <a:cs typeface="Arial" pitchFamily="34" charset="0"/>
              </a:rPr>
              <a:t>Tahun 1882: Didirikan sekolah perawat I di Mclean Hospital </a:t>
            </a:r>
            <a:r>
              <a:rPr lang="id-ID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fisik dan mental.</a:t>
            </a:r>
          </a:p>
          <a:p>
            <a:r>
              <a:rPr lang="id-ID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Tahun 1913 : John Hopkins mendirikan sekolah perawat dan memasukkan kep. Psikiatri dalam kurukulum.</a:t>
            </a:r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000" dirty="0" smtClean="0">
                <a:latin typeface="Arial" pitchFamily="34" charset="0"/>
                <a:cs typeface="Arial" pitchFamily="34" charset="0"/>
              </a:rPr>
              <a:t>SEJARAH PERKEMBANGAN KEP.JIWA</a:t>
            </a:r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221497"/>
          </a:xfrm>
        </p:spPr>
        <p:txBody>
          <a:bodyPr>
            <a:normAutofit/>
          </a:bodyPr>
          <a:lstStyle/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Setelah perang dunia II : Meningkatnya program pengobatan dan pelayanan psikiatri, materi perawatan psikiatri merupakan bagian integral dari kurikulum perawatan.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Tahun 1950: peran perawat psikiatri mulai berkembang.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Tahun 1951: Mellow mengembangkan hubungan perawat klien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hub.terapeutik.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Tahun 1952: Peplau menegembangkan hubungan interpersonal dalam keperawatan.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Tahun 1960 : Fokus perawatan psikiatri yaitu prevensi primer, implementasi perawatan dan konsultasi dalam komunitas.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Tahun 1970:Pengembangan kerangka kerja praktek keperawatan proses kep dan standar praktek keperawatan psikiatri.</a:t>
            </a:r>
            <a:endParaRPr lang="id-ID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Tahun 1982: RSJiwa I di Bogor.</a:t>
            </a:r>
          </a:p>
          <a:p>
            <a:pPr>
              <a:buNone/>
            </a:pPr>
            <a:r>
              <a:rPr lang="id-ID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RSJiwa</a:t>
            </a:r>
            <a:r>
              <a:rPr lang="id-ID" sz="16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pusat pengembangan yankep jiwa.</a:t>
            </a:r>
          </a:p>
          <a:p>
            <a:pPr>
              <a:buNone/>
            </a:pPr>
            <a:r>
              <a:rPr lang="id-ID" sz="16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	awalnya custodial care, kemudian menggunakan terapi kejang listrik. Klien dilatih bekerja sesuai dengan kemampuan.</a:t>
            </a:r>
          </a:p>
          <a:p>
            <a:pPr>
              <a:buNone/>
            </a:pPr>
            <a:endParaRPr lang="id-ID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d-ID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UUNo 3 Tahun 1966</a:t>
            </a:r>
            <a:r>
              <a:rPr lang="id-ID" sz="16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Kesehatan Jiwa.</a:t>
            </a:r>
          </a:p>
          <a:p>
            <a:pPr>
              <a:buNone/>
            </a:pPr>
            <a:r>
              <a:rPr lang="id-ID" sz="16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	Modernisasi upaya kesehatan jiwa dilaksanakan secara komprehensif (promotif, preventif, kuratif dan rehabilitatif), pelayanan ditujukan kepada individu dan masyarakat.</a:t>
            </a:r>
          </a:p>
          <a:p>
            <a:pPr>
              <a:buNone/>
            </a:pPr>
            <a:r>
              <a:rPr lang="id-ID" sz="16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	Pelayanan tidak hanya untuk klien gangguan jiwa</a:t>
            </a:r>
            <a:endParaRPr lang="id-ID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DI INDONESIA</a:t>
            </a:r>
            <a:endParaRPr lang="id-ID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Kesehatan Jiwa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Kondisi yang memfasilitasi perkembangan seseorang baik fisik, intelektual dan emosional secara optimal dan selaras dengan orang lain.</a:t>
            </a:r>
          </a:p>
          <a:p>
            <a:pPr>
              <a:buNone/>
            </a:pPr>
            <a:endParaRPr lang="id-ID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Sehingga tercapai:</a:t>
            </a:r>
          </a:p>
          <a:p>
            <a:pPr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	* kemampuan menyesuaikan dengan diri sendiri, orang lain, masyarakat dan lingkungan.</a:t>
            </a:r>
          </a:p>
          <a:p>
            <a:pPr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	* keharmonisan fungsi jiwa, sanggup hadapi problem yang biasa terjadi dan merasa bahagia.</a:t>
            </a:r>
            <a:endParaRPr lang="id-ID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DEFINISI KESEHATAN JIWA</a:t>
            </a:r>
            <a:endParaRPr lang="id-ID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Keperawatan Jiwa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Pelayanan  keperawatan profesional didasarkan pada ilmu perilaku, ilmu kep jiwa pada manusia sepanjang siklus kehidupan dengan respon psikososial yang maladaptif yang disebabkan oleh gangguan bio-psiko-sosial dengan menggunakan diri sendiri daan terapi keperawatan jiwa melalui pendekatan proses keperawatan untuk meningkatkan, mencegah, mempertahankan dan memulihkan masalah kesehatan jiwa klien.</a:t>
            </a:r>
          </a:p>
          <a:p>
            <a:pPr>
              <a:buNone/>
            </a:pPr>
            <a:endParaRPr lang="id-ID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Proses interpersonal untuk meningkatkan dan mempertahankan perilaku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klien berfungsi utuh  sebagai manusia.</a:t>
            </a:r>
            <a:endParaRPr lang="id-ID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DEFINISI KEPERAWATAN JIWA</a:t>
            </a:r>
            <a:endParaRPr lang="id-ID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1800" kern="200" dirty="0" smtClean="0">
                <a:latin typeface="Arial" pitchFamily="34" charset="0"/>
                <a:cs typeface="Arial" pitchFamily="34" charset="0"/>
              </a:rPr>
              <a:t>Tatanan tradisional dari keperawatan jiwa mencakup fasilitas psikiatri, pusat kesehatan mental masyarakat unit psikiatri di RSU, fasilitas tempat tinggal dan praktek pribadi.</a:t>
            </a:r>
          </a:p>
          <a:p>
            <a:pPr>
              <a:buNone/>
            </a:pPr>
            <a:endParaRPr lang="id-ID" sz="1800" kern="2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800" kern="200" dirty="0" smtClean="0">
                <a:latin typeface="Arial" pitchFamily="34" charset="0"/>
                <a:cs typeface="Arial" pitchFamily="34" charset="0"/>
              </a:rPr>
              <a:t>Tatanan rentang askep jiwa: pelayanan di rumah, program rawat inap, pusat-pusat penitipan, panti asuhan , klinik pelayanan utama, fasilitas pengelolaan perawatan, organisasi pemeliharaan kesehatan</a:t>
            </a:r>
            <a:r>
              <a:rPr lang="id-ID" sz="1800" kern="0" dirty="0" smtClean="0">
                <a:latin typeface="Arial" pitchFamily="34" charset="0"/>
                <a:cs typeface="Arial" pitchFamily="34" charset="0"/>
              </a:rPr>
              <a:t>.</a:t>
            </a:r>
            <a:endParaRPr lang="id-ID" sz="18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RENTANG ASKEP JIWA</a:t>
            </a:r>
            <a:endParaRPr lang="id-ID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Tujuan keperawatan jiwa:</a:t>
            </a:r>
          </a:p>
          <a:p>
            <a:pPr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Menolong klien agar kembali ke masyarakat sebagai individu yang mandiri dan berguna.</a:t>
            </a:r>
            <a:endParaRPr lang="id-ID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Dapat dicapai melalui proses komunikasi yang bertujuan:</a:t>
            </a:r>
          </a:p>
          <a:p>
            <a:pPr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Membantu klien menerima diri sendiri.</a:t>
            </a:r>
          </a:p>
          <a:p>
            <a:pPr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memperbaiki hubungan dengan orang lain dan lingkungan.</a:t>
            </a:r>
          </a:p>
          <a:p>
            <a:pPr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Mengusahakan agar klien agar dapat mandiri.</a:t>
            </a:r>
          </a:p>
          <a:p>
            <a:pPr>
              <a:buNone/>
            </a:pPr>
            <a:endParaRPr lang="id-ID" sz="1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None/>
            </a:pPr>
            <a:endParaRPr lang="id-ID" sz="1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None/>
            </a:pPr>
            <a:endParaRPr lang="id-ID" sz="1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None/>
            </a:pPr>
            <a:endParaRPr lang="id-ID" sz="1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None/>
            </a:pPr>
            <a:endParaRPr lang="id-ID" sz="1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None/>
            </a:pPr>
            <a:endParaRPr lang="id-ID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1800" spc="-300" dirty="0" smtClean="0">
                <a:latin typeface="Arial" pitchFamily="34" charset="0"/>
                <a:cs typeface="Arial" pitchFamily="34" charset="0"/>
              </a:rPr>
              <a:t>TUJUAN KEPERAWATAN JIWA</a:t>
            </a:r>
            <a:endParaRPr lang="id-ID" sz="1800" spc="-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319</TotalTime>
  <Words>646</Words>
  <Application>Microsoft Office PowerPoint</Application>
  <PresentationFormat>On-screen Show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KONSEP DASAR KEPERAWATAN JIWA - N. ESTI W.</vt:lpstr>
      <vt:lpstr>KEPERAWATAN JIWA</vt:lpstr>
      <vt:lpstr>SEJARAH PERKEMBANGAN KEP.JIWA</vt:lpstr>
      <vt:lpstr>Slide 4</vt:lpstr>
      <vt:lpstr>DI INDONESIA</vt:lpstr>
      <vt:lpstr>DEFINISI KESEHATAN JIWA</vt:lpstr>
      <vt:lpstr>DEFINISI KEPERAWATAN JIWA</vt:lpstr>
      <vt:lpstr>RENTANG ASKEP JIWA</vt:lpstr>
      <vt:lpstr>TUJUAN KEPERAWATAN JIWA</vt:lpstr>
      <vt:lpstr>PRINSIP-PRINSIP KEPERAWATAN JIWA</vt:lpstr>
      <vt:lpstr>Slide 11</vt:lpstr>
      <vt:lpstr>PERAN PERAWAT KESEHATAN JIWA</vt:lpstr>
      <vt:lpstr>KEMAMPUAN PERAWAT KESEHATAN JIWA</vt:lpstr>
      <vt:lpstr>FUNGSI PERAWAT PSIKIATRI</vt:lpstr>
      <vt:lpstr>TINGKAT PENCEGAHAN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KEPERAWATAN JIWA</dc:title>
  <dc:creator>user</dc:creator>
  <cp:lastModifiedBy>Lee_Hacks</cp:lastModifiedBy>
  <cp:revision>30</cp:revision>
  <dcterms:created xsi:type="dcterms:W3CDTF">2012-09-09T07:07:25Z</dcterms:created>
  <dcterms:modified xsi:type="dcterms:W3CDTF">2013-07-22T02:06:23Z</dcterms:modified>
</cp:coreProperties>
</file>