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7" r:id="rId3"/>
    <p:sldId id="298" r:id="rId4"/>
    <p:sldId id="258" r:id="rId5"/>
    <p:sldId id="261" r:id="rId6"/>
    <p:sldId id="268" r:id="rId7"/>
    <p:sldId id="269" r:id="rId8"/>
    <p:sldId id="271" r:id="rId9"/>
    <p:sldId id="272" r:id="rId10"/>
    <p:sldId id="270" r:id="rId11"/>
    <p:sldId id="299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96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1" r:id="rId37"/>
    <p:sldId id="300" r:id="rId38"/>
    <p:sldId id="293" r:id="rId39"/>
    <p:sldId id="294" r:id="rId40"/>
    <p:sldId id="295" r:id="rId4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FF66"/>
    <a:srgbClr val="6699FF"/>
    <a:srgbClr val="FF3300"/>
    <a:srgbClr val="99FF33"/>
    <a:srgbClr val="CC3300"/>
    <a:srgbClr val="33CC33"/>
    <a:srgbClr val="FF7C80"/>
    <a:srgbClr val="FF3399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CD348-0131-425C-9631-6F1CEE325BF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0369E7C-CFB2-4322-937E-270E19674449}">
      <dgm:prSet phldrT="[Text]" custT="1"/>
      <dgm:spPr/>
      <dgm:t>
        <a:bodyPr/>
        <a:lstStyle/>
        <a:p>
          <a:pPr algn="ctr"/>
          <a:r>
            <a:rPr lang="en-US" sz="2400" dirty="0" smtClean="0"/>
            <a:t>stimulus</a:t>
          </a:r>
          <a:endParaRPr lang="en-US" sz="2400" dirty="0"/>
        </a:p>
      </dgm:t>
    </dgm:pt>
    <dgm:pt modelId="{560935E5-EAB3-4531-97B9-60E79DA95DC0}" type="parTrans" cxnId="{30E8A93D-20ED-4853-960C-B04DA6625DDA}">
      <dgm:prSet/>
      <dgm:spPr/>
      <dgm:t>
        <a:bodyPr/>
        <a:lstStyle/>
        <a:p>
          <a:pPr algn="ctr"/>
          <a:endParaRPr lang="en-US" sz="3600"/>
        </a:p>
      </dgm:t>
    </dgm:pt>
    <dgm:pt modelId="{2564D7D4-0A20-4194-9DE1-1F5480FBB107}" type="sibTrans" cxnId="{30E8A93D-20ED-4853-960C-B04DA6625DDA}">
      <dgm:prSet custT="1"/>
      <dgm:spPr/>
      <dgm:t>
        <a:bodyPr/>
        <a:lstStyle/>
        <a:p>
          <a:pPr algn="ctr"/>
          <a:endParaRPr lang="en-US" sz="1600"/>
        </a:p>
      </dgm:t>
    </dgm:pt>
    <dgm:pt modelId="{A61BF914-9A59-4C63-B5B8-6C30F1DDF928}">
      <dgm:prSet phldrT="[Text]" custT="1"/>
      <dgm:spPr/>
      <dgm:t>
        <a:bodyPr/>
        <a:lstStyle/>
        <a:p>
          <a:pPr algn="ctr"/>
          <a:r>
            <a:rPr lang="en-US" sz="2400" dirty="0" err="1" smtClean="0"/>
            <a:t>Reseptor</a:t>
          </a:r>
          <a:r>
            <a:rPr lang="en-US" sz="2400" dirty="0" smtClean="0"/>
            <a:t> </a:t>
          </a:r>
          <a:r>
            <a:rPr lang="en-US" sz="2400" dirty="0" err="1" smtClean="0"/>
            <a:t>perifer</a:t>
          </a:r>
          <a:r>
            <a:rPr lang="en-US" sz="2400" dirty="0" smtClean="0"/>
            <a:t> neuron</a:t>
          </a:r>
          <a:endParaRPr lang="en-US" sz="2400" dirty="0"/>
        </a:p>
      </dgm:t>
    </dgm:pt>
    <dgm:pt modelId="{F9AAC318-E52D-434D-9625-5637A255AC42}" type="parTrans" cxnId="{43DF047D-1D7D-4486-ADA0-D2ECF608D92F}">
      <dgm:prSet/>
      <dgm:spPr/>
      <dgm:t>
        <a:bodyPr/>
        <a:lstStyle/>
        <a:p>
          <a:pPr algn="ctr"/>
          <a:endParaRPr lang="en-US" sz="3600"/>
        </a:p>
      </dgm:t>
    </dgm:pt>
    <dgm:pt modelId="{8E9B2443-7013-4687-A4E4-FAFD5C20FADB}" type="sibTrans" cxnId="{43DF047D-1D7D-4486-ADA0-D2ECF608D92F}">
      <dgm:prSet custT="1"/>
      <dgm:spPr/>
      <dgm:t>
        <a:bodyPr/>
        <a:lstStyle/>
        <a:p>
          <a:pPr algn="ctr"/>
          <a:endParaRPr lang="en-US" sz="1600"/>
        </a:p>
      </dgm:t>
    </dgm:pt>
    <dgm:pt modelId="{D3D84769-CC76-4995-8A47-AAC6F3D71227}">
      <dgm:prSet phldrT="[Text]" custT="1"/>
      <dgm:spPr/>
      <dgm:t>
        <a:bodyPr/>
        <a:lstStyle/>
        <a:p>
          <a:pPr algn="ctr"/>
          <a:r>
            <a:rPr lang="en-US" sz="2400" dirty="0" err="1" smtClean="0"/>
            <a:t>Neurotransmiiter</a:t>
          </a:r>
          <a:r>
            <a:rPr lang="en-US" sz="2400" dirty="0" smtClean="0"/>
            <a:t> </a:t>
          </a:r>
          <a:r>
            <a:rPr lang="en-US" sz="2400" dirty="0" err="1" smtClean="0"/>
            <a:t>berjalan</a:t>
          </a:r>
          <a:r>
            <a:rPr lang="en-US" sz="2400" dirty="0" smtClean="0"/>
            <a:t> </a:t>
          </a:r>
          <a:r>
            <a:rPr lang="en-US" sz="2400" dirty="0" err="1" smtClean="0"/>
            <a:t>di</a:t>
          </a:r>
          <a:r>
            <a:rPr lang="en-US" sz="2400" dirty="0" smtClean="0"/>
            <a:t> </a:t>
          </a:r>
          <a:r>
            <a:rPr lang="en-US" sz="2400" dirty="0" err="1" smtClean="0"/>
            <a:t>akson</a:t>
          </a:r>
          <a:endParaRPr lang="en-US" sz="2400" dirty="0"/>
        </a:p>
      </dgm:t>
    </dgm:pt>
    <dgm:pt modelId="{B4278F3B-F935-4802-9611-B17715FA9B6F}" type="parTrans" cxnId="{F85535D0-1029-4837-A63F-DAD6DDE782D7}">
      <dgm:prSet/>
      <dgm:spPr/>
      <dgm:t>
        <a:bodyPr/>
        <a:lstStyle/>
        <a:p>
          <a:pPr algn="ctr"/>
          <a:endParaRPr lang="en-US" sz="3600"/>
        </a:p>
      </dgm:t>
    </dgm:pt>
    <dgm:pt modelId="{1211AB61-4B5A-4070-9B2E-B93FA808FF68}" type="sibTrans" cxnId="{F85535D0-1029-4837-A63F-DAD6DDE782D7}">
      <dgm:prSet custT="1"/>
      <dgm:spPr/>
      <dgm:t>
        <a:bodyPr/>
        <a:lstStyle/>
        <a:p>
          <a:pPr algn="ctr"/>
          <a:endParaRPr lang="en-US" sz="1600"/>
        </a:p>
      </dgm:t>
    </dgm:pt>
    <dgm:pt modelId="{4A10690F-C704-4F79-9346-74E154E259E4}">
      <dgm:prSet phldrT="[Text]" custT="1"/>
      <dgm:spPr/>
      <dgm:t>
        <a:bodyPr/>
        <a:lstStyle/>
        <a:p>
          <a:pPr algn="ctr"/>
          <a:r>
            <a:rPr lang="en-US" sz="2400" dirty="0" err="1" smtClean="0"/>
            <a:t>Neurotransmiiter</a:t>
          </a:r>
          <a:r>
            <a:rPr lang="en-US" sz="2400" dirty="0" smtClean="0"/>
            <a:t> </a:t>
          </a:r>
          <a:r>
            <a:rPr lang="en-US" sz="2400" dirty="0" err="1" smtClean="0"/>
            <a:t>tiba</a:t>
          </a:r>
          <a:r>
            <a:rPr lang="en-US" sz="2400" dirty="0" smtClean="0"/>
            <a:t> </a:t>
          </a:r>
          <a:r>
            <a:rPr lang="en-US" sz="2400" dirty="0" err="1" smtClean="0"/>
            <a:t>di</a:t>
          </a:r>
          <a:r>
            <a:rPr lang="en-US" sz="2400" dirty="0" smtClean="0"/>
            <a:t> pre </a:t>
          </a:r>
          <a:r>
            <a:rPr lang="en-US" sz="2400" dirty="0" err="1" smtClean="0"/>
            <a:t>sinap</a:t>
          </a:r>
          <a:endParaRPr lang="en-US" sz="2400" dirty="0"/>
        </a:p>
      </dgm:t>
    </dgm:pt>
    <dgm:pt modelId="{660C1CAC-6676-4EA4-9AFA-99420BA5A033}" type="parTrans" cxnId="{7DCACA36-EA3A-4339-849B-852091B2A5C0}">
      <dgm:prSet/>
      <dgm:spPr/>
      <dgm:t>
        <a:bodyPr/>
        <a:lstStyle/>
        <a:p>
          <a:pPr algn="ctr"/>
          <a:endParaRPr lang="en-US" sz="3600"/>
        </a:p>
      </dgm:t>
    </dgm:pt>
    <dgm:pt modelId="{7E9575B2-CD38-409C-A13D-8944EAA87D54}" type="sibTrans" cxnId="{7DCACA36-EA3A-4339-849B-852091B2A5C0}">
      <dgm:prSet custT="1"/>
      <dgm:spPr/>
      <dgm:t>
        <a:bodyPr/>
        <a:lstStyle/>
        <a:p>
          <a:pPr algn="ctr"/>
          <a:endParaRPr lang="en-US" sz="1600"/>
        </a:p>
      </dgm:t>
    </dgm:pt>
    <dgm:pt modelId="{291EF740-72E8-4508-B3C8-A08BE45CC2A0}">
      <dgm:prSet phldrT="[Text]" custT="1"/>
      <dgm:spPr/>
      <dgm:t>
        <a:bodyPr/>
        <a:lstStyle/>
        <a:p>
          <a:pPr algn="ctr"/>
          <a:r>
            <a:rPr lang="en-US" sz="2400" dirty="0" err="1" smtClean="0"/>
            <a:t>Masuk</a:t>
          </a:r>
          <a:r>
            <a:rPr lang="en-US" sz="2400" dirty="0" smtClean="0"/>
            <a:t> </a:t>
          </a:r>
          <a:r>
            <a:rPr lang="en-US" sz="2400" dirty="0" err="1" smtClean="0"/>
            <a:t>celah</a:t>
          </a:r>
          <a:r>
            <a:rPr lang="en-US" sz="2400" dirty="0" smtClean="0"/>
            <a:t> </a:t>
          </a:r>
          <a:r>
            <a:rPr lang="en-US" sz="2400" dirty="0" err="1" smtClean="0"/>
            <a:t>sinap</a:t>
          </a:r>
          <a:endParaRPr lang="en-US" sz="2400" dirty="0"/>
        </a:p>
      </dgm:t>
    </dgm:pt>
    <dgm:pt modelId="{2C0AD9D1-039E-4534-B6E7-E4BD5C58DABA}" type="parTrans" cxnId="{07DA6A2B-33B7-41A1-B92E-0B50259E8BDD}">
      <dgm:prSet/>
      <dgm:spPr/>
      <dgm:t>
        <a:bodyPr/>
        <a:lstStyle/>
        <a:p>
          <a:pPr algn="ctr"/>
          <a:endParaRPr lang="en-US" sz="3600"/>
        </a:p>
      </dgm:t>
    </dgm:pt>
    <dgm:pt modelId="{659EFFAF-CC22-4BF7-8B92-804D91C98203}" type="sibTrans" cxnId="{07DA6A2B-33B7-41A1-B92E-0B50259E8BDD}">
      <dgm:prSet custT="1"/>
      <dgm:spPr/>
      <dgm:t>
        <a:bodyPr/>
        <a:lstStyle/>
        <a:p>
          <a:pPr algn="ctr"/>
          <a:endParaRPr lang="en-US" sz="1600"/>
        </a:p>
      </dgm:t>
    </dgm:pt>
    <dgm:pt modelId="{92538D80-9AE9-43FB-8543-6C96562A1C58}">
      <dgm:prSet phldrT="[Text]" custT="1"/>
      <dgm:spPr/>
      <dgm:t>
        <a:bodyPr/>
        <a:lstStyle/>
        <a:p>
          <a:pPr algn="ctr"/>
          <a:r>
            <a:rPr lang="en-US" sz="2400" dirty="0" err="1" smtClean="0"/>
            <a:t>Terjadi</a:t>
          </a:r>
          <a:r>
            <a:rPr lang="en-US" sz="2400" dirty="0" smtClean="0"/>
            <a:t> </a:t>
          </a:r>
          <a:r>
            <a:rPr lang="en-US" sz="2400" dirty="0" err="1" smtClean="0"/>
            <a:t>potensial</a:t>
          </a:r>
          <a:r>
            <a:rPr lang="en-US" sz="2400" dirty="0" smtClean="0"/>
            <a:t> </a:t>
          </a:r>
          <a:r>
            <a:rPr lang="en-US" sz="2400" dirty="0" err="1" smtClean="0"/>
            <a:t>aksi</a:t>
          </a:r>
          <a:endParaRPr lang="en-US" sz="2400" dirty="0"/>
        </a:p>
      </dgm:t>
    </dgm:pt>
    <dgm:pt modelId="{67E85490-54E0-4653-BE8F-5B2F91286ABB}" type="parTrans" cxnId="{75B68A35-AD9F-4401-BB61-6AE8DF25BF69}">
      <dgm:prSet/>
      <dgm:spPr/>
      <dgm:t>
        <a:bodyPr/>
        <a:lstStyle/>
        <a:p>
          <a:pPr algn="ctr"/>
          <a:endParaRPr lang="en-US" sz="3600"/>
        </a:p>
      </dgm:t>
    </dgm:pt>
    <dgm:pt modelId="{209124EC-6BEB-44F4-BE68-30CE7B0494EB}" type="sibTrans" cxnId="{75B68A35-AD9F-4401-BB61-6AE8DF25BF69}">
      <dgm:prSet custT="1"/>
      <dgm:spPr/>
      <dgm:t>
        <a:bodyPr/>
        <a:lstStyle/>
        <a:p>
          <a:pPr algn="ctr"/>
          <a:endParaRPr lang="en-US" sz="1600"/>
        </a:p>
      </dgm:t>
    </dgm:pt>
    <dgm:pt modelId="{AC789AE0-636B-4BDE-8E2B-1F27317529DB}">
      <dgm:prSet phldrT="[Text]" custT="1"/>
      <dgm:spPr/>
      <dgm:t>
        <a:bodyPr/>
        <a:lstStyle/>
        <a:p>
          <a:pPr algn="ctr"/>
          <a:r>
            <a:rPr lang="en-US" sz="2400" dirty="0" smtClean="0"/>
            <a:t>Neurotransmitter </a:t>
          </a:r>
          <a:r>
            <a:rPr lang="en-US" sz="2400" dirty="0" err="1" smtClean="0"/>
            <a:t>di</a:t>
          </a:r>
          <a:r>
            <a:rPr lang="en-US" sz="2400" dirty="0" smtClean="0"/>
            <a:t> </a:t>
          </a:r>
          <a:r>
            <a:rPr lang="en-US" sz="2400" dirty="0" err="1" smtClean="0"/>
            <a:t>terima</a:t>
          </a:r>
          <a:r>
            <a:rPr lang="en-US" sz="2400" dirty="0" smtClean="0"/>
            <a:t> </a:t>
          </a:r>
          <a:r>
            <a:rPr lang="en-US" sz="2400" dirty="0" err="1" smtClean="0"/>
            <a:t>resptor</a:t>
          </a:r>
          <a:r>
            <a:rPr lang="en-US" sz="2400" dirty="0" smtClean="0"/>
            <a:t> </a:t>
          </a:r>
          <a:r>
            <a:rPr lang="en-US" sz="2400" dirty="0" err="1" smtClean="0"/>
            <a:t>dendrit</a:t>
          </a:r>
          <a:r>
            <a:rPr lang="en-US" sz="2400" dirty="0" smtClean="0"/>
            <a:t> neuron </a:t>
          </a:r>
          <a:r>
            <a:rPr lang="en-US" sz="2400" dirty="0" err="1" smtClean="0"/>
            <a:t>selanjutnya</a:t>
          </a:r>
          <a:endParaRPr lang="en-US" sz="2400" dirty="0"/>
        </a:p>
      </dgm:t>
    </dgm:pt>
    <dgm:pt modelId="{D12C7036-00D6-4D08-A64D-72A8BC389543}" type="parTrans" cxnId="{6A4F5AD9-1E03-41D9-BEAB-0D4E7B4923DA}">
      <dgm:prSet/>
      <dgm:spPr/>
      <dgm:t>
        <a:bodyPr/>
        <a:lstStyle/>
        <a:p>
          <a:pPr algn="ctr"/>
          <a:endParaRPr lang="en-US" sz="3600"/>
        </a:p>
      </dgm:t>
    </dgm:pt>
    <dgm:pt modelId="{01C20105-B004-4BF9-818E-FF66B46E82F9}" type="sibTrans" cxnId="{6A4F5AD9-1E03-41D9-BEAB-0D4E7B4923DA}">
      <dgm:prSet/>
      <dgm:spPr/>
      <dgm:t>
        <a:bodyPr/>
        <a:lstStyle/>
        <a:p>
          <a:pPr algn="ctr"/>
          <a:endParaRPr lang="en-US" sz="3600"/>
        </a:p>
      </dgm:t>
    </dgm:pt>
    <dgm:pt modelId="{DF34F631-99BF-4082-A820-0C6E9C5A570D}" type="pres">
      <dgm:prSet presAssocID="{7CBCD348-0131-425C-9631-6F1CEE325BF2}" presName="linearFlow" presStyleCnt="0">
        <dgm:presLayoutVars>
          <dgm:resizeHandles val="exact"/>
        </dgm:presLayoutVars>
      </dgm:prSet>
      <dgm:spPr/>
    </dgm:pt>
    <dgm:pt modelId="{FC697EDD-31BF-4017-8BD3-71DA4E6DADA4}" type="pres">
      <dgm:prSet presAssocID="{30369E7C-CFB2-4322-937E-270E1967444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4A0F-A363-4930-B765-46BCB37AC975}" type="pres">
      <dgm:prSet presAssocID="{2564D7D4-0A20-4194-9DE1-1F5480FBB10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CCA3747-C081-406E-A0EA-9D81423604A2}" type="pres">
      <dgm:prSet presAssocID="{2564D7D4-0A20-4194-9DE1-1F5480FBB10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93EC7C3-8943-4485-84E3-8CB2DEF9AE44}" type="pres">
      <dgm:prSet presAssocID="{A61BF914-9A59-4C63-B5B8-6C30F1DDF928}" presName="node" presStyleLbl="node1" presStyleIdx="1" presStyleCnt="7" custScaleX="197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33CD3-BA35-4F5F-A2BD-B546C7FD8FED}" type="pres">
      <dgm:prSet presAssocID="{8E9B2443-7013-4687-A4E4-FAFD5C20FAD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0DBC3EB-BD21-4B40-A15D-FFE2C091DED1}" type="pres">
      <dgm:prSet presAssocID="{8E9B2443-7013-4687-A4E4-FAFD5C20FAD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3DB0273-484C-4A8C-B212-D503485A43B9}" type="pres">
      <dgm:prSet presAssocID="{D3D84769-CC76-4995-8A47-AAC6F3D71227}" presName="node" presStyleLbl="node1" presStyleIdx="2" presStyleCnt="7" custScaleX="243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CF836-7DE3-4988-B45A-2F31F304F333}" type="pres">
      <dgm:prSet presAssocID="{1211AB61-4B5A-4070-9B2E-B93FA808FF6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04ED1EA-8193-4EFA-8FEF-FD51B7EC68B4}" type="pres">
      <dgm:prSet presAssocID="{1211AB61-4B5A-4070-9B2E-B93FA808FF6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3BE783E-3D93-4CDC-B3ED-210F8DECEB20}" type="pres">
      <dgm:prSet presAssocID="{4A10690F-C704-4F79-9346-74E154E259E4}" presName="node" presStyleLbl="node1" presStyleIdx="3" presStyleCnt="7" custScaleX="223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53FEF-5821-47C9-A72D-CD442D457065}" type="pres">
      <dgm:prSet presAssocID="{7E9575B2-CD38-409C-A13D-8944EAA87D5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5BDC219-9369-400B-B03E-C532D91D12F5}" type="pres">
      <dgm:prSet presAssocID="{7E9575B2-CD38-409C-A13D-8944EAA87D5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BC1DBFE-22FC-4B19-A361-A5D3A03E938C}" type="pres">
      <dgm:prSet presAssocID="{291EF740-72E8-4508-B3C8-A08BE45CC2A0}" presName="node" presStyleLbl="node1" presStyleIdx="4" presStyleCnt="7" custScaleX="19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35812-44A8-4B74-97D9-22FDEB654DB4}" type="pres">
      <dgm:prSet presAssocID="{659EFFAF-CC22-4BF7-8B92-804D91C9820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161D7D9-90EF-4A52-BD55-D20D488C1AAC}" type="pres">
      <dgm:prSet presAssocID="{659EFFAF-CC22-4BF7-8B92-804D91C9820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B5B01DB-B430-4B77-9085-6536B69D318F}" type="pres">
      <dgm:prSet presAssocID="{92538D80-9AE9-43FB-8543-6C96562A1C58}" presName="node" presStyleLbl="node1" presStyleIdx="5" presStyleCnt="7" custScaleX="158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305A-8CE5-4800-98AE-3CFF76FE24B9}" type="pres">
      <dgm:prSet presAssocID="{209124EC-6BEB-44F4-BE68-30CE7B0494E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5FF3E4F-C1AA-40F9-BD13-B23305ED3669}" type="pres">
      <dgm:prSet presAssocID="{209124EC-6BEB-44F4-BE68-30CE7B0494E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91A23A8-B135-42BF-97C8-A4D08C8B40F1}" type="pres">
      <dgm:prSet presAssocID="{AC789AE0-636B-4BDE-8E2B-1F27317529DB}" presName="node" presStyleLbl="node1" presStyleIdx="6" presStyleCnt="7" custScaleX="355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ACA36-EA3A-4339-849B-852091B2A5C0}" srcId="{7CBCD348-0131-425C-9631-6F1CEE325BF2}" destId="{4A10690F-C704-4F79-9346-74E154E259E4}" srcOrd="3" destOrd="0" parTransId="{660C1CAC-6676-4EA4-9AFA-99420BA5A033}" sibTransId="{7E9575B2-CD38-409C-A13D-8944EAA87D54}"/>
    <dgm:cxn modelId="{43DF047D-1D7D-4486-ADA0-D2ECF608D92F}" srcId="{7CBCD348-0131-425C-9631-6F1CEE325BF2}" destId="{A61BF914-9A59-4C63-B5B8-6C30F1DDF928}" srcOrd="1" destOrd="0" parTransId="{F9AAC318-E52D-434D-9625-5637A255AC42}" sibTransId="{8E9B2443-7013-4687-A4E4-FAFD5C20FADB}"/>
    <dgm:cxn modelId="{FFB0860E-E878-481F-B2D7-E6B3D431163F}" type="presOf" srcId="{4A10690F-C704-4F79-9346-74E154E259E4}" destId="{A3BE783E-3D93-4CDC-B3ED-210F8DECEB20}" srcOrd="0" destOrd="0" presId="urn:microsoft.com/office/officeart/2005/8/layout/process2"/>
    <dgm:cxn modelId="{93F88E58-E491-4A28-A4BB-542A266C9685}" type="presOf" srcId="{7E9575B2-CD38-409C-A13D-8944EAA87D54}" destId="{65BDC219-9369-400B-B03E-C532D91D12F5}" srcOrd="1" destOrd="0" presId="urn:microsoft.com/office/officeart/2005/8/layout/process2"/>
    <dgm:cxn modelId="{A533FB57-9639-4292-A8B8-E811C8107955}" type="presOf" srcId="{2564D7D4-0A20-4194-9DE1-1F5480FBB107}" destId="{4CCA3747-C081-406E-A0EA-9D81423604A2}" srcOrd="1" destOrd="0" presId="urn:microsoft.com/office/officeart/2005/8/layout/process2"/>
    <dgm:cxn modelId="{68C34E02-49DE-4335-A702-DF48E35274F6}" type="presOf" srcId="{659EFFAF-CC22-4BF7-8B92-804D91C98203}" destId="{39635812-44A8-4B74-97D9-22FDEB654DB4}" srcOrd="0" destOrd="0" presId="urn:microsoft.com/office/officeart/2005/8/layout/process2"/>
    <dgm:cxn modelId="{98BCA2D2-CD1E-4A6E-B310-57110346D7F5}" type="presOf" srcId="{AC789AE0-636B-4BDE-8E2B-1F27317529DB}" destId="{D91A23A8-B135-42BF-97C8-A4D08C8B40F1}" srcOrd="0" destOrd="0" presId="urn:microsoft.com/office/officeart/2005/8/layout/process2"/>
    <dgm:cxn modelId="{BA1EBEF2-CEBE-4B70-B3B1-6D1F7BFC4925}" type="presOf" srcId="{291EF740-72E8-4508-B3C8-A08BE45CC2A0}" destId="{6BC1DBFE-22FC-4B19-A361-A5D3A03E938C}" srcOrd="0" destOrd="0" presId="urn:microsoft.com/office/officeart/2005/8/layout/process2"/>
    <dgm:cxn modelId="{1EF2F5A1-A0B0-44B8-841A-0C726E72CCA5}" type="presOf" srcId="{209124EC-6BEB-44F4-BE68-30CE7B0494EB}" destId="{6337305A-8CE5-4800-98AE-3CFF76FE24B9}" srcOrd="0" destOrd="0" presId="urn:microsoft.com/office/officeart/2005/8/layout/process2"/>
    <dgm:cxn modelId="{28A029AD-11F5-4429-9351-9EE45438196C}" type="presOf" srcId="{30369E7C-CFB2-4322-937E-270E19674449}" destId="{FC697EDD-31BF-4017-8BD3-71DA4E6DADA4}" srcOrd="0" destOrd="0" presId="urn:microsoft.com/office/officeart/2005/8/layout/process2"/>
    <dgm:cxn modelId="{412E6FC0-408C-4BD9-8C00-CD32FC619266}" type="presOf" srcId="{2564D7D4-0A20-4194-9DE1-1F5480FBB107}" destId="{3A654A0F-A363-4930-B765-46BCB37AC975}" srcOrd="0" destOrd="0" presId="urn:microsoft.com/office/officeart/2005/8/layout/process2"/>
    <dgm:cxn modelId="{6B9DC1EE-6E47-49DA-92C9-ABA00C7913C1}" type="presOf" srcId="{7CBCD348-0131-425C-9631-6F1CEE325BF2}" destId="{DF34F631-99BF-4082-A820-0C6E9C5A570D}" srcOrd="0" destOrd="0" presId="urn:microsoft.com/office/officeart/2005/8/layout/process2"/>
    <dgm:cxn modelId="{3CEC32E2-8C4E-43BB-B9C2-31AAE2B46EE0}" type="presOf" srcId="{659EFFAF-CC22-4BF7-8B92-804D91C98203}" destId="{2161D7D9-90EF-4A52-BD55-D20D488C1AAC}" srcOrd="1" destOrd="0" presId="urn:microsoft.com/office/officeart/2005/8/layout/process2"/>
    <dgm:cxn modelId="{410EB2D3-012C-41A5-B466-ADE87D005588}" type="presOf" srcId="{92538D80-9AE9-43FB-8543-6C96562A1C58}" destId="{9B5B01DB-B430-4B77-9085-6536B69D318F}" srcOrd="0" destOrd="0" presId="urn:microsoft.com/office/officeart/2005/8/layout/process2"/>
    <dgm:cxn modelId="{1E25ADF7-4AB8-413C-A1C6-C40F523DFF66}" type="presOf" srcId="{7E9575B2-CD38-409C-A13D-8944EAA87D54}" destId="{70653FEF-5821-47C9-A72D-CD442D457065}" srcOrd="0" destOrd="0" presId="urn:microsoft.com/office/officeart/2005/8/layout/process2"/>
    <dgm:cxn modelId="{59268D52-B805-4FCF-9916-A5065CD80AC6}" type="presOf" srcId="{8E9B2443-7013-4687-A4E4-FAFD5C20FADB}" destId="{C7733CD3-BA35-4F5F-A2BD-B546C7FD8FED}" srcOrd="0" destOrd="0" presId="urn:microsoft.com/office/officeart/2005/8/layout/process2"/>
    <dgm:cxn modelId="{9E34C3C1-ADD0-43C1-AF82-716C38C467B1}" type="presOf" srcId="{209124EC-6BEB-44F4-BE68-30CE7B0494EB}" destId="{F5FF3E4F-C1AA-40F9-BD13-B23305ED3669}" srcOrd="1" destOrd="0" presId="urn:microsoft.com/office/officeart/2005/8/layout/process2"/>
    <dgm:cxn modelId="{6A4F5AD9-1E03-41D9-BEAB-0D4E7B4923DA}" srcId="{7CBCD348-0131-425C-9631-6F1CEE325BF2}" destId="{AC789AE0-636B-4BDE-8E2B-1F27317529DB}" srcOrd="6" destOrd="0" parTransId="{D12C7036-00D6-4D08-A64D-72A8BC389543}" sibTransId="{01C20105-B004-4BF9-818E-FF66B46E82F9}"/>
    <dgm:cxn modelId="{30E8A93D-20ED-4853-960C-B04DA6625DDA}" srcId="{7CBCD348-0131-425C-9631-6F1CEE325BF2}" destId="{30369E7C-CFB2-4322-937E-270E19674449}" srcOrd="0" destOrd="0" parTransId="{560935E5-EAB3-4531-97B9-60E79DA95DC0}" sibTransId="{2564D7D4-0A20-4194-9DE1-1F5480FBB107}"/>
    <dgm:cxn modelId="{250206F8-D193-47AA-847B-4DC04C810097}" type="presOf" srcId="{8E9B2443-7013-4687-A4E4-FAFD5C20FADB}" destId="{00DBC3EB-BD21-4B40-A15D-FFE2C091DED1}" srcOrd="1" destOrd="0" presId="urn:microsoft.com/office/officeart/2005/8/layout/process2"/>
    <dgm:cxn modelId="{07DA6A2B-33B7-41A1-B92E-0B50259E8BDD}" srcId="{7CBCD348-0131-425C-9631-6F1CEE325BF2}" destId="{291EF740-72E8-4508-B3C8-A08BE45CC2A0}" srcOrd="4" destOrd="0" parTransId="{2C0AD9D1-039E-4534-B6E7-E4BD5C58DABA}" sibTransId="{659EFFAF-CC22-4BF7-8B92-804D91C98203}"/>
    <dgm:cxn modelId="{4F61AC3A-936F-4E5F-889D-1BC632B9A830}" type="presOf" srcId="{1211AB61-4B5A-4070-9B2E-B93FA808FF68}" destId="{836CF836-7DE3-4988-B45A-2F31F304F333}" srcOrd="0" destOrd="0" presId="urn:microsoft.com/office/officeart/2005/8/layout/process2"/>
    <dgm:cxn modelId="{F85535D0-1029-4837-A63F-DAD6DDE782D7}" srcId="{7CBCD348-0131-425C-9631-6F1CEE325BF2}" destId="{D3D84769-CC76-4995-8A47-AAC6F3D71227}" srcOrd="2" destOrd="0" parTransId="{B4278F3B-F935-4802-9611-B17715FA9B6F}" sibTransId="{1211AB61-4B5A-4070-9B2E-B93FA808FF68}"/>
    <dgm:cxn modelId="{2317FEF1-1B74-46CC-B637-CB91B34C8DCC}" type="presOf" srcId="{1211AB61-4B5A-4070-9B2E-B93FA808FF68}" destId="{604ED1EA-8193-4EFA-8FEF-FD51B7EC68B4}" srcOrd="1" destOrd="0" presId="urn:microsoft.com/office/officeart/2005/8/layout/process2"/>
    <dgm:cxn modelId="{353FAE14-01CA-4D0B-B74A-A511DDFB9EF8}" type="presOf" srcId="{D3D84769-CC76-4995-8A47-AAC6F3D71227}" destId="{13DB0273-484C-4A8C-B212-D503485A43B9}" srcOrd="0" destOrd="0" presId="urn:microsoft.com/office/officeart/2005/8/layout/process2"/>
    <dgm:cxn modelId="{546B8173-FF0A-45D0-A07B-4DD1B0D0A945}" type="presOf" srcId="{A61BF914-9A59-4C63-B5B8-6C30F1DDF928}" destId="{493EC7C3-8943-4485-84E3-8CB2DEF9AE44}" srcOrd="0" destOrd="0" presId="urn:microsoft.com/office/officeart/2005/8/layout/process2"/>
    <dgm:cxn modelId="{75B68A35-AD9F-4401-BB61-6AE8DF25BF69}" srcId="{7CBCD348-0131-425C-9631-6F1CEE325BF2}" destId="{92538D80-9AE9-43FB-8543-6C96562A1C58}" srcOrd="5" destOrd="0" parTransId="{67E85490-54E0-4653-BE8F-5B2F91286ABB}" sibTransId="{209124EC-6BEB-44F4-BE68-30CE7B0494EB}"/>
    <dgm:cxn modelId="{17D0D404-AC98-420A-95F4-5AB58D6DE47D}" type="presParOf" srcId="{DF34F631-99BF-4082-A820-0C6E9C5A570D}" destId="{FC697EDD-31BF-4017-8BD3-71DA4E6DADA4}" srcOrd="0" destOrd="0" presId="urn:microsoft.com/office/officeart/2005/8/layout/process2"/>
    <dgm:cxn modelId="{1BD11BC4-9442-4E83-88EB-CE2FCB20F622}" type="presParOf" srcId="{DF34F631-99BF-4082-A820-0C6E9C5A570D}" destId="{3A654A0F-A363-4930-B765-46BCB37AC975}" srcOrd="1" destOrd="0" presId="urn:microsoft.com/office/officeart/2005/8/layout/process2"/>
    <dgm:cxn modelId="{B2AEBD93-FC0A-444B-8F41-BA7C1B203AB4}" type="presParOf" srcId="{3A654A0F-A363-4930-B765-46BCB37AC975}" destId="{4CCA3747-C081-406E-A0EA-9D81423604A2}" srcOrd="0" destOrd="0" presId="urn:microsoft.com/office/officeart/2005/8/layout/process2"/>
    <dgm:cxn modelId="{CC09D41C-0895-47E7-BE6C-7948D03728C4}" type="presParOf" srcId="{DF34F631-99BF-4082-A820-0C6E9C5A570D}" destId="{493EC7C3-8943-4485-84E3-8CB2DEF9AE44}" srcOrd="2" destOrd="0" presId="urn:microsoft.com/office/officeart/2005/8/layout/process2"/>
    <dgm:cxn modelId="{9DE83654-B992-4CB1-B3B0-C7FAF8C4C756}" type="presParOf" srcId="{DF34F631-99BF-4082-A820-0C6E9C5A570D}" destId="{C7733CD3-BA35-4F5F-A2BD-B546C7FD8FED}" srcOrd="3" destOrd="0" presId="urn:microsoft.com/office/officeart/2005/8/layout/process2"/>
    <dgm:cxn modelId="{54350D01-32B4-4459-AE5C-5E34111D2B30}" type="presParOf" srcId="{C7733CD3-BA35-4F5F-A2BD-B546C7FD8FED}" destId="{00DBC3EB-BD21-4B40-A15D-FFE2C091DED1}" srcOrd="0" destOrd="0" presId="urn:microsoft.com/office/officeart/2005/8/layout/process2"/>
    <dgm:cxn modelId="{D56708FE-66E9-46D7-8731-730859E7649D}" type="presParOf" srcId="{DF34F631-99BF-4082-A820-0C6E9C5A570D}" destId="{13DB0273-484C-4A8C-B212-D503485A43B9}" srcOrd="4" destOrd="0" presId="urn:microsoft.com/office/officeart/2005/8/layout/process2"/>
    <dgm:cxn modelId="{8FA01837-77DE-4B4B-8590-873606F56544}" type="presParOf" srcId="{DF34F631-99BF-4082-A820-0C6E9C5A570D}" destId="{836CF836-7DE3-4988-B45A-2F31F304F333}" srcOrd="5" destOrd="0" presId="urn:microsoft.com/office/officeart/2005/8/layout/process2"/>
    <dgm:cxn modelId="{ED79A71F-D4B5-4956-9D83-292201B3C222}" type="presParOf" srcId="{836CF836-7DE3-4988-B45A-2F31F304F333}" destId="{604ED1EA-8193-4EFA-8FEF-FD51B7EC68B4}" srcOrd="0" destOrd="0" presId="urn:microsoft.com/office/officeart/2005/8/layout/process2"/>
    <dgm:cxn modelId="{E98C0073-81F3-4EF7-93FA-2FFB506B6EF5}" type="presParOf" srcId="{DF34F631-99BF-4082-A820-0C6E9C5A570D}" destId="{A3BE783E-3D93-4CDC-B3ED-210F8DECEB20}" srcOrd="6" destOrd="0" presId="urn:microsoft.com/office/officeart/2005/8/layout/process2"/>
    <dgm:cxn modelId="{9D0D32F3-EB57-495C-A3ED-2B8CA9E6A684}" type="presParOf" srcId="{DF34F631-99BF-4082-A820-0C6E9C5A570D}" destId="{70653FEF-5821-47C9-A72D-CD442D457065}" srcOrd="7" destOrd="0" presId="urn:microsoft.com/office/officeart/2005/8/layout/process2"/>
    <dgm:cxn modelId="{81F23C81-CADB-40D1-B0C6-9000E2900BEA}" type="presParOf" srcId="{70653FEF-5821-47C9-A72D-CD442D457065}" destId="{65BDC219-9369-400B-B03E-C532D91D12F5}" srcOrd="0" destOrd="0" presId="urn:microsoft.com/office/officeart/2005/8/layout/process2"/>
    <dgm:cxn modelId="{BBD8CACD-8292-4CF4-8CC3-AA61B97949EF}" type="presParOf" srcId="{DF34F631-99BF-4082-A820-0C6E9C5A570D}" destId="{6BC1DBFE-22FC-4B19-A361-A5D3A03E938C}" srcOrd="8" destOrd="0" presId="urn:microsoft.com/office/officeart/2005/8/layout/process2"/>
    <dgm:cxn modelId="{D90F40A1-B1AE-4B71-B1F5-0CD2E1ED1F58}" type="presParOf" srcId="{DF34F631-99BF-4082-A820-0C6E9C5A570D}" destId="{39635812-44A8-4B74-97D9-22FDEB654DB4}" srcOrd="9" destOrd="0" presId="urn:microsoft.com/office/officeart/2005/8/layout/process2"/>
    <dgm:cxn modelId="{88B8504D-FD94-47A0-B1C8-91D06FCED203}" type="presParOf" srcId="{39635812-44A8-4B74-97D9-22FDEB654DB4}" destId="{2161D7D9-90EF-4A52-BD55-D20D488C1AAC}" srcOrd="0" destOrd="0" presId="urn:microsoft.com/office/officeart/2005/8/layout/process2"/>
    <dgm:cxn modelId="{AE6AC619-8E5B-4E6E-AFD3-B844C01EC82E}" type="presParOf" srcId="{DF34F631-99BF-4082-A820-0C6E9C5A570D}" destId="{9B5B01DB-B430-4B77-9085-6536B69D318F}" srcOrd="10" destOrd="0" presId="urn:microsoft.com/office/officeart/2005/8/layout/process2"/>
    <dgm:cxn modelId="{88090A16-5B0B-41BB-94EC-062DA25C14B4}" type="presParOf" srcId="{DF34F631-99BF-4082-A820-0C6E9C5A570D}" destId="{6337305A-8CE5-4800-98AE-3CFF76FE24B9}" srcOrd="11" destOrd="0" presId="urn:microsoft.com/office/officeart/2005/8/layout/process2"/>
    <dgm:cxn modelId="{E72B0FED-9376-461F-9869-BF63F31F563D}" type="presParOf" srcId="{6337305A-8CE5-4800-98AE-3CFF76FE24B9}" destId="{F5FF3E4F-C1AA-40F9-BD13-B23305ED3669}" srcOrd="0" destOrd="0" presId="urn:microsoft.com/office/officeart/2005/8/layout/process2"/>
    <dgm:cxn modelId="{7AC244C4-8D3F-4D79-B143-6BC5355EE674}" type="presParOf" srcId="{DF34F631-99BF-4082-A820-0C6E9C5A570D}" destId="{D91A23A8-B135-42BF-97C8-A4D08C8B40F1}" srcOrd="12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97EDD-31BF-4017-8BD3-71DA4E6DADA4}">
      <dsp:nvSpPr>
        <dsp:cNvPr id="0" name=""/>
        <dsp:cNvSpPr/>
      </dsp:nvSpPr>
      <dsp:spPr>
        <a:xfrm>
          <a:off x="2957973" y="3533"/>
          <a:ext cx="2313652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stimulus</a:t>
          </a:r>
          <a:endParaRPr lang="en-US" sz="2400" kern="1200" dirty="0"/>
        </a:p>
      </dsp:txBody>
      <dsp:txXfrm>
        <a:off x="2957973" y="3533"/>
        <a:ext cx="2313652" cy="578413"/>
      </dsp:txXfrm>
    </dsp:sp>
    <dsp:sp modelId="{3A654A0F-A363-4930-B765-46BCB37AC975}">
      <dsp:nvSpPr>
        <dsp:cNvPr id="0" name=""/>
        <dsp:cNvSpPr/>
      </dsp:nvSpPr>
      <dsp:spPr>
        <a:xfrm rot="5400000">
          <a:off x="4006347" y="596407"/>
          <a:ext cx="216904" cy="2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006347" y="596407"/>
        <a:ext cx="216904" cy="260285"/>
      </dsp:txXfrm>
    </dsp:sp>
    <dsp:sp modelId="{493EC7C3-8943-4485-84E3-8CB2DEF9AE44}">
      <dsp:nvSpPr>
        <dsp:cNvPr id="0" name=""/>
        <dsp:cNvSpPr/>
      </dsp:nvSpPr>
      <dsp:spPr>
        <a:xfrm>
          <a:off x="1828795" y="871153"/>
          <a:ext cx="4572009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Reseptor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perifer</a:t>
          </a:r>
          <a:r>
            <a:rPr lang="en-US" sz="2400" kern="1200" dirty="0" smtClean="0"/>
            <a:t> neuron</a:t>
          </a:r>
          <a:endParaRPr lang="en-US" sz="2400" kern="1200" dirty="0"/>
        </a:p>
      </dsp:txBody>
      <dsp:txXfrm>
        <a:off x="1828795" y="871153"/>
        <a:ext cx="4572009" cy="578413"/>
      </dsp:txXfrm>
    </dsp:sp>
    <dsp:sp modelId="{C7733CD3-BA35-4F5F-A2BD-B546C7FD8FED}">
      <dsp:nvSpPr>
        <dsp:cNvPr id="0" name=""/>
        <dsp:cNvSpPr/>
      </dsp:nvSpPr>
      <dsp:spPr>
        <a:xfrm rot="5400000">
          <a:off x="4006347" y="1464027"/>
          <a:ext cx="216904" cy="2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006347" y="1464027"/>
        <a:ext cx="216904" cy="260285"/>
      </dsp:txXfrm>
    </dsp:sp>
    <dsp:sp modelId="{13DB0273-484C-4A8C-B212-D503485A43B9}">
      <dsp:nvSpPr>
        <dsp:cNvPr id="0" name=""/>
        <dsp:cNvSpPr/>
      </dsp:nvSpPr>
      <dsp:spPr>
        <a:xfrm>
          <a:off x="1295394" y="1738773"/>
          <a:ext cx="5638811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Neurotransmiiter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berjalan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akson</a:t>
          </a:r>
          <a:endParaRPr lang="en-US" sz="2400" kern="1200" dirty="0"/>
        </a:p>
      </dsp:txBody>
      <dsp:txXfrm>
        <a:off x="1295394" y="1738773"/>
        <a:ext cx="5638811" cy="578413"/>
      </dsp:txXfrm>
    </dsp:sp>
    <dsp:sp modelId="{836CF836-7DE3-4988-B45A-2F31F304F333}">
      <dsp:nvSpPr>
        <dsp:cNvPr id="0" name=""/>
        <dsp:cNvSpPr/>
      </dsp:nvSpPr>
      <dsp:spPr>
        <a:xfrm rot="5400000">
          <a:off x="4006347" y="2331647"/>
          <a:ext cx="216904" cy="2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006347" y="2331647"/>
        <a:ext cx="216904" cy="260285"/>
      </dsp:txXfrm>
    </dsp:sp>
    <dsp:sp modelId="{A3BE783E-3D93-4CDC-B3ED-210F8DECEB20}">
      <dsp:nvSpPr>
        <dsp:cNvPr id="0" name=""/>
        <dsp:cNvSpPr/>
      </dsp:nvSpPr>
      <dsp:spPr>
        <a:xfrm>
          <a:off x="1523994" y="2606393"/>
          <a:ext cx="5181610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Neurotransmiiter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tiba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</a:t>
          </a:r>
          <a:r>
            <a:rPr lang="en-US" sz="2400" kern="1200" dirty="0" smtClean="0"/>
            <a:t> pre </a:t>
          </a:r>
          <a:r>
            <a:rPr lang="en-US" sz="2400" kern="1200" dirty="0" err="1" smtClean="0"/>
            <a:t>sinap</a:t>
          </a:r>
          <a:endParaRPr lang="en-US" sz="2400" kern="1200" dirty="0"/>
        </a:p>
      </dsp:txBody>
      <dsp:txXfrm>
        <a:off x="1523994" y="2606393"/>
        <a:ext cx="5181610" cy="578413"/>
      </dsp:txXfrm>
    </dsp:sp>
    <dsp:sp modelId="{70653FEF-5821-47C9-A72D-CD442D457065}">
      <dsp:nvSpPr>
        <dsp:cNvPr id="0" name=""/>
        <dsp:cNvSpPr/>
      </dsp:nvSpPr>
      <dsp:spPr>
        <a:xfrm rot="5400000">
          <a:off x="4006347" y="3199266"/>
          <a:ext cx="216904" cy="2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006347" y="3199266"/>
        <a:ext cx="216904" cy="260285"/>
      </dsp:txXfrm>
    </dsp:sp>
    <dsp:sp modelId="{6BC1DBFE-22FC-4B19-A361-A5D3A03E938C}">
      <dsp:nvSpPr>
        <dsp:cNvPr id="0" name=""/>
        <dsp:cNvSpPr/>
      </dsp:nvSpPr>
      <dsp:spPr>
        <a:xfrm>
          <a:off x="1904995" y="3474013"/>
          <a:ext cx="4419609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Masuk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celah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sinap</a:t>
          </a:r>
          <a:endParaRPr lang="en-US" sz="2400" kern="1200" dirty="0"/>
        </a:p>
      </dsp:txBody>
      <dsp:txXfrm>
        <a:off x="1904995" y="3474013"/>
        <a:ext cx="4419609" cy="578413"/>
      </dsp:txXfrm>
    </dsp:sp>
    <dsp:sp modelId="{39635812-44A8-4B74-97D9-22FDEB654DB4}">
      <dsp:nvSpPr>
        <dsp:cNvPr id="0" name=""/>
        <dsp:cNvSpPr/>
      </dsp:nvSpPr>
      <dsp:spPr>
        <a:xfrm rot="5400000">
          <a:off x="4006347" y="4066886"/>
          <a:ext cx="216904" cy="2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006347" y="4066886"/>
        <a:ext cx="216904" cy="260285"/>
      </dsp:txXfrm>
    </dsp:sp>
    <dsp:sp modelId="{9B5B01DB-B430-4B77-9085-6536B69D318F}">
      <dsp:nvSpPr>
        <dsp:cNvPr id="0" name=""/>
        <dsp:cNvSpPr/>
      </dsp:nvSpPr>
      <dsp:spPr>
        <a:xfrm>
          <a:off x="2285996" y="4341633"/>
          <a:ext cx="3657607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Terjadi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potensial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aksi</a:t>
          </a:r>
          <a:endParaRPr lang="en-US" sz="2400" kern="1200" dirty="0"/>
        </a:p>
      </dsp:txBody>
      <dsp:txXfrm>
        <a:off x="2285996" y="4341633"/>
        <a:ext cx="3657607" cy="578413"/>
      </dsp:txXfrm>
    </dsp:sp>
    <dsp:sp modelId="{6337305A-8CE5-4800-98AE-3CFF76FE24B9}">
      <dsp:nvSpPr>
        <dsp:cNvPr id="0" name=""/>
        <dsp:cNvSpPr/>
      </dsp:nvSpPr>
      <dsp:spPr>
        <a:xfrm rot="5400000">
          <a:off x="4006347" y="4934506"/>
          <a:ext cx="216904" cy="26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006347" y="4934506"/>
        <a:ext cx="216904" cy="260285"/>
      </dsp:txXfrm>
    </dsp:sp>
    <dsp:sp modelId="{D91A23A8-B135-42BF-97C8-A4D08C8B40F1}">
      <dsp:nvSpPr>
        <dsp:cNvPr id="0" name=""/>
        <dsp:cNvSpPr/>
      </dsp:nvSpPr>
      <dsp:spPr>
        <a:xfrm>
          <a:off x="3" y="5209252"/>
          <a:ext cx="8229593" cy="5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Neurotransmitter </a:t>
          </a:r>
          <a:r>
            <a:rPr lang="en-US" sz="2400" kern="1200" dirty="0" err="1" smtClean="0"/>
            <a:t>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terima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resptor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dendrit</a:t>
          </a:r>
          <a:r>
            <a:rPr lang="en-US" sz="2400" kern="1200" dirty="0" smtClean="0"/>
            <a:t> neuron </a:t>
          </a:r>
          <a:r>
            <a:rPr lang="en-US" sz="2400" kern="1200" dirty="0" err="1" smtClean="0"/>
            <a:t>selanjutnya</a:t>
          </a:r>
          <a:endParaRPr lang="en-US" sz="2400" kern="1200" dirty="0"/>
        </a:p>
      </dsp:txBody>
      <dsp:txXfrm>
        <a:off x="3" y="5209252"/>
        <a:ext cx="8229593" cy="57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8379-6821-4047-AC05-00E4300B241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7"/>
            <a:ext cx="2971800" cy="496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7"/>
            <a:ext cx="2971800" cy="496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EE9E0-05D6-4EAA-99D4-C167D8BFA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24E1-8FD9-4D9D-92CE-21B2E6A86CC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B91F-7942-430F-9A59-3CA8F6196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ACTH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hipofisis</a:t>
            </a:r>
            <a:r>
              <a:rPr lang="en-US" baseline="0" dirty="0" smtClean="0"/>
              <a:t> posterior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mengaktifasi</a:t>
            </a:r>
            <a:r>
              <a:rPr lang="en-US" baseline="0" dirty="0" smtClean="0"/>
              <a:t> neuron </a:t>
            </a:r>
            <a:r>
              <a:rPr lang="en-US" baseline="0" dirty="0" err="1" smtClean="0"/>
              <a:t>diotak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mengelurkan</a:t>
            </a:r>
            <a:r>
              <a:rPr lang="en-US" baseline="0" dirty="0" smtClean="0"/>
              <a:t> GABA (fight &amp; flight response).  </a:t>
            </a:r>
            <a:r>
              <a:rPr lang="en-US" baseline="0" dirty="0" err="1" smtClean="0"/>
              <a:t>Ketika</a:t>
            </a:r>
            <a:r>
              <a:rPr lang="en-US" baseline="0" dirty="0" smtClean="0"/>
              <a:t> ACTH </a:t>
            </a:r>
            <a:r>
              <a:rPr lang="en-US" baseline="0" dirty="0" err="1" smtClean="0"/>
              <a:t>disekresi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mendorong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kortisol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epinefrin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kortisol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glukosa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memebri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otot</a:t>
            </a:r>
            <a:r>
              <a:rPr lang="en-US" baseline="0" dirty="0" smtClean="0"/>
              <a:t> agar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berespon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mengatur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nafsu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ginjal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epinefrin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darah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denyut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jantung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EB91F-7942-430F-9A59-3CA8F6196DE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2B2337-7BB9-421E-877A-0C4968FCE6E4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ABD8E7F-1159-4590-A888-D1FB72735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953000"/>
            <a:ext cx="6934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Ns. ENI NUR’AINI AGUSTINI, </a:t>
            </a:r>
            <a:r>
              <a:rPr lang="en-US" dirty="0" err="1" smtClean="0"/>
              <a:t>S.Kep</a:t>
            </a:r>
            <a:r>
              <a:rPr lang="en-US" dirty="0" smtClean="0"/>
              <a:t>, </a:t>
            </a:r>
            <a:r>
              <a:rPr lang="en-US" dirty="0" err="1" smtClean="0"/>
              <a:t>M.Sc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ANATOMI FISIOLOGI OTAK &amp; SISTEM SARAF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Lobus-Lobus</a:t>
            </a:r>
            <a:endParaRPr lang="en-US" dirty="0"/>
          </a:p>
        </p:txBody>
      </p:sp>
      <p:pic>
        <p:nvPicPr>
          <p:cNvPr id="4" name="Content Placeholder 3" descr="otak-manusi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572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None/>
            </a:pPr>
            <a:r>
              <a:rPr lang="en-US" sz="3200" dirty="0" err="1" smtClean="0"/>
              <a:t>Permukaan</a:t>
            </a:r>
            <a:r>
              <a:rPr lang="en-US" sz="3200" dirty="0" smtClean="0"/>
              <a:t> cerebrum: </a:t>
            </a:r>
            <a:r>
              <a:rPr lang="en-US" sz="3200" i="1" dirty="0" err="1" smtClean="0"/>
              <a:t>korteks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serebri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berisi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substansi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kelabu</a:t>
            </a:r>
            <a:endParaRPr lang="en-US" sz="3200" i="1" dirty="0" smtClean="0"/>
          </a:p>
          <a:p>
            <a:pPr marL="914400" lvl="1" indent="-514350">
              <a:buNone/>
            </a:pPr>
            <a:r>
              <a:rPr lang="en-US" sz="3200" dirty="0" smtClean="0"/>
              <a:t>	- paling </a:t>
            </a:r>
            <a:r>
              <a:rPr lang="en-US" sz="3200" dirty="0" err="1" smtClean="0"/>
              <a:t>bertanggung</a:t>
            </a:r>
            <a:r>
              <a:rPr lang="en-US" sz="3200" dirty="0" smtClean="0"/>
              <a:t> </a:t>
            </a:r>
            <a:r>
              <a:rPr lang="en-US" sz="3200" dirty="0" err="1" smtClean="0"/>
              <a:t>jawab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berfikir</a:t>
            </a:r>
            <a:r>
              <a:rPr lang="en-US" sz="3200" dirty="0" smtClean="0"/>
              <a:t> (</a:t>
            </a:r>
            <a:r>
              <a:rPr lang="en-US" sz="3200" dirty="0" err="1" smtClean="0"/>
              <a:t>pusat</a:t>
            </a:r>
            <a:r>
              <a:rPr lang="en-US" sz="3200" dirty="0" smtClean="0"/>
              <a:t> </a:t>
            </a:r>
            <a:r>
              <a:rPr lang="en-US" sz="3200" dirty="0" err="1" smtClean="0"/>
              <a:t>berfikir</a:t>
            </a:r>
            <a:r>
              <a:rPr lang="en-US" sz="3200" dirty="0" smtClean="0"/>
              <a:t> </a:t>
            </a:r>
            <a:r>
              <a:rPr lang="en-US" sz="3200" dirty="0" err="1" smtClean="0"/>
              <a:t>rasional</a:t>
            </a:r>
            <a:r>
              <a:rPr lang="en-US" sz="3200" dirty="0" smtClean="0"/>
              <a:t>)</a:t>
            </a:r>
          </a:p>
          <a:p>
            <a:pPr marL="914400" lvl="1" indent="-514350">
              <a:buNone/>
            </a:pPr>
            <a:r>
              <a:rPr lang="en-US" sz="3200" dirty="0" err="1" smtClean="0"/>
              <a:t>Kulit</a:t>
            </a:r>
            <a:r>
              <a:rPr lang="en-US" sz="3200" dirty="0" smtClean="0"/>
              <a:t> </a:t>
            </a:r>
            <a:r>
              <a:rPr lang="en-US" sz="3200" dirty="0" err="1" smtClean="0"/>
              <a:t>otak</a:t>
            </a:r>
            <a:r>
              <a:rPr lang="en-US" sz="3200" dirty="0" smtClean="0"/>
              <a:t> :</a:t>
            </a:r>
          </a:p>
          <a:p>
            <a:pPr marL="914400" lvl="1" indent="-514350">
              <a:buAutoNum type="arabicPeriod"/>
            </a:pPr>
            <a:r>
              <a:rPr lang="en-US" sz="3200" dirty="0" err="1" smtClean="0"/>
              <a:t>Sensorik</a:t>
            </a:r>
            <a:r>
              <a:rPr lang="en-US" sz="3200" dirty="0" smtClean="0"/>
              <a:t> (</a:t>
            </a:r>
            <a:r>
              <a:rPr lang="en-US" sz="3200" dirty="0" err="1" smtClean="0"/>
              <a:t>menerima</a:t>
            </a:r>
            <a:r>
              <a:rPr lang="en-US" sz="3200" dirty="0" smtClean="0"/>
              <a:t> </a:t>
            </a:r>
            <a:r>
              <a:rPr lang="en-US" sz="3200" dirty="0" err="1" smtClean="0"/>
              <a:t>masukan</a:t>
            </a:r>
            <a:r>
              <a:rPr lang="en-US" sz="3200" dirty="0" smtClean="0"/>
              <a:t>)</a:t>
            </a:r>
          </a:p>
          <a:p>
            <a:pPr marL="914400" lvl="1" indent="-514350">
              <a:buAutoNum type="arabicPeriod"/>
            </a:pPr>
            <a:r>
              <a:rPr lang="en-US" sz="3200" dirty="0" err="1" smtClean="0"/>
              <a:t>Asosiasi</a:t>
            </a:r>
            <a:r>
              <a:rPr lang="en-US" sz="3200" dirty="0" smtClean="0"/>
              <a:t> (</a:t>
            </a:r>
            <a:r>
              <a:rPr lang="en-US" sz="3200" dirty="0" err="1" smtClean="0"/>
              <a:t>mengolah</a:t>
            </a:r>
            <a:r>
              <a:rPr lang="en-US" sz="3200" dirty="0" smtClean="0"/>
              <a:t> </a:t>
            </a:r>
            <a:r>
              <a:rPr lang="en-US" sz="3200" dirty="0" err="1" smtClean="0"/>
              <a:t>masukan</a:t>
            </a:r>
            <a:r>
              <a:rPr lang="en-US" sz="3200" dirty="0" smtClean="0"/>
              <a:t>)</a:t>
            </a:r>
          </a:p>
          <a:p>
            <a:pPr marL="914400" lvl="1" indent="-514350">
              <a:buAutoNum type="arabicPeriod"/>
            </a:pPr>
            <a:r>
              <a:rPr lang="en-US" sz="3200" dirty="0" err="1" smtClean="0"/>
              <a:t>Motorik</a:t>
            </a:r>
            <a:r>
              <a:rPr lang="en-US" sz="3200" dirty="0" smtClean="0"/>
              <a:t> (</a:t>
            </a:r>
            <a:r>
              <a:rPr lang="en-US" sz="3200" dirty="0" err="1" smtClean="0"/>
              <a:t>mereaksi</a:t>
            </a:r>
            <a:r>
              <a:rPr lang="en-US" sz="3200" dirty="0" smtClean="0"/>
              <a:t> </a:t>
            </a:r>
            <a:r>
              <a:rPr lang="en-US" sz="3200" dirty="0" err="1" smtClean="0"/>
              <a:t>masukan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gerakan</a:t>
            </a:r>
            <a:r>
              <a:rPr lang="en-US" sz="3200" dirty="0" smtClean="0"/>
              <a:t> </a:t>
            </a:r>
            <a:r>
              <a:rPr lang="en-US" sz="3200" dirty="0" err="1" smtClean="0"/>
              <a:t>tubuh</a:t>
            </a:r>
            <a:r>
              <a:rPr lang="en-US" sz="3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Motorik</a:t>
            </a:r>
            <a:r>
              <a:rPr lang="en-US" dirty="0" smtClean="0"/>
              <a:t> area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600200"/>
            <a:ext cx="7696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Terbagi</a:t>
            </a:r>
            <a:r>
              <a:rPr lang="en-US" sz="3200" dirty="0" smtClean="0"/>
              <a:t> </a:t>
            </a:r>
            <a:r>
              <a:rPr lang="en-US" sz="3200" dirty="0" err="1" smtClean="0"/>
              <a:t>lagi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Korteks</a:t>
            </a:r>
            <a:r>
              <a:rPr lang="en-US" sz="3200" dirty="0" smtClean="0"/>
              <a:t> </a:t>
            </a:r>
            <a:r>
              <a:rPr lang="en-US" sz="3200" dirty="0" err="1" smtClean="0"/>
              <a:t>motorik</a:t>
            </a:r>
            <a:r>
              <a:rPr lang="en-US" sz="3200" dirty="0" smtClean="0"/>
              <a:t>: </a:t>
            </a:r>
            <a:r>
              <a:rPr lang="en-US" sz="3200" dirty="0" err="1" smtClean="0"/>
              <a:t>jalur</a:t>
            </a:r>
            <a:r>
              <a:rPr lang="en-US" sz="3200" dirty="0" smtClean="0"/>
              <a:t> </a:t>
            </a:r>
            <a:r>
              <a:rPr lang="en-US" sz="3200" dirty="0" err="1" smtClean="0"/>
              <a:t>motorik</a:t>
            </a:r>
            <a:r>
              <a:rPr lang="en-US" sz="3200" dirty="0" smtClean="0"/>
              <a:t>, </a:t>
            </a:r>
            <a:r>
              <a:rPr lang="en-US" sz="3200" dirty="0" err="1" smtClean="0"/>
              <a:t>daerah</a:t>
            </a:r>
            <a:r>
              <a:rPr lang="en-US" sz="3200" dirty="0" smtClean="0"/>
              <a:t> </a:t>
            </a:r>
            <a:r>
              <a:rPr lang="en-US" sz="3200" dirty="0" err="1" smtClean="0"/>
              <a:t>brocha</a:t>
            </a:r>
            <a:r>
              <a:rPr lang="en-US" sz="3200" dirty="0" smtClean="0"/>
              <a:t>; </a:t>
            </a:r>
            <a:r>
              <a:rPr lang="en-US" sz="3200" dirty="0" err="1" smtClean="0"/>
              <a:t>pusat</a:t>
            </a:r>
            <a:r>
              <a:rPr lang="en-US" sz="3200" dirty="0" smtClean="0"/>
              <a:t> </a:t>
            </a:r>
            <a:r>
              <a:rPr lang="en-US" sz="3200" dirty="0" err="1" smtClean="0"/>
              <a:t>wicara</a:t>
            </a:r>
            <a:r>
              <a:rPr lang="en-US" sz="3200" dirty="0" smtClean="0"/>
              <a:t>, </a:t>
            </a:r>
            <a:r>
              <a:rPr lang="en-US" sz="3200" dirty="0" err="1" smtClean="0"/>
              <a:t>kalau</a:t>
            </a:r>
            <a:r>
              <a:rPr lang="en-US" sz="3200" dirty="0" smtClean="0"/>
              <a:t> </a:t>
            </a:r>
            <a:r>
              <a:rPr lang="en-US" sz="3200" dirty="0" err="1" smtClean="0"/>
              <a:t>kidal</a:t>
            </a:r>
            <a:r>
              <a:rPr lang="en-US" sz="3200" dirty="0" smtClean="0"/>
              <a:t>, </a:t>
            </a:r>
            <a:r>
              <a:rPr lang="en-US" sz="3200" dirty="0" err="1" smtClean="0"/>
              <a:t>brocha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hemisfer</a:t>
            </a:r>
            <a:r>
              <a:rPr lang="en-US" sz="3200" dirty="0" smtClean="0"/>
              <a:t> </a:t>
            </a:r>
            <a:r>
              <a:rPr lang="en-US" sz="3200" dirty="0" err="1" smtClean="0"/>
              <a:t>kanan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Korteks</a:t>
            </a:r>
            <a:r>
              <a:rPr lang="en-US" sz="3200" dirty="0" smtClean="0"/>
              <a:t> </a:t>
            </a:r>
            <a:r>
              <a:rPr lang="en-US" sz="3200" dirty="0" err="1" smtClean="0"/>
              <a:t>sensorik</a:t>
            </a:r>
            <a:r>
              <a:rPr lang="en-US" sz="3200" dirty="0" smtClean="0"/>
              <a:t> : </a:t>
            </a:r>
            <a:r>
              <a:rPr lang="en-US" sz="3200" dirty="0" err="1" smtClean="0"/>
              <a:t>sentuhan</a:t>
            </a:r>
            <a:r>
              <a:rPr lang="en-US" sz="3200" dirty="0" smtClean="0"/>
              <a:t>, </a:t>
            </a:r>
            <a:r>
              <a:rPr lang="en-US" sz="3200" dirty="0" err="1" smtClean="0"/>
              <a:t>tekanan</a:t>
            </a:r>
            <a:r>
              <a:rPr lang="en-US" sz="3200" dirty="0" smtClean="0"/>
              <a:t>, </a:t>
            </a:r>
            <a:r>
              <a:rPr lang="en-US" sz="3200" dirty="0" err="1" smtClean="0"/>
              <a:t>indra</a:t>
            </a:r>
            <a:r>
              <a:rPr lang="en-US" sz="3200" dirty="0" smtClean="0"/>
              <a:t> </a:t>
            </a:r>
            <a:r>
              <a:rPr lang="en-US" sz="3200" dirty="0" err="1" smtClean="0"/>
              <a:t>perasa</a:t>
            </a:r>
            <a:r>
              <a:rPr lang="en-US" sz="3200" dirty="0" smtClean="0"/>
              <a:t>, </a:t>
            </a:r>
            <a:r>
              <a:rPr lang="en-US" sz="3200" dirty="0" err="1" smtClean="0"/>
              <a:t>panas</a:t>
            </a:r>
            <a:r>
              <a:rPr lang="en-US" sz="3200" dirty="0" smtClean="0"/>
              <a:t> </a:t>
            </a:r>
            <a:r>
              <a:rPr lang="en-US" sz="3200" dirty="0" err="1" smtClean="0"/>
              <a:t>dingin</a:t>
            </a:r>
            <a:r>
              <a:rPr lang="en-US" sz="3200" dirty="0" smtClean="0"/>
              <a:t>, </a:t>
            </a:r>
            <a:r>
              <a:rPr lang="en-US" sz="3200" dirty="0" err="1" smtClean="0"/>
              <a:t>diterima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diterjemahkan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4. Ganglia </a:t>
            </a:r>
            <a:r>
              <a:rPr lang="en-US" sz="2800" dirty="0" err="1" smtClean="0"/>
              <a:t>Basalis</a:t>
            </a:r>
            <a:r>
              <a:rPr lang="en-US" sz="2800" dirty="0" smtClean="0"/>
              <a:t> :</a:t>
            </a:r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,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</a:t>
            </a:r>
            <a:r>
              <a:rPr lang="en-US" sz="2800" dirty="0" err="1" smtClean="0"/>
              <a:t>dibagian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belahan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endParaRPr lang="en-US" sz="2800" dirty="0" smtClean="0"/>
          </a:p>
          <a:p>
            <a:r>
              <a:rPr lang="en-US" sz="2800" dirty="0" err="1" smtClean="0"/>
              <a:t>Bagian</a:t>
            </a:r>
            <a:r>
              <a:rPr lang="en-US" sz="2800" dirty="0" smtClean="0"/>
              <a:t> paling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: </a:t>
            </a:r>
            <a:r>
              <a:rPr lang="en-US" sz="2800" dirty="0" err="1" smtClean="0"/>
              <a:t>nukleus</a:t>
            </a:r>
            <a:r>
              <a:rPr lang="en-US" sz="2800" dirty="0" smtClean="0"/>
              <a:t> </a:t>
            </a:r>
            <a:r>
              <a:rPr lang="en-US" sz="2800" dirty="0" err="1" smtClean="0"/>
              <a:t>caudatus</a:t>
            </a:r>
            <a:r>
              <a:rPr lang="en-US" sz="2800" dirty="0" smtClean="0"/>
              <a:t>, </a:t>
            </a:r>
            <a:r>
              <a:rPr lang="en-US" sz="2800" dirty="0" err="1" smtClean="0"/>
              <a:t>putamen</a:t>
            </a:r>
            <a:r>
              <a:rPr lang="en-US" sz="2800" dirty="0" smtClean="0"/>
              <a:t>, </a:t>
            </a:r>
            <a:r>
              <a:rPr lang="en-US" sz="2800" dirty="0" err="1" smtClean="0"/>
              <a:t>globus</a:t>
            </a:r>
            <a:r>
              <a:rPr lang="en-US" sz="2800" dirty="0" smtClean="0"/>
              <a:t> </a:t>
            </a:r>
            <a:r>
              <a:rPr lang="en-US" sz="2800" dirty="0" err="1" smtClean="0"/>
              <a:t>palidus</a:t>
            </a:r>
            <a:endParaRPr lang="en-US" sz="2800" dirty="0" smtClean="0"/>
          </a:p>
          <a:p>
            <a:r>
              <a:rPr lang="en-US" sz="2800" dirty="0" err="1" smtClean="0"/>
              <a:t>Fungsi</a:t>
            </a:r>
            <a:r>
              <a:rPr lang="en-US" sz="2800" dirty="0" smtClean="0"/>
              <a:t>: </a:t>
            </a:r>
            <a:r>
              <a:rPr lang="en-US" sz="2800" dirty="0" err="1" smtClean="0"/>
              <a:t>mengontrol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, </a:t>
            </a:r>
            <a:r>
              <a:rPr lang="en-US" sz="2800" dirty="0" err="1" smtClean="0"/>
              <a:t>memperkuat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motorik</a:t>
            </a:r>
            <a:r>
              <a:rPr lang="en-US" sz="2800" dirty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sirkuit</a:t>
            </a:r>
            <a:r>
              <a:rPr lang="en-US" sz="2800" dirty="0" smtClean="0"/>
              <a:t> – </a:t>
            </a:r>
            <a:r>
              <a:rPr lang="en-US" sz="2800" dirty="0" err="1" smtClean="0"/>
              <a:t>sirkuit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umpan</a:t>
            </a:r>
            <a:r>
              <a:rPr lang="en-US" sz="2800" dirty="0" smtClean="0"/>
              <a:t> </a:t>
            </a:r>
            <a:r>
              <a:rPr lang="en-US" sz="2800" dirty="0" err="1" smtClean="0"/>
              <a:t>balik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korteks</a:t>
            </a:r>
            <a:r>
              <a:rPr lang="en-US" sz="2800" dirty="0" smtClean="0"/>
              <a:t> </a:t>
            </a:r>
            <a:r>
              <a:rPr lang="en-US" sz="2800" dirty="0" err="1" smtClean="0"/>
              <a:t>motorik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Ganglia </a:t>
            </a:r>
            <a:r>
              <a:rPr lang="en-US" dirty="0" err="1" smtClean="0"/>
              <a:t>Basalis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6750" y="1752600"/>
            <a:ext cx="7181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Connects cerebrum with lower brain structures.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Thalamus </a:t>
            </a:r>
            <a:r>
              <a:rPr lang="en-US" dirty="0" err="1" smtClean="0"/>
              <a:t>menyalurkan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diteruskan</a:t>
            </a:r>
            <a:r>
              <a:rPr lang="en-US" dirty="0" smtClean="0"/>
              <a:t> </a:t>
            </a:r>
            <a:r>
              <a:rPr lang="en-US" dirty="0" err="1" smtClean="0"/>
              <a:t>kebagian-bagian</a:t>
            </a:r>
            <a:r>
              <a:rPr lang="en-US" dirty="0" smtClean="0"/>
              <a:t> lain </a:t>
            </a:r>
            <a:r>
              <a:rPr lang="en-US" dirty="0" err="1" smtClean="0"/>
              <a:t>diotak</a:t>
            </a:r>
            <a:r>
              <a:rPr lang="en-US" dirty="0" smtClean="0"/>
              <a:t>.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(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persimpangan</a:t>
            </a:r>
            <a:r>
              <a:rPr lang="en-US" dirty="0" smtClean="0"/>
              <a:t> </a:t>
            </a:r>
            <a:r>
              <a:rPr lang="en-US" dirty="0" err="1" smtClean="0"/>
              <a:t>saraf-saraf</a:t>
            </a:r>
            <a:r>
              <a:rPr lang="en-US" dirty="0" smtClean="0"/>
              <a:t> </a:t>
            </a:r>
            <a:r>
              <a:rPr lang="en-US" dirty="0" err="1" smtClean="0"/>
              <a:t>sensoris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err="1" smtClean="0"/>
              <a:t>Hipotalamus</a:t>
            </a:r>
            <a:r>
              <a:rPr lang="en-US" dirty="0" smtClean="0"/>
              <a:t>: </a:t>
            </a:r>
            <a:r>
              <a:rPr lang="en-US" dirty="0" err="1" smtClean="0"/>
              <a:t>pusat</a:t>
            </a:r>
            <a:r>
              <a:rPr lang="en-US" dirty="0" smtClean="0"/>
              <a:t> rasa </a:t>
            </a:r>
            <a:r>
              <a:rPr lang="en-US" dirty="0" err="1" smtClean="0"/>
              <a:t>lapar</a:t>
            </a:r>
            <a:r>
              <a:rPr lang="en-US" dirty="0" smtClean="0"/>
              <a:t>, </a:t>
            </a:r>
            <a:r>
              <a:rPr lang="en-US" dirty="0" err="1" smtClean="0"/>
              <a:t>kenyang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.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: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denyut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Limbik</a:t>
            </a:r>
            <a:r>
              <a:rPr lang="en-US" dirty="0" smtClean="0"/>
              <a:t>  , </a:t>
            </a:r>
            <a:r>
              <a:rPr lang="en-US" dirty="0" err="1" smtClean="0"/>
              <a:t>Membatasi</a:t>
            </a:r>
            <a:r>
              <a:rPr lang="en-US" dirty="0" smtClean="0"/>
              <a:t> cerebrum &amp; diencephalon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hipothalamus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: 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&amp; &amp; </a:t>
            </a:r>
            <a:r>
              <a:rPr lang="en-US" dirty="0" err="1" smtClean="0"/>
              <a:t>perilaku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Amigdala</a:t>
            </a:r>
            <a:r>
              <a:rPr lang="en-US" dirty="0" smtClean="0"/>
              <a:t> : </a:t>
            </a:r>
            <a:r>
              <a:rPr lang="en-US" dirty="0" err="1" smtClean="0"/>
              <a:t>pusat</a:t>
            </a:r>
            <a:r>
              <a:rPr lang="en-US" dirty="0" smtClean="0"/>
              <a:t>  </a:t>
            </a:r>
            <a:r>
              <a:rPr lang="en-US" dirty="0" err="1" smtClean="0"/>
              <a:t>ingatan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emosi</a:t>
            </a:r>
            <a:r>
              <a:rPr lang="en-US" dirty="0" smtClean="0"/>
              <a:t>’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Hipokampus</a:t>
            </a:r>
            <a:r>
              <a:rPr lang="en-US" dirty="0" smtClean="0"/>
              <a:t>: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ingatan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ingatan</a:t>
            </a:r>
            <a:r>
              <a:rPr lang="en-US" dirty="0" smtClean="0"/>
              <a:t>  </a:t>
            </a:r>
            <a:r>
              <a:rPr lang="en-US" dirty="0" err="1" smtClean="0"/>
              <a:t>jangka</a:t>
            </a:r>
            <a:r>
              <a:rPr lang="en-US" dirty="0" smtClean="0"/>
              <a:t>  </a:t>
            </a:r>
            <a:r>
              <a:rPr lang="en-US" dirty="0" err="1" smtClean="0"/>
              <a:t>pendek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Limbik</a:t>
            </a:r>
            <a:endParaRPr lang="en-US" dirty="0"/>
          </a:p>
        </p:txBody>
      </p:sp>
      <p:pic>
        <p:nvPicPr>
          <p:cNvPr id="4" name="Content Placeholder 3" descr="limbic-system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77724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OTAK TENGAH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Mesencephalon</a:t>
            </a:r>
            <a:r>
              <a:rPr lang="en-US" sz="2800" dirty="0" smtClean="0"/>
              <a:t> : </a:t>
            </a:r>
          </a:p>
          <a:p>
            <a:pPr>
              <a:buNone/>
            </a:pPr>
            <a:r>
              <a:rPr lang="en-US" sz="2800" dirty="0" smtClean="0"/>
              <a:t>	Responsible for visual, auditory, and balance (“righting”) reflexes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Saraf</a:t>
            </a:r>
            <a:r>
              <a:rPr lang="en-US" sz="3200" dirty="0" smtClean="0"/>
              <a:t> </a:t>
            </a:r>
            <a:r>
              <a:rPr lang="en-US" sz="3200" dirty="0" err="1" smtClean="0"/>
              <a:t>Pusat</a:t>
            </a:r>
            <a:endParaRPr lang="en-US" sz="3200" dirty="0" smtClean="0"/>
          </a:p>
          <a:p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Saraf</a:t>
            </a:r>
            <a:r>
              <a:rPr lang="en-US" sz="3200" dirty="0" smtClean="0"/>
              <a:t> </a:t>
            </a:r>
            <a:r>
              <a:rPr lang="en-US" sz="3200" dirty="0" err="1" smtClean="0"/>
              <a:t>Perifer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OTAK BELAKANG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3914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Pons </a:t>
            </a:r>
          </a:p>
          <a:p>
            <a:pPr marL="514350" indent="-514350">
              <a:buNone/>
            </a:pPr>
            <a:r>
              <a:rPr lang="en-US" sz="2800" dirty="0" smtClean="0"/>
              <a:t>	Regulation of respiration and skeletal muscle tone; ascending and descending tracts connect brain stem with cerebellum and cortex.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Medulla  Oblongata</a:t>
            </a:r>
          </a:p>
          <a:p>
            <a:pPr marL="514350" indent="-514350">
              <a:buNone/>
            </a:pPr>
            <a:r>
              <a:rPr lang="en-US" sz="2800" dirty="0" smtClean="0"/>
              <a:t>	Pathway for all ascending and descending fiber tracts; contains vital centers that regulate heart rate, blood pressure, and respiration; reflex centers for swallowing, sneezing, coughing, and vomiting.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Cerebellum  :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endParaRPr lang="en-US" sz="2800" dirty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Gerakan</a:t>
            </a:r>
            <a:r>
              <a:rPr lang="en-US" dirty="0" smtClean="0"/>
              <a:t> (movement), </a:t>
            </a:r>
            <a:r>
              <a:rPr lang="en-US" dirty="0" err="1" smtClean="0"/>
              <a:t>keseimbangan</a:t>
            </a:r>
            <a:r>
              <a:rPr lang="en-US" dirty="0" smtClean="0"/>
              <a:t> (balance), </a:t>
            </a:r>
            <a:r>
              <a:rPr lang="en-US" dirty="0" err="1" smtClean="0"/>
              <a:t>postur</a:t>
            </a:r>
            <a:r>
              <a:rPr lang="en-US" dirty="0" smtClean="0"/>
              <a:t> (posture).</a:t>
            </a:r>
            <a:endParaRPr lang="en-US" dirty="0"/>
          </a:p>
          <a:p>
            <a:pPr marL="514350" indent="-514350"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6934200" y="2209800"/>
            <a:ext cx="609600" cy="312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0" y="300234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</a:t>
            </a:r>
            <a:r>
              <a:rPr lang="en-US" sz="2400" dirty="0" smtClean="0"/>
              <a:t> 3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batang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pic>
        <p:nvPicPr>
          <p:cNvPr id="7" name="Content Placeholder 3" descr="otak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75438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 SARAF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Saraf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smtClean="0"/>
              <a:t>neuron t</a:t>
            </a:r>
            <a:r>
              <a:rPr lang="sv-SE" dirty="0" smtClean="0"/>
              <a:t>erdiri dari satu badan sel</a:t>
            </a:r>
          </a:p>
          <a:p>
            <a:r>
              <a:rPr lang="en-US" dirty="0" smtClean="0"/>
              <a:t>Dari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Dendrit</a:t>
            </a:r>
            <a:r>
              <a:rPr lang="en-US" dirty="0" smtClean="0"/>
              <a:t> :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Akson</a:t>
            </a:r>
            <a:r>
              <a:rPr lang="en-US" dirty="0" smtClean="0"/>
              <a:t> :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yang lain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lain.</a:t>
            </a:r>
          </a:p>
          <a:p>
            <a:pPr lvl="1"/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neurotransmitter </a:t>
            </a:r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menghantar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organ yang </a:t>
            </a:r>
            <a:r>
              <a:rPr lang="en-US" dirty="0" err="1" smtClean="0"/>
              <a:t>dituju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mielin</a:t>
            </a:r>
            <a:r>
              <a:rPr lang="en-US" dirty="0" smtClean="0"/>
              <a:t>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Schwann yang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Schwann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glia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</a:t>
            </a:r>
            <a:r>
              <a:rPr lang="en-US" dirty="0" err="1" smtClean="0"/>
              <a:t>mielin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mielin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terbungkus</a:t>
            </a:r>
            <a:r>
              <a:rPr lang="en-US" dirty="0" smtClean="0"/>
              <a:t> </a:t>
            </a:r>
            <a:r>
              <a:rPr lang="en-US" dirty="0" err="1" smtClean="0"/>
              <a:t>mielin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nodus</a:t>
            </a:r>
            <a:r>
              <a:rPr lang="en-US" dirty="0" smtClean="0"/>
              <a:t> </a:t>
            </a:r>
            <a:r>
              <a:rPr lang="en-US" dirty="0" err="1" smtClean="0"/>
              <a:t>Ranvier</a:t>
            </a:r>
            <a:r>
              <a:rPr lang="en-US" dirty="0" smtClean="0"/>
              <a:t>,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penghantaran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sensoris</a:t>
            </a:r>
            <a:r>
              <a:rPr lang="en-US" dirty="0" smtClean="0"/>
              <a:t> : 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menghantar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(</a:t>
            </a:r>
            <a:r>
              <a:rPr lang="en-US" dirty="0" err="1" smtClean="0"/>
              <a:t>ensefalon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</a:t>
            </a:r>
            <a:r>
              <a:rPr lang="en-US" dirty="0" err="1" smtClean="0"/>
              <a:t>medula</a:t>
            </a:r>
            <a:r>
              <a:rPr lang="en-US" dirty="0" smtClean="0"/>
              <a:t> </a:t>
            </a:r>
            <a:r>
              <a:rPr lang="en-US" dirty="0" err="1" smtClean="0"/>
              <a:t>spinalis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r>
              <a:rPr lang="en-US" dirty="0" smtClean="0"/>
              <a:t>, 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yang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intermediet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motor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Neurotransmitter</a:t>
            </a:r>
            <a:endParaRPr lang="en-US" dirty="0"/>
          </a:p>
        </p:txBody>
      </p:sp>
      <p:pic>
        <p:nvPicPr>
          <p:cNvPr id="4" name="Content Placeholder 3" descr="Neurotransmitters 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382000" cy="57149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Skema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Perjalanan</a:t>
            </a:r>
            <a:r>
              <a:rPr lang="en-US" sz="2800" b="1" dirty="0" smtClean="0"/>
              <a:t> Neurotransmitter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7620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Neurotransmitter merupakan zat yang berada dalam ujung akson yang berfungsi untuk komunikasi sinaps, kebanyakan merupakan amin, amino, dan neuropeptida</a:t>
            </a:r>
          </a:p>
          <a:p>
            <a:r>
              <a:rPr lang="sv-SE" dirty="0" smtClean="0"/>
              <a:t>Neurotransmitter merupakan suatu zat kimia yang dapat menyeberangkan impuls dari prasinapsis ke post sinapsis ataupasca sinapsis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(SSP)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9906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SSP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19200" y="2438400"/>
            <a:ext cx="45719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95400" y="2362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95400" y="4648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95400" y="5943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2286000"/>
            <a:ext cx="1066800" cy="461665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OTAK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350603"/>
            <a:ext cx="1524000" cy="830997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JARINGAN SARAF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791200"/>
            <a:ext cx="1905000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S.S. </a:t>
            </a:r>
            <a:r>
              <a:rPr lang="en-US" sz="2800" dirty="0" err="1" smtClean="0"/>
              <a:t>Spinalis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47999" y="1447800"/>
            <a:ext cx="45719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124200" y="1371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124200" y="2514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124200" y="3505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1400" y="1219200"/>
            <a:ext cx="2133600" cy="461665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OTAK DEPAN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2357735"/>
            <a:ext cx="2133600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OTAK TENGAH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1400" y="3352800"/>
            <a:ext cx="2590800" cy="46166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OTAK BELAKANG</a:t>
            </a:r>
          </a:p>
        </p:txBody>
      </p:sp>
      <p:sp>
        <p:nvSpPr>
          <p:cNvPr id="20" name="Right Arrow 19"/>
          <p:cNvSpPr/>
          <p:nvPr/>
        </p:nvSpPr>
        <p:spPr>
          <a:xfrm rot="1823798">
            <a:off x="5603018" y="1638025"/>
            <a:ext cx="816833" cy="146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421424">
            <a:off x="5602902" y="1149791"/>
            <a:ext cx="816833" cy="146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685800"/>
            <a:ext cx="1752600" cy="46166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CEREBRUM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1676400"/>
            <a:ext cx="2286000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DIENCEPHALON</a:t>
            </a:r>
            <a:endParaRPr lang="en-US" sz="2400" dirty="0"/>
          </a:p>
        </p:txBody>
      </p:sp>
      <p:sp>
        <p:nvSpPr>
          <p:cNvPr id="24" name="Right Arrow 23"/>
          <p:cNvSpPr/>
          <p:nvPr/>
        </p:nvSpPr>
        <p:spPr>
          <a:xfrm>
            <a:off x="5715000" y="25908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72200" y="2438400"/>
            <a:ext cx="2667000" cy="461665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MIENCEPHALON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276600"/>
            <a:ext cx="4571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248400" y="3200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05600" y="3048000"/>
            <a:ext cx="1143000" cy="461665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PONS</a:t>
            </a:r>
            <a:endParaRPr lang="en-US" sz="2400" dirty="0"/>
          </a:p>
        </p:txBody>
      </p:sp>
      <p:sp>
        <p:nvSpPr>
          <p:cNvPr id="29" name="Right Arrow 28"/>
          <p:cNvSpPr/>
          <p:nvPr/>
        </p:nvSpPr>
        <p:spPr>
          <a:xfrm>
            <a:off x="6248400" y="3810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05600" y="4274403"/>
            <a:ext cx="1828800" cy="830997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MEDULA OBLONGATA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705600" y="3653135"/>
            <a:ext cx="1905000" cy="46166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CEREBRUM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248400" y="4419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3505200" y="4343400"/>
            <a:ext cx="4571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505200" y="4267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62400" y="4110335"/>
            <a:ext cx="1600200" cy="461665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NEURONS</a:t>
            </a:r>
            <a:endParaRPr lang="en-US" sz="2400" dirty="0"/>
          </a:p>
        </p:txBody>
      </p:sp>
      <p:sp>
        <p:nvSpPr>
          <p:cNvPr id="36" name="Right Arrow 35"/>
          <p:cNvSpPr/>
          <p:nvPr/>
        </p:nvSpPr>
        <p:spPr>
          <a:xfrm>
            <a:off x="3505200" y="4800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62400" y="4643735"/>
            <a:ext cx="1219200" cy="46166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SINAPS</a:t>
            </a:r>
            <a:endParaRPr lang="en-US" sz="2400" dirty="0"/>
          </a:p>
        </p:txBody>
      </p:sp>
      <p:sp>
        <p:nvSpPr>
          <p:cNvPr id="38" name="Right Arrow 37"/>
          <p:cNvSpPr/>
          <p:nvPr/>
        </p:nvSpPr>
        <p:spPr>
          <a:xfrm>
            <a:off x="3505200" y="5334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962400" y="5257800"/>
            <a:ext cx="3048000" cy="461665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NEUROTRANSMITTER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7" grpId="0" animBg="1"/>
      <p:bldP spid="8" grpId="0" animBg="1"/>
      <p:bldP spid="9" grpId="3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neurotransmitter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Macam-macam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eksitasi</a:t>
            </a:r>
            <a:r>
              <a:rPr lang="en-US" dirty="0" smtClean="0"/>
              <a:t> (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asetilkolin</a:t>
            </a:r>
            <a:r>
              <a:rPr lang="en-US" dirty="0" smtClean="0"/>
              <a:t> 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cholinergics</a:t>
            </a:r>
            <a:endParaRPr lang="en-US" dirty="0" smtClean="0"/>
          </a:p>
          <a:p>
            <a:r>
              <a:rPr lang="en-US" dirty="0" err="1" smtClean="0"/>
              <a:t>Norepinephrine</a:t>
            </a:r>
            <a:r>
              <a:rPr lang="en-US" dirty="0" smtClean="0"/>
              <a:t>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system </a:t>
            </a:r>
            <a:r>
              <a:rPr lang="en-US" dirty="0" err="1" smtClean="0"/>
              <a:t>saraf</a:t>
            </a:r>
            <a:r>
              <a:rPr lang="en-US" dirty="0" smtClean="0"/>
              <a:t> </a:t>
            </a:r>
          </a:p>
          <a:p>
            <a:r>
              <a:rPr lang="en-US" dirty="0" smtClean="0"/>
              <a:t>Dopamine,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r>
              <a:rPr lang="en-US" dirty="0" smtClean="0"/>
              <a:t>Glutamate,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esensial</a:t>
            </a:r>
            <a:endParaRPr lang="en-US" dirty="0" smtClean="0"/>
          </a:p>
          <a:p>
            <a:r>
              <a:rPr lang="en-US" dirty="0" smtClean="0"/>
              <a:t>Histamine,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esensia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inhibisi</a:t>
            </a:r>
            <a:r>
              <a:rPr lang="en-US" dirty="0" smtClean="0"/>
              <a:t> (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):</a:t>
            </a:r>
          </a:p>
          <a:p>
            <a:r>
              <a:rPr lang="en-US" dirty="0" smtClean="0"/>
              <a:t>gamma </a:t>
            </a:r>
            <a:r>
              <a:rPr lang="en-US" dirty="0" err="1" smtClean="0"/>
              <a:t>aminobutyric</a:t>
            </a:r>
            <a:r>
              <a:rPr lang="en-US" dirty="0" smtClean="0"/>
              <a:t> acid (GABA),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r>
              <a:rPr lang="en-US" dirty="0" err="1" smtClean="0"/>
              <a:t>Glisin</a:t>
            </a:r>
            <a:r>
              <a:rPr lang="en-US" dirty="0" smtClean="0"/>
              <a:t>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medulla </a:t>
            </a:r>
            <a:r>
              <a:rPr lang="en-US" dirty="0" err="1" smtClean="0"/>
              <a:t>spinalis</a:t>
            </a:r>
            <a:endParaRPr lang="en-US" dirty="0" smtClean="0"/>
          </a:p>
          <a:p>
            <a:r>
              <a:rPr lang="en-US" dirty="0" smtClean="0"/>
              <a:t>Serotonin,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lapar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 </a:t>
            </a:r>
            <a:r>
              <a:rPr lang="en-US" dirty="0" err="1" smtClean="0"/>
              <a:t>epinefrin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Norepinephrine</a:t>
            </a:r>
            <a:r>
              <a:rPr lang="en-US" dirty="0" smtClean="0"/>
              <a:t> pathways originate in the </a:t>
            </a:r>
            <a:r>
              <a:rPr lang="en-US" dirty="0" err="1" smtClean="0"/>
              <a:t>pons</a:t>
            </a:r>
            <a:r>
              <a:rPr lang="en-US" dirty="0" smtClean="0"/>
              <a:t> and medulla and innervate the thalamus, dorsal hypothalamus, limbic system, hippocampus, cerebellum, and cerebral cortex</a:t>
            </a:r>
          </a:p>
          <a:p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mood,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kardiovaskular</a:t>
            </a:r>
            <a:r>
              <a:rPr lang="en-US" dirty="0" smtClean="0"/>
              <a:t> 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ritme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terjaga</a:t>
            </a:r>
            <a:r>
              <a:rPr lang="en-US" dirty="0" smtClean="0"/>
              <a:t>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keakuratan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norepinefrin</a:t>
            </a:r>
            <a:r>
              <a:rPr lang="en-US" dirty="0" smtClean="0"/>
              <a:t> : </a:t>
            </a:r>
            <a:r>
              <a:rPr lang="en-US" dirty="0" err="1" smtClean="0"/>
              <a:t>depresi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norepinefrin</a:t>
            </a:r>
            <a:r>
              <a:rPr lang="en-US" dirty="0" smtClean="0"/>
              <a:t> : mania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acetylcholine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,ANS: Sympathetic and parasympathetic </a:t>
            </a:r>
            <a:r>
              <a:rPr lang="en-US" dirty="0" err="1" smtClean="0"/>
              <a:t>presynaptic</a:t>
            </a:r>
            <a:r>
              <a:rPr lang="en-US" dirty="0" smtClean="0"/>
              <a:t> nerve terminals; parasympathetic postsynaptic nerve terminals</a:t>
            </a:r>
          </a:p>
          <a:p>
            <a:r>
              <a:rPr lang="en-US" dirty="0" smtClean="0"/>
              <a:t>CNS: Cerebral cortex, hippocampus, limbic structures, and basal ganglia </a:t>
            </a:r>
          </a:p>
          <a:p>
            <a:r>
              <a:rPr lang="en-US" dirty="0" smtClean="0"/>
              <a:t>Functions of acetylcholine are manifold and include sleep, arousal, pain perception, the modulation and coordination of movement, and memory acquisition and retention 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depresi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pathways arise from the midbrain and hypothalamus and terminate in the frontal cortex, limbic system, basal ganglia, and thalamus</a:t>
            </a:r>
          </a:p>
          <a:p>
            <a:r>
              <a:rPr lang="en-US" dirty="0" smtClean="0"/>
              <a:t>Dopamine functions include regulation of movements and coordination, emotions, voluntary decision-making ability, and because of its influence on the pituitary gland it inhibits the release of </a:t>
            </a:r>
            <a:r>
              <a:rPr lang="en-US" dirty="0" err="1" smtClean="0"/>
              <a:t>prolactin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dopamin</a:t>
            </a:r>
            <a:r>
              <a:rPr lang="en-US" dirty="0" smtClean="0"/>
              <a:t> :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agresifitas</a:t>
            </a:r>
            <a:r>
              <a:rPr lang="en-US" dirty="0" smtClean="0"/>
              <a:t>, </a:t>
            </a:r>
            <a:r>
              <a:rPr lang="en-US" dirty="0" err="1" smtClean="0"/>
              <a:t>hiperaktifitas</a:t>
            </a:r>
            <a:r>
              <a:rPr lang="en-US" dirty="0" smtClean="0"/>
              <a:t> (mania, </a:t>
            </a:r>
            <a:r>
              <a:rPr lang="en-US" dirty="0" err="1" smtClean="0"/>
              <a:t>skizofrenia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Serotonin pathways originate from cell bodies located in the </a:t>
            </a:r>
            <a:r>
              <a:rPr lang="en-US" dirty="0" err="1" smtClean="0"/>
              <a:t>pons</a:t>
            </a:r>
            <a:r>
              <a:rPr lang="en-US" dirty="0" smtClean="0"/>
              <a:t> and medulla and project to areas including the hypothalamus, thalamus, limbic system, cerebral cortex, cerebellum, and spinal cord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lapar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endParaRPr lang="en-US" dirty="0" smtClean="0"/>
          </a:p>
          <a:p>
            <a:r>
              <a:rPr lang="en-US" dirty="0" err="1" smtClean="0"/>
              <a:t>keseimbangan</a:t>
            </a:r>
            <a:r>
              <a:rPr lang="en-US" dirty="0" smtClean="0"/>
              <a:t> mood, </a:t>
            </a:r>
            <a:r>
              <a:rPr lang="en-US" dirty="0" err="1" smtClean="0"/>
              <a:t>agresifitas</a:t>
            </a:r>
            <a:r>
              <a:rPr lang="en-US" dirty="0" smtClean="0"/>
              <a:t>, libido,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serotonin :  </a:t>
            </a:r>
            <a:r>
              <a:rPr lang="en-US" dirty="0" err="1" smtClean="0"/>
              <a:t>depresi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gamma </a:t>
            </a:r>
            <a:r>
              <a:rPr lang="en-US" dirty="0" err="1" smtClean="0"/>
              <a:t>aminobutyric</a:t>
            </a:r>
            <a:r>
              <a:rPr lang="en-US" dirty="0" smtClean="0"/>
              <a:t> acid (GABA),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kemunduran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GABA: mania</a:t>
            </a:r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GABA : </a:t>
            </a:r>
            <a:r>
              <a:rPr lang="en-US" dirty="0" err="1" smtClean="0"/>
              <a:t>depresi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77724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> </a:t>
            </a:r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jiwa</a:t>
            </a:r>
            <a:r>
              <a:rPr lang="en-US" sz="3200" dirty="0" smtClean="0"/>
              <a:t>, </a:t>
            </a:r>
            <a:r>
              <a:rPr lang="en-US" sz="3200" dirty="0" err="1" smtClean="0"/>
              <a:t>kerusakan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sensitivitas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reseptor</a:t>
            </a:r>
            <a:r>
              <a:rPr lang="en-US" sz="3200" dirty="0" smtClean="0"/>
              <a:t> neurotransmitter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Hyphotalamic</a:t>
            </a:r>
            <a:r>
              <a:rPr lang="en-US" dirty="0" smtClean="0"/>
              <a:t>-Pituitary-Adrenal (HPA) Axis</a:t>
            </a:r>
            <a:endParaRPr lang="en-US" dirty="0"/>
          </a:p>
        </p:txBody>
      </p:sp>
      <p:pic>
        <p:nvPicPr>
          <p:cNvPr id="4" name="Content Placeholder 3" descr="HPA axis 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153400" cy="5410200"/>
          </a:xfrm>
        </p:spPr>
      </p:pic>
      <p:sp>
        <p:nvSpPr>
          <p:cNvPr id="5" name="TextBox 4"/>
          <p:cNvSpPr txBox="1"/>
          <p:nvPr/>
        </p:nvSpPr>
        <p:spPr>
          <a:xfrm flipH="1">
            <a:off x="67818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Vasopresin</a:t>
            </a:r>
            <a:endParaRPr lang="en-US" sz="2400" b="1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6019800" y="2819400"/>
            <a:ext cx="8382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lus 9"/>
          <p:cNvSpPr/>
          <p:nvPr/>
        </p:nvSpPr>
        <p:spPr>
          <a:xfrm>
            <a:off x="7467600" y="3505200"/>
            <a:ext cx="180000" cy="180000"/>
          </a:xfrm>
          <a:prstGeom prst="mathPl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HPA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Stress </a:t>
            </a:r>
            <a:r>
              <a:rPr lang="en-US" dirty="0" err="1" smtClean="0"/>
              <a:t>memicu</a:t>
            </a:r>
            <a:r>
              <a:rPr lang="en-US" dirty="0" smtClean="0"/>
              <a:t> </a:t>
            </a:r>
            <a:r>
              <a:rPr lang="en-US" dirty="0" err="1" smtClean="0"/>
              <a:t>hipotalamus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menskresi</a:t>
            </a:r>
            <a:r>
              <a:rPr lang="en-US" dirty="0" smtClean="0"/>
              <a:t> </a:t>
            </a:r>
            <a:r>
              <a:rPr lang="en-US" dirty="0" err="1" smtClean="0"/>
              <a:t>cortikotropik-realesing</a:t>
            </a:r>
            <a:r>
              <a:rPr lang="en-US" dirty="0" smtClean="0"/>
              <a:t> hormone (CRH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vasopresin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hipofisis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menskeresi</a:t>
            </a:r>
            <a:r>
              <a:rPr lang="en-US" dirty="0" smtClean="0"/>
              <a:t> </a:t>
            </a:r>
            <a:r>
              <a:rPr lang="en-US" dirty="0" err="1" smtClean="0"/>
              <a:t>Adenocortictropin</a:t>
            </a:r>
            <a:r>
              <a:rPr lang="en-US" dirty="0" smtClean="0"/>
              <a:t> hormone (ACTH)</a:t>
            </a:r>
          </a:p>
          <a:p>
            <a:r>
              <a:rPr lang="en-US" dirty="0" err="1" smtClean="0"/>
              <a:t>Sekresi</a:t>
            </a:r>
            <a:r>
              <a:rPr lang="en-US" dirty="0" smtClean="0"/>
              <a:t> ACTH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adrenal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mensekresi</a:t>
            </a:r>
            <a:r>
              <a:rPr lang="en-US" dirty="0" smtClean="0"/>
              <a:t> </a:t>
            </a:r>
            <a:r>
              <a:rPr lang="en-US" dirty="0" err="1" smtClean="0"/>
              <a:t>kortisol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epinefrin</a:t>
            </a:r>
            <a:endParaRPr lang="en-US" dirty="0" smtClean="0"/>
          </a:p>
          <a:p>
            <a:r>
              <a:rPr lang="en-US" dirty="0" smtClean="0"/>
              <a:t>Kadar </a:t>
            </a:r>
            <a:r>
              <a:rPr lang="en-US" dirty="0" err="1" smtClean="0"/>
              <a:t>kortisol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dideteksi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CRH </a:t>
            </a:r>
            <a:r>
              <a:rPr lang="en-US" dirty="0" err="1" smtClean="0"/>
              <a:t>diadenohipofisis</a:t>
            </a:r>
            <a:r>
              <a:rPr lang="en-US" dirty="0" smtClean="0"/>
              <a:t>  </a:t>
            </a:r>
            <a:r>
              <a:rPr lang="en-US" dirty="0" err="1" smtClean="0"/>
              <a:t>hipotalamus</a:t>
            </a:r>
            <a:r>
              <a:rPr lang="en-US" dirty="0" smtClean="0"/>
              <a:t>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CRH &amp;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ACTH (-) feed back mechanism</a:t>
            </a:r>
          </a:p>
          <a:p>
            <a:r>
              <a:rPr lang="en-US" dirty="0" smtClean="0"/>
              <a:t>Neurotransmitter GABA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(-) feed back mechanism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  <p:pic>
        <p:nvPicPr>
          <p:cNvPr id="4" name="Content Placeholder 3" descr="otak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763000" cy="5943600"/>
          </a:xfrm>
        </p:spPr>
      </p:pic>
      <p:sp>
        <p:nvSpPr>
          <p:cNvPr id="8" name="Left Brace 7"/>
          <p:cNvSpPr/>
          <p:nvPr/>
        </p:nvSpPr>
        <p:spPr>
          <a:xfrm>
            <a:off x="1524000" y="1066800"/>
            <a:ext cx="914400" cy="685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990600"/>
            <a:ext cx="1295400" cy="830997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OTAK DEPAN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838200" y="5181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5638800"/>
            <a:ext cx="1676400" cy="830997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OTAK TENGAH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86200" y="5334000"/>
            <a:ext cx="396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467600" y="5562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886700" y="5143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5334000"/>
            <a:ext cx="1524000" cy="707886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OTAK BELAKANG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Neuroendokrin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HPA axis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Aktivasi</a:t>
            </a:r>
            <a:r>
              <a:rPr lang="en-US" dirty="0" smtClean="0"/>
              <a:t> &amp; </a:t>
            </a:r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stressor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CRH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kortisol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hipotalamus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sensitifitas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adenohipofisis</a:t>
            </a:r>
            <a:r>
              <a:rPr lang="en-US" dirty="0" smtClean="0"/>
              <a:t> </a:t>
            </a:r>
            <a:r>
              <a:rPr lang="en-US" dirty="0" err="1" smtClean="0"/>
              <a:t>hipotalamus</a:t>
            </a:r>
            <a:r>
              <a:rPr lang="en-US" dirty="0" smtClean="0"/>
              <a:t> pun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: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terpapar</a:t>
            </a:r>
            <a:r>
              <a:rPr lang="en-US" dirty="0" smtClean="0"/>
              <a:t> stressor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lama,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waspada</a:t>
            </a:r>
            <a:r>
              <a:rPr lang="en-US" dirty="0" smtClean="0"/>
              <a:t>, </a:t>
            </a:r>
            <a:r>
              <a:rPr lang="en-US" dirty="0" err="1" smtClean="0"/>
              <a:t>tegang</a:t>
            </a:r>
            <a:r>
              <a:rPr lang="en-US" dirty="0" smtClean="0"/>
              <a:t>, </a:t>
            </a:r>
            <a:r>
              <a:rPr lang="en-US" dirty="0" err="1" smtClean="0"/>
              <a:t>gelisah</a:t>
            </a:r>
            <a:r>
              <a:rPr lang="en-US" dirty="0" smtClean="0"/>
              <a:t>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simpatis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Cerebrum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en-US" sz="2800" dirty="0" smtClean="0"/>
              <a:t>1.  </a:t>
            </a:r>
            <a:r>
              <a:rPr lang="en-US" sz="2800" dirty="0" err="1" smtClean="0"/>
              <a:t>Hemisfer</a:t>
            </a:r>
            <a:r>
              <a:rPr lang="en-US" sz="2800" dirty="0" smtClean="0"/>
              <a:t> </a:t>
            </a:r>
            <a:r>
              <a:rPr lang="en-US" sz="2800" dirty="0" err="1" smtClean="0"/>
              <a:t>kiri</a:t>
            </a:r>
            <a:r>
              <a:rPr lang="en-US" sz="2800" dirty="0" smtClean="0"/>
              <a:t>  :             </a:t>
            </a:r>
          </a:p>
          <a:p>
            <a:pPr marL="914400" lvl="1" indent="-514350">
              <a:buNone/>
            </a:pPr>
            <a:r>
              <a:rPr lang="en-US" sz="2800" dirty="0" smtClean="0"/>
              <a:t>				    </a:t>
            </a:r>
            <a:r>
              <a:rPr lang="en-US" sz="2800" dirty="0" err="1" smtClean="0"/>
              <a:t>dihubungkan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korpus</a:t>
            </a:r>
            <a:r>
              <a:rPr lang="en-US" sz="2800" dirty="0" smtClean="0"/>
              <a:t> 			                </a:t>
            </a:r>
            <a:r>
              <a:rPr lang="en-US" sz="2800" dirty="0" err="1" smtClean="0"/>
              <a:t>kalosum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200 </a:t>
            </a:r>
            <a:r>
              <a:rPr lang="en-US" sz="2800" dirty="0" err="1" smtClean="0"/>
              <a:t>jt</a:t>
            </a:r>
            <a:r>
              <a:rPr lang="en-US" sz="2800" dirty="0" smtClean="0"/>
              <a:t> 			                 neurons</a:t>
            </a:r>
          </a:p>
          <a:p>
            <a:pPr marL="914400" lvl="1" indent="-514350"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Hemisfer</a:t>
            </a:r>
            <a:r>
              <a:rPr lang="en-US" sz="2800" dirty="0" smtClean="0"/>
              <a:t> </a:t>
            </a:r>
            <a:r>
              <a:rPr lang="en-US" sz="2800" dirty="0" err="1" smtClean="0"/>
              <a:t>kanan</a:t>
            </a:r>
            <a:r>
              <a:rPr lang="en-US" sz="2800" dirty="0" smtClean="0"/>
              <a:t> :</a:t>
            </a:r>
          </a:p>
          <a:p>
            <a:pPr marL="914400" lvl="1" indent="-514350">
              <a:buNone/>
            </a:pPr>
            <a:endParaRPr lang="en-US" sz="2800" dirty="0" smtClean="0"/>
          </a:p>
          <a:p>
            <a:pPr marL="914400" lvl="1" indent="-51435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Korteks</a:t>
            </a:r>
            <a:r>
              <a:rPr lang="en-US" sz="2800" dirty="0" smtClean="0"/>
              <a:t> </a:t>
            </a:r>
            <a:r>
              <a:rPr lang="en-US" sz="2800" dirty="0" err="1" smtClean="0"/>
              <a:t>Serebri</a:t>
            </a:r>
            <a:r>
              <a:rPr lang="en-US" sz="2800" dirty="0" smtClean="0"/>
              <a:t> </a:t>
            </a:r>
          </a:p>
          <a:p>
            <a:pPr marL="914400" lvl="1" indent="-514350">
              <a:buNone/>
            </a:pPr>
            <a:r>
              <a:rPr lang="en-US" sz="2800" dirty="0" smtClean="0"/>
              <a:t> </a:t>
            </a:r>
          </a:p>
          <a:p>
            <a:pPr marL="914400" lvl="1" indent="-514350">
              <a:buNone/>
            </a:pPr>
            <a:r>
              <a:rPr lang="en-US" sz="2800" dirty="0" smtClean="0"/>
              <a:t>4. Ganglia </a:t>
            </a:r>
            <a:r>
              <a:rPr lang="en-US" sz="2800" dirty="0" err="1" smtClean="0"/>
              <a:t>Basalis</a:t>
            </a:r>
            <a:endParaRPr lang="en-US" sz="2800" dirty="0" smtClean="0"/>
          </a:p>
          <a:p>
            <a:pPr marL="914400" lvl="1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3733800" y="1295400"/>
            <a:ext cx="6858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Hemisfer</a:t>
            </a:r>
            <a:endParaRPr lang="en-US" dirty="0"/>
          </a:p>
        </p:txBody>
      </p:sp>
      <p:pic>
        <p:nvPicPr>
          <p:cNvPr id="4" name="Content Placeholder 3" descr="ota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9248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Hemisfer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: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linier, </a:t>
            </a:r>
            <a:r>
              <a:rPr lang="en-US" dirty="0" err="1" smtClean="0"/>
              <a:t>sekuensial</a:t>
            </a:r>
            <a:r>
              <a:rPr lang="en-US" dirty="0" smtClean="0"/>
              <a:t>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, </a:t>
            </a:r>
            <a:r>
              <a:rPr lang="en-US" dirty="0" err="1" smtClean="0"/>
              <a:t>berurusan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&amp; </a:t>
            </a:r>
            <a:r>
              <a:rPr lang="en-US" dirty="0" err="1" smtClean="0"/>
              <a:t>matematika</a:t>
            </a:r>
            <a:endParaRPr lang="en-US" dirty="0" smtClean="0"/>
          </a:p>
          <a:p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: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, </a:t>
            </a:r>
            <a:r>
              <a:rPr lang="en-US" dirty="0" err="1" smtClean="0"/>
              <a:t>seni</a:t>
            </a:r>
            <a:r>
              <a:rPr lang="en-US" dirty="0" smtClean="0"/>
              <a:t>, </a:t>
            </a:r>
            <a:r>
              <a:rPr lang="en-US" dirty="0" err="1" smtClean="0"/>
              <a:t>musik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endParaRPr lang="en-US" dirty="0" smtClean="0"/>
          </a:p>
          <a:p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sarafnya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Substansi</a:t>
            </a:r>
            <a:r>
              <a:rPr lang="en-US" dirty="0" smtClean="0"/>
              <a:t> </a:t>
            </a:r>
            <a:r>
              <a:rPr lang="en-US" dirty="0" err="1" smtClean="0"/>
              <a:t>kelabu</a:t>
            </a:r>
            <a:r>
              <a:rPr lang="en-US" dirty="0" smtClean="0"/>
              <a:t>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Substansi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772400" cy="45720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200" dirty="0" err="1" smtClean="0"/>
              <a:t>Terbagi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4 </a:t>
            </a:r>
            <a:r>
              <a:rPr lang="en-US" sz="3200" dirty="0" err="1" smtClean="0"/>
              <a:t>lobus</a:t>
            </a:r>
            <a:r>
              <a:rPr lang="en-US" sz="3200" dirty="0" smtClean="0"/>
              <a:t> &amp; </a:t>
            </a:r>
            <a:r>
              <a:rPr lang="en-US" sz="3200" dirty="0" err="1" smtClean="0"/>
              <a:t>masing-masing</a:t>
            </a:r>
            <a:r>
              <a:rPr lang="en-US" sz="3200" dirty="0" smtClean="0"/>
              <a:t> </a:t>
            </a:r>
            <a:r>
              <a:rPr lang="en-US" sz="3200" dirty="0" err="1" smtClean="0"/>
              <a:t>lobus</a:t>
            </a:r>
            <a:r>
              <a:rPr lang="en-US" sz="3200" dirty="0" smtClean="0"/>
              <a:t> </a:t>
            </a:r>
            <a:r>
              <a:rPr lang="en-US" sz="3200" dirty="0" err="1" smtClean="0"/>
              <a:t>dipisahkan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fisura</a:t>
            </a:r>
            <a:endParaRPr lang="en-US" sz="3200" dirty="0" smtClean="0"/>
          </a:p>
          <a:p>
            <a:pPr marL="914400" lvl="1" indent="-514350">
              <a:buAutoNum type="arabicPeriod"/>
            </a:pPr>
            <a:r>
              <a:rPr lang="en-US" sz="3200" dirty="0" err="1" smtClean="0"/>
              <a:t>Lobus</a:t>
            </a:r>
            <a:r>
              <a:rPr lang="en-US" sz="3200" dirty="0" smtClean="0"/>
              <a:t> </a:t>
            </a:r>
            <a:r>
              <a:rPr lang="en-US" sz="3200" dirty="0" err="1" smtClean="0"/>
              <a:t>frontalis</a:t>
            </a:r>
            <a:endParaRPr lang="en-US" sz="3200" dirty="0" smtClean="0"/>
          </a:p>
          <a:p>
            <a:pPr marL="914400" lvl="1" indent="-514350">
              <a:buNone/>
            </a:pPr>
            <a:r>
              <a:rPr lang="en-US" sz="3200" dirty="0" smtClean="0"/>
              <a:t> 			</a:t>
            </a:r>
            <a:r>
              <a:rPr lang="en-US" b="1" dirty="0" err="1" smtClean="0">
                <a:solidFill>
                  <a:schemeClr val="tx2"/>
                </a:solidFill>
              </a:rPr>
              <a:t>dipisahkan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oleh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sulkus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lateralis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914400" lvl="1" indent="-514350">
              <a:buNone/>
            </a:pPr>
            <a:r>
              <a:rPr lang="en-US" sz="3200" dirty="0" smtClean="0"/>
              <a:t>2.	</a:t>
            </a:r>
            <a:r>
              <a:rPr lang="en-US" sz="3200" dirty="0" err="1" smtClean="0"/>
              <a:t>Lobus</a:t>
            </a:r>
            <a:r>
              <a:rPr lang="en-US" sz="3200" dirty="0" smtClean="0"/>
              <a:t> </a:t>
            </a:r>
            <a:r>
              <a:rPr lang="en-US" sz="3200" dirty="0" err="1" smtClean="0"/>
              <a:t>temporalis</a:t>
            </a:r>
            <a:r>
              <a:rPr lang="en-US" sz="3200" dirty="0" smtClean="0"/>
              <a:t>	</a:t>
            </a:r>
            <a:r>
              <a:rPr lang="en-US" sz="2800" dirty="0" smtClean="0"/>
              <a:t>							</a:t>
            </a:r>
            <a:r>
              <a:rPr lang="en-US" sz="2800" dirty="0" err="1" smtClean="0">
                <a:solidFill>
                  <a:srgbClr val="FF0000"/>
                </a:solidFill>
              </a:rPr>
              <a:t>dipisahkan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oleh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sulkus</a:t>
            </a:r>
            <a:r>
              <a:rPr lang="en-US" sz="2800" dirty="0" smtClean="0">
                <a:solidFill>
                  <a:srgbClr val="FF0000"/>
                </a:solidFill>
              </a:rPr>
              <a:t> 					</a:t>
            </a:r>
            <a:r>
              <a:rPr lang="en-US" sz="2800" dirty="0" err="1" smtClean="0">
                <a:solidFill>
                  <a:srgbClr val="FF0000"/>
                </a:solidFill>
              </a:rPr>
              <a:t>sentralis</a:t>
            </a:r>
            <a:endParaRPr lang="en-US" sz="2800" dirty="0" smtClean="0"/>
          </a:p>
          <a:p>
            <a:pPr marL="914400" lvl="1" indent="-514350">
              <a:buNone/>
            </a:pPr>
            <a:r>
              <a:rPr lang="en-US" sz="3200" dirty="0" smtClean="0"/>
              <a:t>3.	</a:t>
            </a:r>
            <a:r>
              <a:rPr lang="en-US" sz="3200" dirty="0" err="1" smtClean="0"/>
              <a:t>Lobus</a:t>
            </a:r>
            <a:r>
              <a:rPr lang="en-US" sz="3200" dirty="0" smtClean="0"/>
              <a:t> </a:t>
            </a:r>
            <a:r>
              <a:rPr lang="en-US" sz="3200" dirty="0" err="1" smtClean="0"/>
              <a:t>parietalis</a:t>
            </a:r>
            <a:endParaRPr lang="en-US" sz="3200" dirty="0" smtClean="0"/>
          </a:p>
          <a:p>
            <a:pPr marL="914400" lvl="1" indent="-514350">
              <a:buNone/>
            </a:pPr>
            <a:r>
              <a:rPr lang="en-US" sz="3200" dirty="0" smtClean="0"/>
              <a:t>4.	</a:t>
            </a:r>
            <a:r>
              <a:rPr lang="en-US" sz="3200" dirty="0" err="1" smtClean="0"/>
              <a:t>Lobus</a:t>
            </a:r>
            <a:r>
              <a:rPr lang="en-US" sz="3200" dirty="0" smtClean="0"/>
              <a:t> </a:t>
            </a:r>
            <a:r>
              <a:rPr lang="en-US" sz="3200" dirty="0" err="1" smtClean="0"/>
              <a:t>oksipital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4267200" y="3200400"/>
            <a:ext cx="15240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343400" y="2667000"/>
            <a:ext cx="609600" cy="9906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76800"/>
            <a:ext cx="1600200" cy="184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Lobus-lobus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Lobus</a:t>
            </a:r>
            <a:r>
              <a:rPr lang="en-US" sz="2800" dirty="0" smtClean="0"/>
              <a:t> frontal (</a:t>
            </a:r>
            <a:r>
              <a:rPr lang="en-US" sz="2800" dirty="0" err="1" smtClean="0"/>
              <a:t>dahi</a:t>
            </a:r>
            <a:r>
              <a:rPr lang="en-US" sz="2800" dirty="0" smtClean="0"/>
              <a:t>):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berfikir</a:t>
            </a:r>
            <a:r>
              <a:rPr lang="en-US" sz="2800" dirty="0" smtClean="0"/>
              <a:t>, 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, </a:t>
            </a:r>
            <a:r>
              <a:rPr lang="en-US" sz="2800" dirty="0" err="1" smtClean="0"/>
              <a:t>penyusunan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, &amp;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Lobus</a:t>
            </a:r>
            <a:r>
              <a:rPr lang="en-US" sz="2800" dirty="0" smtClean="0"/>
              <a:t> parietal (</a:t>
            </a:r>
            <a:r>
              <a:rPr lang="en-US" sz="2800" dirty="0" err="1" smtClean="0"/>
              <a:t>puncak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): </a:t>
            </a:r>
            <a:r>
              <a:rPr lang="en-US" sz="2800" dirty="0" err="1" smtClean="0"/>
              <a:t>bertanggung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berfikir</a:t>
            </a:r>
            <a:r>
              <a:rPr lang="en-US" sz="2800" dirty="0" smtClean="0"/>
              <a:t> </a:t>
            </a:r>
            <a:r>
              <a:rPr lang="en-US" sz="2800" dirty="0" err="1" smtClean="0"/>
              <a:t>terutama</a:t>
            </a:r>
            <a:r>
              <a:rPr lang="en-US" sz="2800" dirty="0" smtClean="0"/>
              <a:t> </a:t>
            </a:r>
            <a:r>
              <a:rPr lang="en-US" sz="2800" dirty="0" err="1" smtClean="0"/>
              <a:t>pengaturan</a:t>
            </a:r>
            <a:r>
              <a:rPr lang="en-US" sz="2800" dirty="0" smtClean="0"/>
              <a:t> </a:t>
            </a:r>
            <a:r>
              <a:rPr lang="en-US" sz="2800" dirty="0" err="1" smtClean="0"/>
              <a:t>memori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Lobus</a:t>
            </a:r>
            <a:r>
              <a:rPr lang="en-US" sz="2800" dirty="0" smtClean="0"/>
              <a:t> temporal (</a:t>
            </a:r>
            <a:r>
              <a:rPr lang="en-US" sz="2800" dirty="0" err="1" smtClean="0"/>
              <a:t>seputaran</a:t>
            </a:r>
            <a:r>
              <a:rPr lang="en-US" sz="2800" dirty="0" smtClean="0"/>
              <a:t> </a:t>
            </a:r>
            <a:r>
              <a:rPr lang="en-US" sz="2800" dirty="0" err="1" smtClean="0"/>
              <a:t>telinga</a:t>
            </a:r>
            <a:r>
              <a:rPr lang="en-US" sz="2800" dirty="0" smtClean="0"/>
              <a:t>):  </a:t>
            </a:r>
            <a:r>
              <a:rPr lang="en-US" sz="2800" dirty="0" err="1" smtClean="0"/>
              <a:t>pendengaran</a:t>
            </a:r>
            <a:r>
              <a:rPr lang="en-US" sz="2800" dirty="0" smtClean="0"/>
              <a:t>, </a:t>
            </a:r>
            <a:r>
              <a:rPr lang="en-US" sz="2800" dirty="0" err="1" smtClean="0"/>
              <a:t>bertanggung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</a:t>
            </a:r>
            <a:r>
              <a:rPr lang="en-US" sz="2800" dirty="0" smtClean="0"/>
              <a:t> </a:t>
            </a:r>
            <a:r>
              <a:rPr lang="en-US" sz="2800" dirty="0" err="1" smtClean="0"/>
              <a:t>suara</a:t>
            </a:r>
            <a:r>
              <a:rPr lang="en-US" sz="2800" dirty="0" smtClean="0"/>
              <a:t> &amp; </a:t>
            </a:r>
            <a:r>
              <a:rPr lang="en-US" sz="2800" dirty="0" err="1" smtClean="0"/>
              <a:t>bunyi</a:t>
            </a:r>
            <a:r>
              <a:rPr lang="en-US" sz="2800" dirty="0" smtClean="0"/>
              <a:t> .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 smtClean="0"/>
              <a:t>Lobus</a:t>
            </a:r>
            <a:r>
              <a:rPr lang="en-US" sz="2800" dirty="0" smtClean="0"/>
              <a:t> </a:t>
            </a:r>
            <a:r>
              <a:rPr lang="en-US" sz="2800" dirty="0" err="1" smtClean="0"/>
              <a:t>oksipital</a:t>
            </a:r>
            <a:r>
              <a:rPr lang="en-US" sz="2800" dirty="0" smtClean="0"/>
              <a:t>: (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): </a:t>
            </a:r>
            <a:r>
              <a:rPr lang="en-US" sz="2800" dirty="0" err="1" smtClean="0"/>
              <a:t>bertanggung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intepretasi</a:t>
            </a:r>
            <a:r>
              <a:rPr lang="en-US" sz="2800" dirty="0" smtClean="0"/>
              <a:t> </a:t>
            </a:r>
            <a:r>
              <a:rPr lang="en-US" sz="2800" dirty="0" err="1" smtClean="0"/>
              <a:t>penglihatan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547</TotalTime>
  <Words>1160</Words>
  <Application>Microsoft Office PowerPoint</Application>
  <PresentationFormat>On-screen Show (4:3)</PresentationFormat>
  <Paragraphs>183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Equity</vt:lpstr>
      <vt:lpstr>REVIEW ANATOMI FISIOLOGI OTAK &amp; SISTEM SARAF</vt:lpstr>
      <vt:lpstr>Sistem Saraf</vt:lpstr>
      <vt:lpstr>Sistem Saraf Pusat (SSP)</vt:lpstr>
      <vt:lpstr>Anatomi Otak</vt:lpstr>
      <vt:lpstr>Cerebrum</vt:lpstr>
      <vt:lpstr>Hemisfer</vt:lpstr>
      <vt:lpstr>Hemisfer</vt:lpstr>
      <vt:lpstr>HEMISFER</vt:lpstr>
      <vt:lpstr>Lobus-lobus</vt:lpstr>
      <vt:lpstr>Lobus-Lobus</vt:lpstr>
      <vt:lpstr>Korteks Serebri</vt:lpstr>
      <vt:lpstr>Motorik area Korteks Serebri Utama</vt:lpstr>
      <vt:lpstr>Korteks Serebri</vt:lpstr>
      <vt:lpstr>Korteks Serebri</vt:lpstr>
      <vt:lpstr>Cerebrum</vt:lpstr>
      <vt:lpstr>Ganglia Basalis</vt:lpstr>
      <vt:lpstr>Diencephalon</vt:lpstr>
      <vt:lpstr>Sistem Limbik</vt:lpstr>
      <vt:lpstr>OTAK TENGAH</vt:lpstr>
      <vt:lpstr>OTAK BELAKANG</vt:lpstr>
      <vt:lpstr>Otak Belakang</vt:lpstr>
      <vt:lpstr>SEL SARAF</vt:lpstr>
      <vt:lpstr>Sel Saraf</vt:lpstr>
      <vt:lpstr>Akson</vt:lpstr>
      <vt:lpstr>Neuron</vt:lpstr>
      <vt:lpstr>Slide 26</vt:lpstr>
      <vt:lpstr>Neurotransmitter</vt:lpstr>
      <vt:lpstr>Skema Perjalanan Neurotransmitter</vt:lpstr>
      <vt:lpstr>Neurotransmitter</vt:lpstr>
      <vt:lpstr>Jenis neurotransmitter</vt:lpstr>
      <vt:lpstr>lanjutan</vt:lpstr>
      <vt:lpstr>Nor epinefrin</vt:lpstr>
      <vt:lpstr>acetylcholine</vt:lpstr>
      <vt:lpstr>Dopamine</vt:lpstr>
      <vt:lpstr>Serotonin</vt:lpstr>
      <vt:lpstr>GABA</vt:lpstr>
      <vt:lpstr>Implikasi terhadap Gangguan Jiwa</vt:lpstr>
      <vt:lpstr>Hyphotalamic-Pituitary-Adrenal (HPA) Axis</vt:lpstr>
      <vt:lpstr>HPA Axis</vt:lpstr>
      <vt:lpstr>Perubahan Neuroendokrin  gangguan jiwa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ANATOMI FISIOLOGI OTAK &amp; SISTEM SARAF</dc:title>
  <dc:creator>lenovo</dc:creator>
  <cp:lastModifiedBy>user</cp:lastModifiedBy>
  <cp:revision>42</cp:revision>
  <dcterms:created xsi:type="dcterms:W3CDTF">2012-03-17T07:45:00Z</dcterms:created>
  <dcterms:modified xsi:type="dcterms:W3CDTF">2013-07-18T06:44:18Z</dcterms:modified>
</cp:coreProperties>
</file>