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79" r:id="rId3"/>
    <p:sldId id="259" r:id="rId4"/>
    <p:sldId id="281" r:id="rId5"/>
    <p:sldId id="282" r:id="rId6"/>
    <p:sldId id="280" r:id="rId7"/>
    <p:sldId id="278" r:id="rId8"/>
    <p:sldId id="265" r:id="rId9"/>
    <p:sldId id="266" r:id="rId10"/>
    <p:sldId id="269" r:id="rId11"/>
    <p:sldId id="267" r:id="rId12"/>
    <p:sldId id="270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7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64ECD6-3012-4A52-B987-BA6CA794776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E38F25E-7689-4839-9E01-76988B029B0A}">
      <dgm:prSet phldrT="[Text]"/>
      <dgm:spPr/>
      <dgm:t>
        <a:bodyPr/>
        <a:lstStyle/>
        <a:p>
          <a:r>
            <a:rPr lang="id-ID" dirty="0" smtClean="0"/>
            <a:t>Ggn ji</a:t>
          </a:r>
          <a:r>
            <a:rPr lang="id-ID" b="1" dirty="0" smtClean="0"/>
            <a:t>w</a:t>
          </a:r>
          <a:r>
            <a:rPr lang="id-ID" dirty="0" smtClean="0"/>
            <a:t>a diangap kemasukan roh </a:t>
          </a:r>
          <a:endParaRPr lang="id-ID" dirty="0"/>
        </a:p>
      </dgm:t>
    </dgm:pt>
    <dgm:pt modelId="{D30C7E0A-40E8-4088-90C3-0BAD377A2349}" type="parTrans" cxnId="{87DB9865-02C1-4D09-8F07-5E99ACC7E88E}">
      <dgm:prSet/>
      <dgm:spPr/>
    </dgm:pt>
    <dgm:pt modelId="{2573D289-BD13-4F25-AC5A-F3E0DBEBF0B2}" type="sibTrans" cxnId="{87DB9865-02C1-4D09-8F07-5E99ACC7E88E}">
      <dgm:prSet/>
      <dgm:spPr/>
    </dgm:pt>
    <dgm:pt modelId="{364A25EF-4E9D-4594-B316-A9974AAF4BC5}">
      <dgm:prSet phldrT="[Text]"/>
      <dgm:spPr/>
      <dgm:t>
        <a:bodyPr/>
        <a:lstStyle/>
        <a:p>
          <a:r>
            <a:rPr lang="id-ID" dirty="0" smtClean="0"/>
            <a:t>TERAPI</a:t>
          </a:r>
          <a:endParaRPr lang="id-ID" dirty="0"/>
        </a:p>
      </dgm:t>
    </dgm:pt>
    <dgm:pt modelId="{EE578ED3-BBAB-4808-805F-1B5BAA29FB04}" type="parTrans" cxnId="{A1ADD852-3CF8-4A19-904F-08DC35FE239B}">
      <dgm:prSet/>
      <dgm:spPr/>
    </dgm:pt>
    <dgm:pt modelId="{8ED9BCF1-0EFF-47C1-B228-466F16AC1432}" type="sibTrans" cxnId="{A1ADD852-3CF8-4A19-904F-08DC35FE239B}">
      <dgm:prSet/>
      <dgm:spPr/>
    </dgm:pt>
    <dgm:pt modelId="{2D23F511-747D-4505-921D-08F62F7693DE}">
      <dgm:prSet phldrT="[Text]"/>
      <dgm:spPr/>
      <dgm:t>
        <a:bodyPr/>
        <a:lstStyle/>
        <a:p>
          <a:r>
            <a:rPr lang="id-ID" dirty="0" smtClean="0"/>
            <a:t>MENGELUARKAN ROH JAHAT DARI TUBUHNNYA</a:t>
          </a:r>
          <a:endParaRPr lang="id-ID" dirty="0"/>
        </a:p>
      </dgm:t>
    </dgm:pt>
    <dgm:pt modelId="{7D727329-43AC-4AFA-8F00-4B92B4A64042}" type="parTrans" cxnId="{3D649658-C5DE-4C66-906C-5E60D369EC56}">
      <dgm:prSet/>
      <dgm:spPr/>
    </dgm:pt>
    <dgm:pt modelId="{A183854C-9167-4098-8DBA-FCD55A29373D}" type="sibTrans" cxnId="{3D649658-C5DE-4C66-906C-5E60D369EC56}">
      <dgm:prSet/>
      <dgm:spPr/>
    </dgm:pt>
    <dgm:pt modelId="{948AC57E-2817-493D-B704-AD705CF9FD6D}" type="pres">
      <dgm:prSet presAssocID="{0164ECD6-3012-4A52-B987-BA6CA7947765}" presName="CompostProcess" presStyleCnt="0">
        <dgm:presLayoutVars>
          <dgm:dir/>
          <dgm:resizeHandles val="exact"/>
        </dgm:presLayoutVars>
      </dgm:prSet>
      <dgm:spPr/>
    </dgm:pt>
    <dgm:pt modelId="{7A8FE5E4-6E0B-4E76-B37E-D5ED0EEFF97E}" type="pres">
      <dgm:prSet presAssocID="{0164ECD6-3012-4A52-B987-BA6CA7947765}" presName="arrow" presStyleLbl="bgShp" presStyleIdx="0" presStyleCnt="1"/>
      <dgm:spPr/>
    </dgm:pt>
    <dgm:pt modelId="{244425A2-76C1-47C9-9B7B-7E6914DB4E3B}" type="pres">
      <dgm:prSet presAssocID="{0164ECD6-3012-4A52-B987-BA6CA7947765}" presName="linearProcess" presStyleCnt="0"/>
      <dgm:spPr/>
    </dgm:pt>
    <dgm:pt modelId="{6CBBD2D4-426D-4F69-99BE-3FE907CDE22E}" type="pres">
      <dgm:prSet presAssocID="{6E38F25E-7689-4839-9E01-76988B029B0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88A0C52-0854-454B-B8E9-9BBB988AE038}" type="pres">
      <dgm:prSet presAssocID="{2573D289-BD13-4F25-AC5A-F3E0DBEBF0B2}" presName="sibTrans" presStyleCnt="0"/>
      <dgm:spPr/>
    </dgm:pt>
    <dgm:pt modelId="{F1136270-45D9-4E57-8DAC-CE8422F8C6E4}" type="pres">
      <dgm:prSet presAssocID="{364A25EF-4E9D-4594-B316-A9974AAF4BC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AB57840-71D7-49D5-9872-E58C6C788876}" type="pres">
      <dgm:prSet presAssocID="{8ED9BCF1-0EFF-47C1-B228-466F16AC1432}" presName="sibTrans" presStyleCnt="0"/>
      <dgm:spPr/>
    </dgm:pt>
    <dgm:pt modelId="{84695E4E-0BE6-4712-A453-A882645E339A}" type="pres">
      <dgm:prSet presAssocID="{2D23F511-747D-4505-921D-08F62F7693D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D649658-C5DE-4C66-906C-5E60D369EC56}" srcId="{0164ECD6-3012-4A52-B987-BA6CA7947765}" destId="{2D23F511-747D-4505-921D-08F62F7693DE}" srcOrd="2" destOrd="0" parTransId="{7D727329-43AC-4AFA-8F00-4B92B4A64042}" sibTransId="{A183854C-9167-4098-8DBA-FCD55A29373D}"/>
    <dgm:cxn modelId="{87DB9865-02C1-4D09-8F07-5E99ACC7E88E}" srcId="{0164ECD6-3012-4A52-B987-BA6CA7947765}" destId="{6E38F25E-7689-4839-9E01-76988B029B0A}" srcOrd="0" destOrd="0" parTransId="{D30C7E0A-40E8-4088-90C3-0BAD377A2349}" sibTransId="{2573D289-BD13-4F25-AC5A-F3E0DBEBF0B2}"/>
    <dgm:cxn modelId="{A1ADD852-3CF8-4A19-904F-08DC35FE239B}" srcId="{0164ECD6-3012-4A52-B987-BA6CA7947765}" destId="{364A25EF-4E9D-4594-B316-A9974AAF4BC5}" srcOrd="1" destOrd="0" parTransId="{EE578ED3-BBAB-4808-805F-1B5BAA29FB04}" sibTransId="{8ED9BCF1-0EFF-47C1-B228-466F16AC1432}"/>
    <dgm:cxn modelId="{0BC3A584-5FE3-443E-B8B4-49A713B0760F}" type="presOf" srcId="{364A25EF-4E9D-4594-B316-A9974AAF4BC5}" destId="{F1136270-45D9-4E57-8DAC-CE8422F8C6E4}" srcOrd="0" destOrd="0" presId="urn:microsoft.com/office/officeart/2005/8/layout/hProcess9"/>
    <dgm:cxn modelId="{E6299C7B-3371-4F76-AC25-3FE419365A90}" type="presOf" srcId="{2D23F511-747D-4505-921D-08F62F7693DE}" destId="{84695E4E-0BE6-4712-A453-A882645E339A}" srcOrd="0" destOrd="0" presId="urn:microsoft.com/office/officeart/2005/8/layout/hProcess9"/>
    <dgm:cxn modelId="{EE39F479-4D1C-4795-909D-5B311C180059}" type="presOf" srcId="{0164ECD6-3012-4A52-B987-BA6CA7947765}" destId="{948AC57E-2817-493D-B704-AD705CF9FD6D}" srcOrd="0" destOrd="0" presId="urn:microsoft.com/office/officeart/2005/8/layout/hProcess9"/>
    <dgm:cxn modelId="{0019DD78-62D4-410C-92E8-DE4B7FC2D826}" type="presOf" srcId="{6E38F25E-7689-4839-9E01-76988B029B0A}" destId="{6CBBD2D4-426D-4F69-99BE-3FE907CDE22E}" srcOrd="0" destOrd="0" presId="urn:microsoft.com/office/officeart/2005/8/layout/hProcess9"/>
    <dgm:cxn modelId="{21DC9DA8-25CE-4C75-8659-B2AB80290388}" type="presParOf" srcId="{948AC57E-2817-493D-B704-AD705CF9FD6D}" destId="{7A8FE5E4-6E0B-4E76-B37E-D5ED0EEFF97E}" srcOrd="0" destOrd="0" presId="urn:microsoft.com/office/officeart/2005/8/layout/hProcess9"/>
    <dgm:cxn modelId="{65F4EF26-D110-4F1D-8861-FE5B7BD3047B}" type="presParOf" srcId="{948AC57E-2817-493D-B704-AD705CF9FD6D}" destId="{244425A2-76C1-47C9-9B7B-7E6914DB4E3B}" srcOrd="1" destOrd="0" presId="urn:microsoft.com/office/officeart/2005/8/layout/hProcess9"/>
    <dgm:cxn modelId="{B16FB723-26B7-48B9-BD52-1314CE8E5566}" type="presParOf" srcId="{244425A2-76C1-47C9-9B7B-7E6914DB4E3B}" destId="{6CBBD2D4-426D-4F69-99BE-3FE907CDE22E}" srcOrd="0" destOrd="0" presId="urn:microsoft.com/office/officeart/2005/8/layout/hProcess9"/>
    <dgm:cxn modelId="{192F2674-CC71-4EEA-A45D-B48691C008BD}" type="presParOf" srcId="{244425A2-76C1-47C9-9B7B-7E6914DB4E3B}" destId="{088A0C52-0854-454B-B8E9-9BBB988AE038}" srcOrd="1" destOrd="0" presId="urn:microsoft.com/office/officeart/2005/8/layout/hProcess9"/>
    <dgm:cxn modelId="{74A8F2BF-D722-4FA3-93C8-FE86EADB0D54}" type="presParOf" srcId="{244425A2-76C1-47C9-9B7B-7E6914DB4E3B}" destId="{F1136270-45D9-4E57-8DAC-CE8422F8C6E4}" srcOrd="2" destOrd="0" presId="urn:microsoft.com/office/officeart/2005/8/layout/hProcess9"/>
    <dgm:cxn modelId="{4037C98F-D66B-4DAD-80D8-B5DB1C6782D1}" type="presParOf" srcId="{244425A2-76C1-47C9-9B7B-7E6914DB4E3B}" destId="{BAB57840-71D7-49D5-9872-E58C6C788876}" srcOrd="3" destOrd="0" presId="urn:microsoft.com/office/officeart/2005/8/layout/hProcess9"/>
    <dgm:cxn modelId="{5E9F12CB-7615-4417-A291-4602F32C77F0}" type="presParOf" srcId="{244425A2-76C1-47C9-9B7B-7E6914DB4E3B}" destId="{84695E4E-0BE6-4712-A453-A882645E339A}" srcOrd="4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3FFD6D-F935-4915-B7E7-A91DA48B44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DFD176D0-5C5E-404F-B270-3899FB9AB065}">
      <dgm:prSet phldrT="[Text]"/>
      <dgm:spPr/>
      <dgm:t>
        <a:bodyPr/>
        <a:lstStyle/>
        <a:p>
          <a:r>
            <a:rPr lang="id-ID" dirty="0" smtClean="0"/>
            <a:t>promotif</a:t>
          </a:r>
          <a:endParaRPr lang="id-ID" dirty="0"/>
        </a:p>
      </dgm:t>
    </dgm:pt>
    <dgm:pt modelId="{3774C81A-33A9-4D08-ABE3-426DEBDE0669}" type="parTrans" cxnId="{FC0DD61C-27C2-44D9-B212-FC091584AF24}">
      <dgm:prSet/>
      <dgm:spPr/>
      <dgm:t>
        <a:bodyPr/>
        <a:lstStyle/>
        <a:p>
          <a:endParaRPr lang="id-ID"/>
        </a:p>
      </dgm:t>
    </dgm:pt>
    <dgm:pt modelId="{25685747-18BF-48D2-9879-F76267C564A1}" type="sibTrans" cxnId="{FC0DD61C-27C2-44D9-B212-FC091584AF24}">
      <dgm:prSet/>
      <dgm:spPr/>
      <dgm:t>
        <a:bodyPr/>
        <a:lstStyle/>
        <a:p>
          <a:endParaRPr lang="id-ID"/>
        </a:p>
      </dgm:t>
    </dgm:pt>
    <dgm:pt modelId="{8A160BDA-99AF-4100-AA21-68C546FDD1AE}">
      <dgm:prSet phldrT="[Text]"/>
      <dgm:spPr/>
      <dgm:t>
        <a:bodyPr/>
        <a:lstStyle/>
        <a:p>
          <a:r>
            <a:rPr lang="id-ID" dirty="0" smtClean="0"/>
            <a:t>preventif</a:t>
          </a:r>
          <a:endParaRPr lang="id-ID" dirty="0"/>
        </a:p>
      </dgm:t>
    </dgm:pt>
    <dgm:pt modelId="{DC6F13B6-575B-48DB-BFAD-2670235ABA39}" type="parTrans" cxnId="{F5055C41-5902-4BB0-93A6-D8F179EFA36B}">
      <dgm:prSet/>
      <dgm:spPr/>
      <dgm:t>
        <a:bodyPr/>
        <a:lstStyle/>
        <a:p>
          <a:endParaRPr lang="id-ID"/>
        </a:p>
      </dgm:t>
    </dgm:pt>
    <dgm:pt modelId="{B1BDD83A-C585-47E7-B33A-015426AEAD37}" type="sibTrans" cxnId="{F5055C41-5902-4BB0-93A6-D8F179EFA36B}">
      <dgm:prSet/>
      <dgm:spPr/>
      <dgm:t>
        <a:bodyPr/>
        <a:lstStyle/>
        <a:p>
          <a:endParaRPr lang="id-ID"/>
        </a:p>
      </dgm:t>
    </dgm:pt>
    <dgm:pt modelId="{643938A0-517F-406B-AC56-016F437846DB}">
      <dgm:prSet phldrT="[Text]"/>
      <dgm:spPr/>
      <dgm:t>
        <a:bodyPr/>
        <a:lstStyle/>
        <a:p>
          <a:r>
            <a:rPr lang="id-ID" dirty="0" smtClean="0"/>
            <a:t>kuratif</a:t>
          </a:r>
          <a:endParaRPr lang="id-ID" dirty="0"/>
        </a:p>
      </dgm:t>
    </dgm:pt>
    <dgm:pt modelId="{023BF3BD-AF20-453F-8D2A-915300B52BD9}" type="parTrans" cxnId="{42E6AA08-9208-457E-A23F-EE124CD96A06}">
      <dgm:prSet/>
      <dgm:spPr/>
      <dgm:t>
        <a:bodyPr/>
        <a:lstStyle/>
        <a:p>
          <a:endParaRPr lang="id-ID"/>
        </a:p>
      </dgm:t>
    </dgm:pt>
    <dgm:pt modelId="{36860014-08DF-4722-AAD9-EFA220917DC4}" type="sibTrans" cxnId="{42E6AA08-9208-457E-A23F-EE124CD96A06}">
      <dgm:prSet/>
      <dgm:spPr/>
      <dgm:t>
        <a:bodyPr/>
        <a:lstStyle/>
        <a:p>
          <a:endParaRPr lang="id-ID"/>
        </a:p>
      </dgm:t>
    </dgm:pt>
    <dgm:pt modelId="{AB14ACE1-81A9-4931-AFBF-13453D48A800}">
      <dgm:prSet phldrT="[Text]"/>
      <dgm:spPr/>
      <dgm:t>
        <a:bodyPr/>
        <a:lstStyle/>
        <a:p>
          <a:r>
            <a:rPr lang="id-ID" dirty="0" smtClean="0"/>
            <a:t>rehabilitasi</a:t>
          </a:r>
          <a:endParaRPr lang="id-ID" dirty="0"/>
        </a:p>
      </dgm:t>
    </dgm:pt>
    <dgm:pt modelId="{BE259DD1-E300-4EB3-9ACE-32DA8040BC2C}" type="parTrans" cxnId="{71854CA5-B693-47F4-B737-6847426F6AC5}">
      <dgm:prSet/>
      <dgm:spPr/>
      <dgm:t>
        <a:bodyPr/>
        <a:lstStyle/>
        <a:p>
          <a:endParaRPr lang="id-ID"/>
        </a:p>
      </dgm:t>
    </dgm:pt>
    <dgm:pt modelId="{2F15595D-F9BF-45C2-A2D1-FE32D46C0F0A}" type="sibTrans" cxnId="{71854CA5-B693-47F4-B737-6847426F6AC5}">
      <dgm:prSet/>
      <dgm:spPr/>
      <dgm:t>
        <a:bodyPr/>
        <a:lstStyle/>
        <a:p>
          <a:endParaRPr lang="id-ID"/>
        </a:p>
      </dgm:t>
    </dgm:pt>
    <dgm:pt modelId="{35BE9B49-66AF-47E5-A7CF-ED917E6B0A4B}" type="pres">
      <dgm:prSet presAssocID="{853FFD6D-F935-4915-B7E7-A91DA48B44F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131F47C-E954-417B-BD5C-CC3077334C0E}" type="pres">
      <dgm:prSet presAssocID="{DFD176D0-5C5E-404F-B270-3899FB9AB06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161F1B3-5B7C-4E95-B3D0-3F47C0B73D33}" type="pres">
      <dgm:prSet presAssocID="{DFD176D0-5C5E-404F-B270-3899FB9AB065}" presName="spNode" presStyleCnt="0"/>
      <dgm:spPr/>
    </dgm:pt>
    <dgm:pt modelId="{55D3EA5F-51C3-4136-BF0B-1693FB949E4D}" type="pres">
      <dgm:prSet presAssocID="{25685747-18BF-48D2-9879-F76267C564A1}" presName="sibTrans" presStyleLbl="sibTrans1D1" presStyleIdx="0" presStyleCnt="4"/>
      <dgm:spPr/>
      <dgm:t>
        <a:bodyPr/>
        <a:lstStyle/>
        <a:p>
          <a:endParaRPr lang="id-ID"/>
        </a:p>
      </dgm:t>
    </dgm:pt>
    <dgm:pt modelId="{2EE72ED7-D6AD-4163-808A-58A94715C826}" type="pres">
      <dgm:prSet presAssocID="{8A160BDA-99AF-4100-AA21-68C546FDD1A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0A796FA-FD0E-44B9-9748-A2E361736E42}" type="pres">
      <dgm:prSet presAssocID="{8A160BDA-99AF-4100-AA21-68C546FDD1AE}" presName="spNode" presStyleCnt="0"/>
      <dgm:spPr/>
    </dgm:pt>
    <dgm:pt modelId="{22E6E5A2-282A-4E66-A855-248C066F5548}" type="pres">
      <dgm:prSet presAssocID="{B1BDD83A-C585-47E7-B33A-015426AEAD37}" presName="sibTrans" presStyleLbl="sibTrans1D1" presStyleIdx="1" presStyleCnt="4"/>
      <dgm:spPr/>
      <dgm:t>
        <a:bodyPr/>
        <a:lstStyle/>
        <a:p>
          <a:endParaRPr lang="id-ID"/>
        </a:p>
      </dgm:t>
    </dgm:pt>
    <dgm:pt modelId="{7966ACB5-68D9-4CE3-A57F-E5F03E93EDF8}" type="pres">
      <dgm:prSet presAssocID="{643938A0-517F-406B-AC56-016F437846D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FC8988F-3BEA-4C51-A93C-08322888A0CC}" type="pres">
      <dgm:prSet presAssocID="{643938A0-517F-406B-AC56-016F437846DB}" presName="spNode" presStyleCnt="0"/>
      <dgm:spPr/>
    </dgm:pt>
    <dgm:pt modelId="{CA47862F-860F-4277-A6D0-9F1F85A9DBA2}" type="pres">
      <dgm:prSet presAssocID="{36860014-08DF-4722-AAD9-EFA220917DC4}" presName="sibTrans" presStyleLbl="sibTrans1D1" presStyleIdx="2" presStyleCnt="4"/>
      <dgm:spPr/>
      <dgm:t>
        <a:bodyPr/>
        <a:lstStyle/>
        <a:p>
          <a:endParaRPr lang="id-ID"/>
        </a:p>
      </dgm:t>
    </dgm:pt>
    <dgm:pt modelId="{D3F0FD7A-5804-4B48-918C-3CD6049E8295}" type="pres">
      <dgm:prSet presAssocID="{AB14ACE1-81A9-4931-AFBF-13453D48A80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14E1CD2-5B92-4789-ABB2-9F788F99E96C}" type="pres">
      <dgm:prSet presAssocID="{AB14ACE1-81A9-4931-AFBF-13453D48A800}" presName="spNode" presStyleCnt="0"/>
      <dgm:spPr/>
    </dgm:pt>
    <dgm:pt modelId="{13E7612B-8C02-4D86-A3F8-A6121DA2AD26}" type="pres">
      <dgm:prSet presAssocID="{2F15595D-F9BF-45C2-A2D1-FE32D46C0F0A}" presName="sibTrans" presStyleLbl="sibTrans1D1" presStyleIdx="3" presStyleCnt="4"/>
      <dgm:spPr/>
      <dgm:t>
        <a:bodyPr/>
        <a:lstStyle/>
        <a:p>
          <a:endParaRPr lang="id-ID"/>
        </a:p>
      </dgm:t>
    </dgm:pt>
  </dgm:ptLst>
  <dgm:cxnLst>
    <dgm:cxn modelId="{42E6AA08-9208-457E-A23F-EE124CD96A06}" srcId="{853FFD6D-F935-4915-B7E7-A91DA48B44F6}" destId="{643938A0-517F-406B-AC56-016F437846DB}" srcOrd="2" destOrd="0" parTransId="{023BF3BD-AF20-453F-8D2A-915300B52BD9}" sibTransId="{36860014-08DF-4722-AAD9-EFA220917DC4}"/>
    <dgm:cxn modelId="{FC0DD61C-27C2-44D9-B212-FC091584AF24}" srcId="{853FFD6D-F935-4915-B7E7-A91DA48B44F6}" destId="{DFD176D0-5C5E-404F-B270-3899FB9AB065}" srcOrd="0" destOrd="0" parTransId="{3774C81A-33A9-4D08-ABE3-426DEBDE0669}" sibTransId="{25685747-18BF-48D2-9879-F76267C564A1}"/>
    <dgm:cxn modelId="{CF2ADCE5-72CE-4040-810C-5C75AEC0348F}" type="presOf" srcId="{643938A0-517F-406B-AC56-016F437846DB}" destId="{7966ACB5-68D9-4CE3-A57F-E5F03E93EDF8}" srcOrd="0" destOrd="0" presId="urn:microsoft.com/office/officeart/2005/8/layout/cycle6"/>
    <dgm:cxn modelId="{0D64FDCD-A94B-4FA3-8311-013E972E6307}" type="presOf" srcId="{853FFD6D-F935-4915-B7E7-A91DA48B44F6}" destId="{35BE9B49-66AF-47E5-A7CF-ED917E6B0A4B}" srcOrd="0" destOrd="0" presId="urn:microsoft.com/office/officeart/2005/8/layout/cycle6"/>
    <dgm:cxn modelId="{F6908AEA-EC1D-4EFC-839A-999ABED491E2}" type="presOf" srcId="{25685747-18BF-48D2-9879-F76267C564A1}" destId="{55D3EA5F-51C3-4136-BF0B-1693FB949E4D}" srcOrd="0" destOrd="0" presId="urn:microsoft.com/office/officeart/2005/8/layout/cycle6"/>
    <dgm:cxn modelId="{F5055C41-5902-4BB0-93A6-D8F179EFA36B}" srcId="{853FFD6D-F935-4915-B7E7-A91DA48B44F6}" destId="{8A160BDA-99AF-4100-AA21-68C546FDD1AE}" srcOrd="1" destOrd="0" parTransId="{DC6F13B6-575B-48DB-BFAD-2670235ABA39}" sibTransId="{B1BDD83A-C585-47E7-B33A-015426AEAD37}"/>
    <dgm:cxn modelId="{6F1283E5-8B31-4E53-AA7E-7C1F76A1594C}" type="presOf" srcId="{B1BDD83A-C585-47E7-B33A-015426AEAD37}" destId="{22E6E5A2-282A-4E66-A855-248C066F5548}" srcOrd="0" destOrd="0" presId="urn:microsoft.com/office/officeart/2005/8/layout/cycle6"/>
    <dgm:cxn modelId="{71EAA94A-AE56-42D4-AF2D-8AF5699D7868}" type="presOf" srcId="{2F15595D-F9BF-45C2-A2D1-FE32D46C0F0A}" destId="{13E7612B-8C02-4D86-A3F8-A6121DA2AD26}" srcOrd="0" destOrd="0" presId="urn:microsoft.com/office/officeart/2005/8/layout/cycle6"/>
    <dgm:cxn modelId="{ABDD2CC5-3F83-4A86-9ED4-CFFE84575877}" type="presOf" srcId="{8A160BDA-99AF-4100-AA21-68C546FDD1AE}" destId="{2EE72ED7-D6AD-4163-808A-58A94715C826}" srcOrd="0" destOrd="0" presId="urn:microsoft.com/office/officeart/2005/8/layout/cycle6"/>
    <dgm:cxn modelId="{58D95603-5FED-42B6-BCD4-3F18D55E7F01}" type="presOf" srcId="{36860014-08DF-4722-AAD9-EFA220917DC4}" destId="{CA47862F-860F-4277-A6D0-9F1F85A9DBA2}" srcOrd="0" destOrd="0" presId="urn:microsoft.com/office/officeart/2005/8/layout/cycle6"/>
    <dgm:cxn modelId="{E2C06B33-611B-4831-BC17-6766FAE049BA}" type="presOf" srcId="{AB14ACE1-81A9-4931-AFBF-13453D48A800}" destId="{D3F0FD7A-5804-4B48-918C-3CD6049E8295}" srcOrd="0" destOrd="0" presId="urn:microsoft.com/office/officeart/2005/8/layout/cycle6"/>
    <dgm:cxn modelId="{71854CA5-B693-47F4-B737-6847426F6AC5}" srcId="{853FFD6D-F935-4915-B7E7-A91DA48B44F6}" destId="{AB14ACE1-81A9-4931-AFBF-13453D48A800}" srcOrd="3" destOrd="0" parTransId="{BE259DD1-E300-4EB3-9ACE-32DA8040BC2C}" sibTransId="{2F15595D-F9BF-45C2-A2D1-FE32D46C0F0A}"/>
    <dgm:cxn modelId="{51AEA93E-23B0-424F-A72D-3F98C2E49CC3}" type="presOf" srcId="{DFD176D0-5C5E-404F-B270-3899FB9AB065}" destId="{1131F47C-E954-417B-BD5C-CC3077334C0E}" srcOrd="0" destOrd="0" presId="urn:microsoft.com/office/officeart/2005/8/layout/cycle6"/>
    <dgm:cxn modelId="{92F1176F-F67B-4233-A4CA-172CB94CB471}" type="presParOf" srcId="{35BE9B49-66AF-47E5-A7CF-ED917E6B0A4B}" destId="{1131F47C-E954-417B-BD5C-CC3077334C0E}" srcOrd="0" destOrd="0" presId="urn:microsoft.com/office/officeart/2005/8/layout/cycle6"/>
    <dgm:cxn modelId="{75880F08-57BC-4BBC-A1B0-DCA5B726D19B}" type="presParOf" srcId="{35BE9B49-66AF-47E5-A7CF-ED917E6B0A4B}" destId="{C161F1B3-5B7C-4E95-B3D0-3F47C0B73D33}" srcOrd="1" destOrd="0" presId="urn:microsoft.com/office/officeart/2005/8/layout/cycle6"/>
    <dgm:cxn modelId="{5AF2F6EE-99DB-4EB0-98BE-C5BACCE6F478}" type="presParOf" srcId="{35BE9B49-66AF-47E5-A7CF-ED917E6B0A4B}" destId="{55D3EA5F-51C3-4136-BF0B-1693FB949E4D}" srcOrd="2" destOrd="0" presId="urn:microsoft.com/office/officeart/2005/8/layout/cycle6"/>
    <dgm:cxn modelId="{89E48CBE-D0FC-4428-8D81-8F8E3A1521AF}" type="presParOf" srcId="{35BE9B49-66AF-47E5-A7CF-ED917E6B0A4B}" destId="{2EE72ED7-D6AD-4163-808A-58A94715C826}" srcOrd="3" destOrd="0" presId="urn:microsoft.com/office/officeart/2005/8/layout/cycle6"/>
    <dgm:cxn modelId="{1CE33583-9087-4C5A-B766-B6D93C53B43F}" type="presParOf" srcId="{35BE9B49-66AF-47E5-A7CF-ED917E6B0A4B}" destId="{E0A796FA-FD0E-44B9-9748-A2E361736E42}" srcOrd="4" destOrd="0" presId="urn:microsoft.com/office/officeart/2005/8/layout/cycle6"/>
    <dgm:cxn modelId="{9480BA96-9AC5-4F0B-802F-CE850BB5070E}" type="presParOf" srcId="{35BE9B49-66AF-47E5-A7CF-ED917E6B0A4B}" destId="{22E6E5A2-282A-4E66-A855-248C066F5548}" srcOrd="5" destOrd="0" presId="urn:microsoft.com/office/officeart/2005/8/layout/cycle6"/>
    <dgm:cxn modelId="{5B239786-148F-422A-BAD5-344E339C0BDF}" type="presParOf" srcId="{35BE9B49-66AF-47E5-A7CF-ED917E6B0A4B}" destId="{7966ACB5-68D9-4CE3-A57F-E5F03E93EDF8}" srcOrd="6" destOrd="0" presId="urn:microsoft.com/office/officeart/2005/8/layout/cycle6"/>
    <dgm:cxn modelId="{A6A789D5-B91D-43BC-9FA9-06FA0270C3F8}" type="presParOf" srcId="{35BE9B49-66AF-47E5-A7CF-ED917E6B0A4B}" destId="{2FC8988F-3BEA-4C51-A93C-08322888A0CC}" srcOrd="7" destOrd="0" presId="urn:microsoft.com/office/officeart/2005/8/layout/cycle6"/>
    <dgm:cxn modelId="{89DF3B85-56F6-45E0-B0AD-28F0789B1336}" type="presParOf" srcId="{35BE9B49-66AF-47E5-A7CF-ED917E6B0A4B}" destId="{CA47862F-860F-4277-A6D0-9F1F85A9DBA2}" srcOrd="8" destOrd="0" presId="urn:microsoft.com/office/officeart/2005/8/layout/cycle6"/>
    <dgm:cxn modelId="{E9509E40-88BA-4E38-AA7C-382DF996314A}" type="presParOf" srcId="{35BE9B49-66AF-47E5-A7CF-ED917E6B0A4B}" destId="{D3F0FD7A-5804-4B48-918C-3CD6049E8295}" srcOrd="9" destOrd="0" presId="urn:microsoft.com/office/officeart/2005/8/layout/cycle6"/>
    <dgm:cxn modelId="{C3D8A66A-B72F-4FC6-A3EE-60FC3ED0A35C}" type="presParOf" srcId="{35BE9B49-66AF-47E5-A7CF-ED917E6B0A4B}" destId="{F14E1CD2-5B92-4789-ABB2-9F788F99E96C}" srcOrd="10" destOrd="0" presId="urn:microsoft.com/office/officeart/2005/8/layout/cycle6"/>
    <dgm:cxn modelId="{3EAAF6A7-BA99-4CB8-B7E0-3856C7C7E82B}" type="presParOf" srcId="{35BE9B49-66AF-47E5-A7CF-ED917E6B0A4B}" destId="{13E7612B-8C02-4D86-A3F8-A6121DA2AD26}" srcOrd="11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3E7FF-9F05-4274-B7F7-41D6F024A98A}" type="datetimeFigureOut">
              <a:rPr lang="id-ID" smtClean="0"/>
              <a:pPr/>
              <a:t>20/07/2013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B0ED2-3469-4F99-82C3-F1CCD14CA90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4874A-CE60-4233-9C0C-C24451812732}" type="datetimeFigureOut">
              <a:rPr lang="id-ID" smtClean="0"/>
              <a:pPr/>
              <a:t>20/07/2013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C65B8-D7E9-4DC2-BA28-A80F37AE61E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C65B8-D7E9-4DC2-BA28-A80F37AE61ED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C65B8-D7E9-4DC2-BA28-A80F37AE61ED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20C1C8-C471-4A67-B3EE-FE2FA7C8EBF9}" type="datetimeFigureOut">
              <a:rPr lang="id-ID" smtClean="0"/>
              <a:pPr/>
              <a:t>20/07/2013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864C42-6D98-4E0F-89A0-6A01DE9CED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0C1C8-C471-4A67-B3EE-FE2FA7C8EBF9}" type="datetimeFigureOut">
              <a:rPr lang="id-ID" smtClean="0"/>
              <a:pPr/>
              <a:t>20/07/2013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64C42-6D98-4E0F-89A0-6A01DE9CED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0C1C8-C471-4A67-B3EE-FE2FA7C8EBF9}" type="datetimeFigureOut">
              <a:rPr lang="id-ID" smtClean="0"/>
              <a:pPr/>
              <a:t>20/07/2013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64C42-6D98-4E0F-89A0-6A01DE9CED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0C1C8-C471-4A67-B3EE-FE2FA7C8EBF9}" type="datetimeFigureOut">
              <a:rPr lang="id-ID" smtClean="0"/>
              <a:pPr/>
              <a:t>20/07/2013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64C42-6D98-4E0F-89A0-6A01DE9CEDC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0C1C8-C471-4A67-B3EE-FE2FA7C8EBF9}" type="datetimeFigureOut">
              <a:rPr lang="id-ID" smtClean="0"/>
              <a:pPr/>
              <a:t>20/07/2013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64C42-6D98-4E0F-89A0-6A01DE9CEDC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0C1C8-C471-4A67-B3EE-FE2FA7C8EBF9}" type="datetimeFigureOut">
              <a:rPr lang="id-ID" smtClean="0"/>
              <a:pPr/>
              <a:t>20/07/2013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64C42-6D98-4E0F-89A0-6A01DE9CEDC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0C1C8-C471-4A67-B3EE-FE2FA7C8EBF9}" type="datetimeFigureOut">
              <a:rPr lang="id-ID" smtClean="0"/>
              <a:pPr/>
              <a:t>20/07/2013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64C42-6D98-4E0F-89A0-6A01DE9CED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0C1C8-C471-4A67-B3EE-FE2FA7C8EBF9}" type="datetimeFigureOut">
              <a:rPr lang="id-ID" smtClean="0"/>
              <a:pPr/>
              <a:t>20/07/2013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64C42-6D98-4E0F-89A0-6A01DE9CEDC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0C1C8-C471-4A67-B3EE-FE2FA7C8EBF9}" type="datetimeFigureOut">
              <a:rPr lang="id-ID" smtClean="0"/>
              <a:pPr/>
              <a:t>20/07/2013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64C42-6D98-4E0F-89A0-6A01DE9CED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20C1C8-C471-4A67-B3EE-FE2FA7C8EBF9}" type="datetimeFigureOut">
              <a:rPr lang="id-ID" smtClean="0"/>
              <a:pPr/>
              <a:t>20/07/2013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64C42-6D98-4E0F-89A0-6A01DE9CED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20C1C8-C471-4A67-B3EE-FE2FA7C8EBF9}" type="datetimeFigureOut">
              <a:rPr lang="id-ID" smtClean="0"/>
              <a:pPr/>
              <a:t>20/07/2013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864C42-6D98-4E0F-89A0-6A01DE9CEDC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820C1C8-C471-4A67-B3EE-FE2FA7C8EBF9}" type="datetimeFigureOut">
              <a:rPr lang="id-ID" smtClean="0"/>
              <a:pPr/>
              <a:t>20/07/2013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E864C42-6D98-4E0F-89A0-6A01DE9CEDC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285728"/>
            <a:ext cx="7596198" cy="257176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d-ID" sz="4400" b="1" dirty="0" smtClean="0">
                <a:latin typeface="Comic Sans MS" pitchFamily="66" charset="0"/>
              </a:rPr>
              <a:t>SEJARAH PERKEMBANGAN &amp; TREND ISSUE KEPERAWATAN JI</a:t>
            </a:r>
            <a:r>
              <a:rPr lang="id-ID" sz="4400" b="1" i="1" dirty="0" smtClean="0">
                <a:latin typeface="Comic Sans MS" pitchFamily="66" charset="0"/>
              </a:rPr>
              <a:t>W</a:t>
            </a:r>
            <a:r>
              <a:rPr lang="id-ID" sz="4400" b="1" dirty="0" smtClean="0">
                <a:latin typeface="Comic Sans MS" pitchFamily="66" charset="0"/>
              </a:rPr>
              <a:t>A</a:t>
            </a:r>
            <a:endParaRPr lang="en-US" sz="4400" b="1" dirty="0" smtClean="0">
              <a:latin typeface="Comic Sans MS" pitchFamily="66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4429132"/>
            <a:ext cx="6429420" cy="121444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n-US" sz="32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id-ID" sz="3600" b="1" dirty="0" smtClean="0"/>
              <a:t>Proklamasi – perkembangan baru</a:t>
            </a:r>
            <a:endParaRPr lang="id-ID" sz="3600" dirty="0" smtClean="0"/>
          </a:p>
          <a:p>
            <a:r>
              <a:rPr lang="id-ID" sz="3600" b="1" dirty="0" smtClean="0"/>
              <a:t>- Oktober 1947 pemerintah membentuk Jawatan Urusan Penyakit Jiwa ( belum bekerja dengan baik)</a:t>
            </a:r>
            <a:br>
              <a:rPr lang="id-ID" sz="3600" b="1" dirty="0" smtClean="0"/>
            </a:br>
            <a:r>
              <a:rPr lang="id-ID" sz="3600" b="1" dirty="0" smtClean="0"/>
              <a:t>- Tahun 1950 pemerintah memperingatkan Jawatan Urusan Penyakit Jiwa – meningkatkan penyelenggaraan pelayanan, dibawah Depkes</a:t>
            </a:r>
            <a:endParaRPr lang="id-ID" sz="36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6572272"/>
          </a:xfrm>
        </p:spPr>
        <p:txBody>
          <a:bodyPr>
            <a:noAutofit/>
          </a:bodyPr>
          <a:lstStyle/>
          <a:p>
            <a:r>
              <a:rPr lang="id-ID" sz="3200" dirty="0" smtClean="0"/>
              <a:t>Tahun 1966</a:t>
            </a:r>
            <a:br>
              <a:rPr lang="id-ID" sz="3200" dirty="0" smtClean="0"/>
            </a:br>
            <a:r>
              <a:rPr lang="id-ID" sz="3200" dirty="0" smtClean="0"/>
              <a:t>- PUPJ Direktorat Kesehatan Jiwa</a:t>
            </a:r>
            <a:br>
              <a:rPr lang="id-ID" sz="3200" dirty="0" smtClean="0"/>
            </a:br>
            <a:r>
              <a:rPr lang="id-ID" sz="3200" dirty="0" smtClean="0"/>
              <a:t>- UU </a:t>
            </a:r>
            <a:r>
              <a:rPr lang="id-ID" sz="2800" dirty="0" smtClean="0"/>
              <a:t>Kesehatan Jiwa No.3 thn 1966 ditetapkan oleh pemerintah</a:t>
            </a:r>
            <a:br>
              <a:rPr lang="id-ID" sz="2800" dirty="0" smtClean="0"/>
            </a:br>
            <a:r>
              <a:rPr lang="id-ID" sz="2800" dirty="0" smtClean="0"/>
              <a:t>- Adanya Badan Koordinasi Rehabilitasi Penderita Penyakit Jiwa ( BKR-PPJ) Dgn instansi diluar bidang kesehatan</a:t>
            </a:r>
          </a:p>
          <a:p>
            <a:r>
              <a:rPr lang="id-ID" sz="2800" dirty="0" smtClean="0"/>
              <a:t>Tahun 1973 – PPDGJ I yg diterbitkan tahun 1975 ada integrasi dgn puskesmas</a:t>
            </a:r>
          </a:p>
          <a:p>
            <a:r>
              <a:rPr lang="id-ID" sz="2800" dirty="0" smtClean="0"/>
              <a:t>Sejak tahun 1970 an : pihak swastapun mulai memikirkan masalah kes. Jiwa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8802"/>
            <a:ext cx="8686800" cy="4643470"/>
          </a:xfrm>
        </p:spPr>
        <p:txBody>
          <a:bodyPr>
            <a:normAutofit lnSpcReduction="10000"/>
          </a:bodyPr>
          <a:lstStyle/>
          <a:p>
            <a:r>
              <a:rPr lang="id-ID" b="1" dirty="0" smtClean="0">
                <a:latin typeface="Calibri" pitchFamily="34" charset="0"/>
                <a:cs typeface="Calibri" pitchFamily="34" charset="0"/>
              </a:rPr>
              <a:t>KESWA DIMULAI MASA KONSEPSI</a:t>
            </a:r>
          </a:p>
          <a:p>
            <a:r>
              <a:rPr lang="id-ID" b="1" dirty="0" smtClean="0">
                <a:latin typeface="Calibri" pitchFamily="34" charset="0"/>
                <a:cs typeface="Calibri" pitchFamily="34" charset="0"/>
              </a:rPr>
              <a:t>TREND PENINGKATAN MASALAH KESWA</a:t>
            </a:r>
          </a:p>
          <a:p>
            <a:r>
              <a:rPr lang="id-ID" b="1" dirty="0" smtClean="0">
                <a:latin typeface="Calibri" pitchFamily="34" charset="0"/>
                <a:cs typeface="Calibri" pitchFamily="34" charset="0"/>
              </a:rPr>
              <a:t>KECENDERUNGAN DLM PENYEBAB GGN JIWA</a:t>
            </a:r>
          </a:p>
          <a:p>
            <a:r>
              <a:rPr lang="id-ID" b="1" dirty="0" smtClean="0">
                <a:latin typeface="Calibri" pitchFamily="34" charset="0"/>
                <a:cs typeface="Calibri" pitchFamily="34" charset="0"/>
              </a:rPr>
              <a:t>KECENDERUNGAN SITUASI DI ERA GLOBAL</a:t>
            </a:r>
          </a:p>
          <a:p>
            <a:r>
              <a:rPr lang="id-ID" b="1" dirty="0" smtClean="0">
                <a:latin typeface="Calibri" pitchFamily="34" charset="0"/>
                <a:cs typeface="Calibri" pitchFamily="34" charset="0"/>
              </a:rPr>
              <a:t>MENINGKATNYA POST TRAUMATIC SYNDROM</a:t>
            </a:r>
          </a:p>
          <a:p>
            <a:r>
              <a:rPr lang="id-ID" b="1" dirty="0" smtClean="0">
                <a:latin typeface="Calibri" pitchFamily="34" charset="0"/>
                <a:cs typeface="Calibri" pitchFamily="34" charset="0"/>
              </a:rPr>
              <a:t>MENINGKATNYA MASALAH PSIKOSOSIAL</a:t>
            </a:r>
          </a:p>
          <a:p>
            <a:r>
              <a:rPr lang="id-ID" b="1" dirty="0" smtClean="0">
                <a:latin typeface="Calibri" pitchFamily="34" charset="0"/>
                <a:cs typeface="Calibri" pitchFamily="34" charset="0"/>
              </a:rPr>
              <a:t>TREND BUNUH DIRI</a:t>
            </a:r>
          </a:p>
          <a:p>
            <a:r>
              <a:rPr lang="id-ID" b="1" dirty="0" smtClean="0">
                <a:latin typeface="Calibri" pitchFamily="34" charset="0"/>
                <a:cs typeface="Calibri" pitchFamily="34" charset="0"/>
              </a:rPr>
              <a:t>AIDS &amp; NAPZA</a:t>
            </a:r>
          </a:p>
          <a:p>
            <a:r>
              <a:rPr lang="id-ID" b="1" dirty="0" smtClean="0">
                <a:latin typeface="Calibri" pitchFamily="34" charset="0"/>
                <a:cs typeface="Calibri" pitchFamily="34" charset="0"/>
              </a:rPr>
              <a:t>ABUSE/KEKERASAN</a:t>
            </a:r>
          </a:p>
          <a:p>
            <a:r>
              <a:rPr lang="id-ID" b="1" dirty="0" smtClean="0">
                <a:latin typeface="Calibri" pitchFamily="34" charset="0"/>
                <a:cs typeface="Calibri" pitchFamily="34" charset="0"/>
              </a:rPr>
              <a:t>MASALAH EKONOMI &amp; KEMISKINAN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704964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rgbClr val="FF0000"/>
                </a:solidFill>
                <a:latin typeface="Lucida Handwriting" pitchFamily="66" charset="0"/>
              </a:rPr>
              <a:t>TREND &amp; ISSUE KEPERAWATAN JIWA</a:t>
            </a:r>
            <a:endParaRPr lang="id-ID" b="1" dirty="0">
              <a:solidFill>
                <a:srgbClr val="FF000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571480"/>
            <a:ext cx="8643966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b="1" dirty="0" smtClean="0">
                <a:latin typeface="Lucida Handwriting" pitchFamily="66" charset="0"/>
              </a:rPr>
              <a:t>TREND PENINGKATAN MASALAH KESWA :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>
                <a:latin typeface="Kokila" pitchFamily="34" charset="0"/>
                <a:cs typeface="Kokila" pitchFamily="34" charset="0"/>
              </a:rPr>
              <a:t>MENINGKATNYA KASUS DI ERA GLOBALISASI</a:t>
            </a:r>
          </a:p>
          <a:p>
            <a:r>
              <a:rPr lang="id-ID" dirty="0" smtClean="0">
                <a:latin typeface="Kokila" pitchFamily="34" charset="0"/>
                <a:cs typeface="Kokila" pitchFamily="34" charset="0"/>
              </a:rPr>
              <a:t>BEBAN HIDUP YG SEMAKIN BERAT</a:t>
            </a:r>
          </a:p>
          <a:p>
            <a:r>
              <a:rPr lang="id-ID" dirty="0" smtClean="0">
                <a:latin typeface="Kokila" pitchFamily="34" charset="0"/>
                <a:cs typeface="Kokila" pitchFamily="34" charset="0"/>
              </a:rPr>
              <a:t>TIDAK MENGENAL STATUS SOSIAL</a:t>
            </a:r>
          </a:p>
          <a:p>
            <a:r>
              <a:rPr lang="id-ID" dirty="0" smtClean="0">
                <a:latin typeface="Kokila" pitchFamily="34" charset="0"/>
                <a:cs typeface="Kokila" pitchFamily="34" charset="0"/>
              </a:rPr>
              <a:t>KASUS NEUROSIS PD ANAK &amp; REMAJA </a:t>
            </a:r>
            <a:r>
              <a:rPr lang="id-ID" dirty="0" smtClean="0">
                <a:latin typeface="Kokila" pitchFamily="34" charset="0"/>
                <a:cs typeface="Kokila" pitchFamily="34" charset="0"/>
                <a:sym typeface="Wingdings" pitchFamily="2" charset="2"/>
              </a:rPr>
              <a:t> TRAUMA FISIK &amp; NON FISIK</a:t>
            </a:r>
          </a:p>
          <a:p>
            <a:r>
              <a:rPr lang="id-ID" dirty="0" smtClean="0">
                <a:latin typeface="Kokila" pitchFamily="34" charset="0"/>
                <a:cs typeface="Kokila" pitchFamily="34" charset="0"/>
                <a:sym typeface="Wingdings" pitchFamily="2" charset="2"/>
              </a:rPr>
              <a:t>PERUBAHAN SOSEKONOMI SGT CEPAT, SITUASI POLITIK TDK MENENTU  MAKIN TINGGI ANGKA PENGANGGURAN, KEMISKINAN, KEJAHATAN  MENINGKATAKAN KEJADIAN KRISIS &amp; GGN JIWA</a:t>
            </a:r>
            <a:endParaRPr lang="id-ID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214322"/>
            <a:ext cx="8786842" cy="6643678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BANYAKNYA BENCANA ALAM, PEPERANGAN,PEMERKOSAAN  -- &gt;  </a:t>
            </a:r>
            <a:r>
              <a:rPr lang="id-ID" b="1" dirty="0" smtClean="0">
                <a:solidFill>
                  <a:srgbClr val="FFC000"/>
                </a:solidFill>
                <a:latin typeface="Lucida Handwriting" pitchFamily="66" charset="0"/>
              </a:rPr>
              <a:t>MENINGKATNYA POST TRAUMATIC SYNDROM DISORDER</a:t>
            </a:r>
          </a:p>
          <a:p>
            <a:endParaRPr lang="id-ID" dirty="0" smtClean="0">
              <a:solidFill>
                <a:srgbClr val="FFC000"/>
              </a:solidFill>
              <a:latin typeface="Lucida Handwriting" pitchFamily="66" charset="0"/>
            </a:endParaRPr>
          </a:p>
          <a:p>
            <a:r>
              <a:rPr lang="id-ID" b="1" dirty="0" smtClean="0">
                <a:solidFill>
                  <a:srgbClr val="FFC000"/>
                </a:solidFill>
                <a:latin typeface="Lucida Handwriting" pitchFamily="66" charset="0"/>
              </a:rPr>
              <a:t>MENINGKATNYA MASALAH PSIKOSOSIAL </a:t>
            </a:r>
            <a:r>
              <a:rPr lang="id-ID" dirty="0" smtClean="0">
                <a:solidFill>
                  <a:srgbClr val="FFC000"/>
                </a:solidFill>
                <a:latin typeface="Lucida Handwriting" pitchFamily="66" charset="0"/>
                <a:sym typeface="Wingdings" pitchFamily="2" charset="2"/>
              </a:rPr>
              <a:t>  </a:t>
            </a:r>
            <a:r>
              <a:rPr lang="id-ID" dirty="0" smtClean="0">
                <a:latin typeface="Lucida Handwriting" pitchFamily="66" charset="0"/>
                <a:sym typeface="Wingdings" pitchFamily="2" charset="2"/>
              </a:rPr>
              <a:t>MASALAH PSIKIS/KEJIWAAN AKIBAT DR PERUBAHAN SOSIAL, MELIPUTI :</a:t>
            </a:r>
          </a:p>
          <a:p>
            <a:pPr marL="890588" indent="-361950" defTabSz="985838">
              <a:buFont typeface="Wingdings" pitchFamily="2" charset="2"/>
              <a:buChar char="q"/>
              <a:tabLst>
                <a:tab pos="625475" algn="l"/>
              </a:tabLst>
            </a:pPr>
            <a:r>
              <a:rPr lang="id-ID" dirty="0" smtClean="0">
                <a:solidFill>
                  <a:srgbClr val="FFC000"/>
                </a:solidFill>
                <a:latin typeface="Lucida Handwriting" pitchFamily="66" charset="0"/>
                <a:sym typeface="Wingdings" pitchFamily="2" charset="2"/>
              </a:rPr>
              <a:t> </a:t>
            </a:r>
            <a:r>
              <a:rPr lang="id-ID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PSIKOTIK GELANDANGAN</a:t>
            </a:r>
          </a:p>
          <a:p>
            <a:pPr marL="890588" indent="-361950" defTabSz="985838">
              <a:buFont typeface="Wingdings" pitchFamily="2" charset="2"/>
              <a:buChar char="q"/>
              <a:tabLst>
                <a:tab pos="625475" algn="l"/>
              </a:tabLst>
            </a:pPr>
            <a:r>
              <a:rPr lang="id-ID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MASALAH ANAK JALANAN, TAWURAN , KENAKALAN REMAJA</a:t>
            </a:r>
          </a:p>
          <a:p>
            <a:pPr marL="890588" indent="-361950" defTabSz="985838">
              <a:buFont typeface="Wingdings" pitchFamily="2" charset="2"/>
              <a:buChar char="q"/>
              <a:tabLst>
                <a:tab pos="625475" algn="l"/>
              </a:tabLst>
            </a:pPr>
            <a:r>
              <a:rPr lang="id-ID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PENYALAHGUNAAN NAPZA</a:t>
            </a:r>
          </a:p>
          <a:p>
            <a:pPr marL="890588" indent="-361950" defTabSz="985838">
              <a:buFont typeface="Wingdings" pitchFamily="2" charset="2"/>
              <a:buChar char="q"/>
              <a:tabLst>
                <a:tab pos="625475" algn="l"/>
              </a:tabLst>
            </a:pPr>
            <a:r>
              <a:rPr lang="id-ID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PELECEHAN &amp; PENYIMPANGAN SESKSUAL</a:t>
            </a:r>
          </a:p>
          <a:p>
            <a:pPr marL="890588" indent="-361950" defTabSz="985838">
              <a:buFont typeface="Wingdings" pitchFamily="2" charset="2"/>
              <a:buChar char="q"/>
              <a:tabLst>
                <a:tab pos="625475" algn="l"/>
              </a:tabLst>
            </a:pPr>
            <a:r>
              <a:rPr lang="id-ID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KEKERASAN</a:t>
            </a:r>
          </a:p>
          <a:p>
            <a:pPr marL="890588" indent="-361950" defTabSz="985838">
              <a:buFont typeface="Wingdings" pitchFamily="2" charset="2"/>
              <a:buChar char="q"/>
              <a:tabLst>
                <a:tab pos="625475" algn="l"/>
              </a:tabLst>
            </a:pPr>
            <a:r>
              <a:rPr lang="id-ID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STRES PASCATRAUMA</a:t>
            </a:r>
          </a:p>
          <a:p>
            <a:pPr marL="890588" indent="-361950" defTabSz="985838">
              <a:buFont typeface="Wingdings" pitchFamily="2" charset="2"/>
              <a:buChar char="q"/>
              <a:tabLst>
                <a:tab pos="625475" algn="l"/>
              </a:tabLst>
            </a:pPr>
            <a:r>
              <a:rPr lang="id-ID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PENGUNGSIAN</a:t>
            </a:r>
          </a:p>
          <a:p>
            <a:pPr marL="890588" indent="-361950" defTabSz="985838">
              <a:buFont typeface="Wingdings" pitchFamily="2" charset="2"/>
              <a:buChar char="q"/>
              <a:tabLst>
                <a:tab pos="625475" algn="l"/>
              </a:tabLst>
            </a:pPr>
            <a:r>
              <a:rPr lang="id-ID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MASALAH USIA LANJUT YG TERISOLIR</a:t>
            </a:r>
          </a:p>
          <a:p>
            <a:pPr defTabSz="985838">
              <a:buFont typeface="Wingdings" pitchFamily="2" charset="2"/>
              <a:buChar char="q"/>
              <a:tabLst>
                <a:tab pos="625475" algn="l"/>
              </a:tabLst>
            </a:pPr>
            <a:endParaRPr lang="id-ID" dirty="0" smtClean="0">
              <a:solidFill>
                <a:srgbClr val="FFC000"/>
              </a:solidFill>
              <a:latin typeface="Lucida Handwriting" pitchFamily="66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071578"/>
            <a:ext cx="8229600" cy="4572000"/>
          </a:xfrm>
        </p:spPr>
        <p:txBody>
          <a:bodyPr/>
          <a:lstStyle/>
          <a:p>
            <a:r>
              <a:rPr lang="id-ID" b="1" dirty="0" smtClean="0">
                <a:solidFill>
                  <a:srgbClr val="FFC000"/>
                </a:solidFill>
                <a:latin typeface="Lucida Handwriting" pitchFamily="66" charset="0"/>
              </a:rPr>
              <a:t>TREND BUBUH DIRI PADA ANAK DAN REMAJA, DEWASA  </a:t>
            </a:r>
            <a:r>
              <a:rPr lang="id-ID" dirty="0" smtClean="0">
                <a:sym typeface="Wingdings" pitchFamily="2" charset="2"/>
              </a:rPr>
              <a:t> PRESIPITASI : ASMARA, PEKERJAAN, EKONOMI, PERMASALAHAN RUMAH TANGGA, HUTANG</a:t>
            </a:r>
          </a:p>
          <a:p>
            <a:r>
              <a:rPr lang="id-ID" b="1" dirty="0" smtClean="0">
                <a:solidFill>
                  <a:srgbClr val="FFC000"/>
                </a:solidFill>
                <a:latin typeface="Lucida Handwriting" pitchFamily="66" charset="0"/>
              </a:rPr>
              <a:t>MASALAH NAPZA &amp; HIV AIDS</a:t>
            </a:r>
          </a:p>
          <a:p>
            <a:r>
              <a:rPr lang="id-ID" b="1" dirty="0" smtClean="0">
                <a:solidFill>
                  <a:srgbClr val="FFC000"/>
                </a:solidFill>
                <a:latin typeface="Lucida Handwriting" pitchFamily="66" charset="0"/>
              </a:rPr>
              <a:t>PATTERN OF PARENTING </a:t>
            </a:r>
            <a:r>
              <a:rPr lang="id-ID" b="1" dirty="0" smtClean="0">
                <a:solidFill>
                  <a:srgbClr val="FFC000"/>
                </a:solidFill>
                <a:latin typeface="Lucida Handwriting" pitchFamily="66" charset="0"/>
                <a:sym typeface="Wingdings" pitchFamily="2" charset="2"/>
              </a:rPr>
              <a:t> </a:t>
            </a:r>
            <a:r>
              <a:rPr lang="id-ID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mempengaruhi kepribadian anak, meliputi : warmth, kehangatan, kassih sayang </a:t>
            </a:r>
            <a:r>
              <a:rPr lang="id-ID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VS</a:t>
            </a:r>
            <a:r>
              <a:rPr lang="id-ID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kontrol tatakrama, aturan, disiplin  hasil : autoratif, otoriter,  permisif, neglected/gelandangan</a:t>
            </a:r>
            <a:endParaRPr lang="id-ID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id-ID" b="1" dirty="0">
              <a:solidFill>
                <a:srgbClr val="FFC00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286280"/>
          </a:xfrm>
        </p:spPr>
        <p:txBody>
          <a:bodyPr>
            <a:normAutofit/>
          </a:bodyPr>
          <a:lstStyle/>
          <a:p>
            <a:r>
              <a:rPr lang="id-ID" sz="2400" b="1" dirty="0" smtClean="0">
                <a:latin typeface="Lucida Handwriting" pitchFamily="66" charset="0"/>
              </a:rPr>
              <a:t>PERUBAHAN HOSPITAL BASED CARE </a:t>
            </a:r>
            <a:r>
              <a:rPr lang="id-ID" sz="2400" b="1" dirty="0" smtClean="0">
                <a:latin typeface="Lucida Handwriting" pitchFamily="66" charset="0"/>
                <a:sym typeface="Wingdings" pitchFamily="2" charset="2"/>
              </a:rPr>
              <a:t> COMMUNITY BASED CARE</a:t>
            </a:r>
            <a:r>
              <a:rPr lang="id-ID" sz="2400" dirty="0" smtClean="0">
                <a:latin typeface="Lucida Handwriting" pitchFamily="66" charset="0"/>
                <a:sym typeface="Wingdings" pitchFamily="2" charset="2"/>
              </a:rPr>
              <a:t>, </a:t>
            </a:r>
            <a:r>
              <a:rPr lang="id-ID" sz="2400" dirty="0" smtClean="0">
                <a:sym typeface="Wingdings" pitchFamily="2" charset="2"/>
              </a:rPr>
              <a:t>MENEKANKAN ASPEK PREVENTIF &amp; PROMOTIF</a:t>
            </a:r>
          </a:p>
          <a:p>
            <a:r>
              <a:rPr lang="id-ID" sz="2400" dirty="0" smtClean="0">
                <a:sym typeface="Wingdings" pitchFamily="2" charset="2"/>
              </a:rPr>
              <a:t>FOKUS TIDAK HANYA MENANGANI ORANG SAKIT  JUGA PADA PENINGKATAN KUALITAS HIDUP</a:t>
            </a:r>
          </a:p>
          <a:p>
            <a:r>
              <a:rPr lang="id-ID" sz="2400" b="1" dirty="0" smtClean="0">
                <a:latin typeface="Lucida Handwriting" pitchFamily="66" charset="0"/>
                <a:sym typeface="Wingdings" pitchFamily="2" charset="2"/>
              </a:rPr>
              <a:t>TENAGA KESEHATAN MEMPUNYAI STANDAR GL OBAL</a:t>
            </a:r>
            <a:r>
              <a:rPr lang="id-ID" sz="2400" dirty="0" smtClean="0">
                <a:sym typeface="Wingdings" pitchFamily="2" charset="2"/>
              </a:rPr>
              <a:t>   PROFESIONALISME &amp; KEAHLIAN MENJADI KUNCI</a:t>
            </a:r>
          </a:p>
          <a:p>
            <a:r>
              <a:rPr lang="id-ID" sz="2400" b="1" dirty="0" smtClean="0">
                <a:sym typeface="Wingdings" pitchFamily="2" charset="2"/>
              </a:rPr>
              <a:t>PROFESI </a:t>
            </a:r>
            <a:r>
              <a:rPr lang="id-ID" sz="2400" dirty="0" smtClean="0">
                <a:sym typeface="Wingdings" pitchFamily="2" charset="2"/>
              </a:rPr>
              <a:t> PENERAPAN MPKP DI RSJ &amp; PELATIHAN  “ CLINICAL INSTRUCTUR BAGI PSICIATRYC NURSE</a:t>
            </a:r>
            <a:endParaRPr lang="id-ID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5247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rgbClr val="FFC000"/>
                </a:solidFill>
                <a:latin typeface="Lucida Handwriting" pitchFamily="66" charset="0"/>
              </a:rPr>
              <a:t>TREND PELAYANAN MENTAL PSIKIATRI DI ERA GLOBALISASI</a:t>
            </a:r>
            <a:endParaRPr lang="id-ID" b="1" dirty="0">
              <a:solidFill>
                <a:srgbClr val="FFC00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4800" b="1" dirty="0" smtClean="0">
                <a:latin typeface="Lucida Handwriting" pitchFamily="66" charset="0"/>
              </a:rPr>
              <a:t>SEAT JIWA DAMBAAN SEMUA INSAN</a:t>
            </a:r>
          </a:p>
          <a:p>
            <a:pPr algn="ctr">
              <a:buNone/>
            </a:pPr>
            <a:r>
              <a:rPr lang="id-ID" sz="4800" b="1" dirty="0" smtClean="0">
                <a:latin typeface="Lucida Handwriting" pitchFamily="66" charset="0"/>
              </a:rPr>
              <a:t>MATUR NUWUN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Pada masa lalu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429156"/>
          </a:xfrm>
        </p:spPr>
        <p:txBody>
          <a:bodyPr>
            <a:noAutofit/>
          </a:bodyPr>
          <a:lstStyle/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Sbl tahun 1890</a:t>
            </a: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Perawatan pasien jiwa  : coutudial  care (tertutup dan isolatif</a:t>
            </a: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/>
              <a:t>Th</a:t>
            </a:r>
            <a:r>
              <a:rPr lang="en-US" sz="2800" dirty="0" smtClean="0"/>
              <a:t> 1873Linda Richards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perawatan</a:t>
            </a:r>
            <a:r>
              <a:rPr lang="en-US" sz="2800" dirty="0" smtClean="0"/>
              <a:t> mental </a:t>
            </a:r>
            <a:r>
              <a:rPr lang="en-US" sz="2800" dirty="0" err="1" smtClean="0"/>
              <a:t>di</a:t>
            </a:r>
            <a:r>
              <a:rPr lang="en-US" sz="2800" dirty="0" smtClean="0"/>
              <a:t> RSJ &amp; </a:t>
            </a:r>
            <a:r>
              <a:rPr lang="en-US" sz="2800" dirty="0" err="1" smtClean="0"/>
              <a:t>mengorganisasi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&amp;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keperawatan</a:t>
            </a:r>
            <a:r>
              <a:rPr lang="en-US" sz="2800" dirty="0" smtClean="0"/>
              <a:t> </a:t>
            </a:r>
            <a:r>
              <a:rPr lang="en-US" sz="2800" dirty="0" err="1" smtClean="0"/>
              <a:t>jiwa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RSJ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err="1" smtClean="0"/>
              <a:t>Th</a:t>
            </a:r>
            <a:r>
              <a:rPr lang="en-US" sz="2800" dirty="0" smtClean="0"/>
              <a:t> 1883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didirikan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perawat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berorientasi</a:t>
            </a:r>
            <a:r>
              <a:rPr lang="en-US" sz="2800" dirty="0" smtClean="0"/>
              <a:t> pd </a:t>
            </a:r>
            <a:r>
              <a:rPr lang="en-US" sz="2800" dirty="0" err="1" smtClean="0"/>
              <a:t>fisik</a:t>
            </a:r>
            <a:r>
              <a:rPr lang="en-US" sz="2800" dirty="0" smtClean="0"/>
              <a:t> &amp; mental </a:t>
            </a:r>
            <a:r>
              <a:rPr lang="en-US" sz="2800" dirty="0" err="1" smtClean="0"/>
              <a:t>di</a:t>
            </a:r>
            <a:r>
              <a:rPr lang="en-US" sz="2800" dirty="0" smtClean="0"/>
              <a:t> Mclean Hospital</a:t>
            </a:r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en-US" sz="2800" dirty="0" smtClean="0"/>
          </a:p>
          <a:p>
            <a:endParaRPr lang="id-ID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</a:rPr>
              <a:t>Sejarah perawatan jiwa di luar negeri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Th</a:t>
            </a:r>
            <a:r>
              <a:rPr lang="en-US" sz="2800" dirty="0" smtClean="0"/>
              <a:t> 1913</a:t>
            </a:r>
          </a:p>
          <a:p>
            <a:pPr>
              <a:buNone/>
            </a:pPr>
            <a:r>
              <a:rPr lang="en-US" sz="2800" dirty="0" smtClean="0"/>
              <a:t>	John Hopkins </a:t>
            </a:r>
            <a:r>
              <a:rPr lang="en-US" sz="2800" dirty="0" err="1" smtClean="0"/>
              <a:t>mendirikan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perawat</a:t>
            </a:r>
            <a:r>
              <a:rPr lang="en-US" sz="2800" dirty="0" smtClean="0"/>
              <a:t> &amp; </a:t>
            </a:r>
            <a:r>
              <a:rPr lang="en-US" sz="2800" dirty="0" err="1" smtClean="0"/>
              <a:t>memasukkan</a:t>
            </a:r>
            <a:r>
              <a:rPr lang="en-US" sz="2800" dirty="0" smtClean="0"/>
              <a:t> </a:t>
            </a:r>
            <a:r>
              <a:rPr lang="en-US" sz="2800" dirty="0" err="1" smtClean="0"/>
              <a:t>keperawatan</a:t>
            </a:r>
            <a:r>
              <a:rPr lang="en-US" sz="2800" dirty="0" smtClean="0"/>
              <a:t> </a:t>
            </a:r>
            <a:r>
              <a:rPr lang="en-US" sz="2800" dirty="0" err="1" smtClean="0"/>
              <a:t>psikiatri</a:t>
            </a:r>
            <a:r>
              <a:rPr lang="en-US" sz="2800" dirty="0" smtClean="0"/>
              <a:t> </a:t>
            </a:r>
            <a:r>
              <a:rPr lang="en-US" sz="2800" dirty="0" err="1" smtClean="0"/>
              <a:t>dlm</a:t>
            </a:r>
            <a:r>
              <a:rPr lang="en-US" sz="2800" dirty="0" smtClean="0"/>
              <a:t> </a:t>
            </a:r>
            <a:r>
              <a:rPr lang="en-US" sz="2800" dirty="0" err="1" smtClean="0"/>
              <a:t>kurikulum</a:t>
            </a:r>
            <a:r>
              <a:rPr lang="en-US" sz="2800" dirty="0" smtClean="0"/>
              <a:t>. </a:t>
            </a:r>
            <a:r>
              <a:rPr lang="en-US" sz="2800" dirty="0" err="1" smtClean="0"/>
              <a:t>Muncul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,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lain </a:t>
            </a:r>
            <a:r>
              <a:rPr lang="en-US" sz="2800" dirty="0" err="1" smtClean="0"/>
              <a:t>terapi</a:t>
            </a:r>
            <a:r>
              <a:rPr lang="en-US" sz="2800" dirty="0" smtClean="0"/>
              <a:t> </a:t>
            </a:r>
            <a:r>
              <a:rPr lang="en-US" sz="2800" dirty="0" err="1" smtClean="0"/>
              <a:t>somatik</a:t>
            </a:r>
            <a:r>
              <a:rPr lang="en-US" sz="2800" dirty="0" smtClean="0"/>
              <a:t> &amp; ECT</a:t>
            </a:r>
          </a:p>
          <a:p>
            <a:r>
              <a:rPr lang="en-US" sz="2800" dirty="0" err="1" smtClean="0"/>
              <a:t>Th</a:t>
            </a:r>
            <a:r>
              <a:rPr lang="en-US" sz="2800" dirty="0" smtClean="0"/>
              <a:t> 1950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peran</a:t>
            </a:r>
            <a:r>
              <a:rPr lang="en-US" sz="2800" dirty="0" smtClean="0"/>
              <a:t> </a:t>
            </a:r>
            <a:r>
              <a:rPr lang="en-US" sz="2800" dirty="0" err="1" smtClean="0"/>
              <a:t>perawat</a:t>
            </a:r>
            <a:r>
              <a:rPr lang="en-US" sz="2800" dirty="0" smtClean="0"/>
              <a:t> </a:t>
            </a:r>
            <a:r>
              <a:rPr lang="en-US" sz="2800" dirty="0" err="1" smtClean="0"/>
              <a:t>psikiatri</a:t>
            </a:r>
            <a:r>
              <a:rPr lang="en-US" sz="2800" dirty="0" smtClean="0"/>
              <a:t> </a:t>
            </a:r>
            <a:r>
              <a:rPr lang="en-US" sz="2800" dirty="0" err="1" smtClean="0"/>
              <a:t>mulai</a:t>
            </a:r>
            <a:r>
              <a:rPr lang="en-US" sz="2800" dirty="0" smtClean="0"/>
              <a:t> </a:t>
            </a:r>
            <a:r>
              <a:rPr lang="en-US" sz="2800" dirty="0" err="1" smtClean="0"/>
              <a:t>berkembang</a:t>
            </a:r>
            <a:endParaRPr lang="en-US" sz="2800" dirty="0" smtClean="0"/>
          </a:p>
          <a:p>
            <a:r>
              <a:rPr lang="en-US" sz="2800" dirty="0" err="1" smtClean="0"/>
              <a:t>Th</a:t>
            </a:r>
            <a:r>
              <a:rPr lang="en-US" sz="2800" dirty="0" smtClean="0"/>
              <a:t> 1951</a:t>
            </a:r>
          </a:p>
          <a:p>
            <a:pPr>
              <a:buNone/>
            </a:pPr>
            <a:r>
              <a:rPr lang="en-US" sz="2800" dirty="0" smtClean="0"/>
              <a:t>	Mellow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perawat-klien</a:t>
            </a:r>
            <a:r>
              <a:rPr lang="en-US" sz="2800" dirty="0" smtClean="0"/>
              <a:t> </a:t>
            </a:r>
            <a:r>
              <a:rPr lang="en-US" sz="2800" dirty="0" err="1" smtClean="0"/>
              <a:t>mrpk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terapeutik</a:t>
            </a:r>
            <a:endParaRPr lang="en-US" sz="2800" dirty="0" smtClean="0"/>
          </a:p>
          <a:p>
            <a:r>
              <a:rPr lang="en-US" sz="2800" dirty="0" err="1" smtClean="0"/>
              <a:t>Th</a:t>
            </a:r>
            <a:r>
              <a:rPr lang="en-US" sz="2800" dirty="0" smtClean="0"/>
              <a:t> 1952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Peplau</a:t>
            </a:r>
            <a:r>
              <a:rPr lang="en-US" sz="2800" dirty="0" smtClean="0"/>
              <a:t>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interp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err="1" smtClean="0"/>
              <a:t>fokus</a:t>
            </a:r>
            <a:r>
              <a:rPr lang="en-US" sz="2800" dirty="0" smtClean="0"/>
              <a:t> </a:t>
            </a:r>
            <a:r>
              <a:rPr lang="en-US" sz="2800" dirty="0" err="1" smtClean="0"/>
              <a:t>keperawatan</a:t>
            </a:r>
            <a:r>
              <a:rPr lang="en-US" sz="2800" dirty="0" smtClean="0"/>
              <a:t> </a:t>
            </a:r>
            <a:r>
              <a:rPr lang="en-US" sz="2800" dirty="0" err="1" smtClean="0"/>
              <a:t>psikiatri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prevensi</a:t>
            </a:r>
            <a:r>
              <a:rPr lang="en-US" sz="2800" dirty="0" smtClean="0"/>
              <a:t> primer, </a:t>
            </a:r>
            <a:r>
              <a:rPr lang="en-US" sz="2800" dirty="0" err="1" smtClean="0"/>
              <a:t>implementasi</a:t>
            </a:r>
            <a:r>
              <a:rPr lang="en-US" sz="2800" dirty="0" smtClean="0"/>
              <a:t> </a:t>
            </a:r>
            <a:r>
              <a:rPr lang="en-US" sz="2800" dirty="0" err="1" smtClean="0"/>
              <a:t>perawatan</a:t>
            </a:r>
            <a:r>
              <a:rPr lang="en-US" sz="2800" dirty="0" smtClean="0"/>
              <a:t>, &amp; </a:t>
            </a:r>
            <a:r>
              <a:rPr lang="en-US" sz="2800" dirty="0" err="1" smtClean="0"/>
              <a:t>konsultasi</a:t>
            </a:r>
            <a:r>
              <a:rPr lang="en-US" sz="2800" dirty="0" smtClean="0"/>
              <a:t> </a:t>
            </a:r>
            <a:r>
              <a:rPr lang="en-US" sz="2800" dirty="0" err="1" smtClean="0"/>
              <a:t>dlm</a:t>
            </a:r>
            <a:r>
              <a:rPr lang="en-US" sz="2800" dirty="0" smtClean="0"/>
              <a:t> </a:t>
            </a:r>
            <a:r>
              <a:rPr lang="en-US" sz="2800" dirty="0" err="1" smtClean="0"/>
              <a:t>komunitas</a:t>
            </a:r>
            <a:endParaRPr lang="en-US" sz="2800" dirty="0" smtClean="0"/>
          </a:p>
          <a:p>
            <a:r>
              <a:rPr lang="en-US" sz="2800" dirty="0" err="1" smtClean="0"/>
              <a:t>Th</a:t>
            </a:r>
            <a:r>
              <a:rPr lang="en-US" sz="2800" dirty="0" smtClean="0"/>
              <a:t> 1970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kerangka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</a:t>
            </a:r>
            <a:r>
              <a:rPr lang="en-US" sz="2800" dirty="0" smtClean="0"/>
              <a:t> </a:t>
            </a:r>
            <a:r>
              <a:rPr lang="en-US" sz="2800" dirty="0" err="1" smtClean="0"/>
              <a:t>keperawatan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keperawatan</a:t>
            </a:r>
            <a:r>
              <a:rPr lang="en-US" sz="2800" dirty="0" smtClean="0"/>
              <a:t> &amp; </a:t>
            </a:r>
            <a:r>
              <a:rPr lang="en-US" sz="2800" dirty="0" err="1" smtClean="0"/>
              <a:t>standar</a:t>
            </a:r>
            <a:r>
              <a:rPr lang="en-US" sz="2800" dirty="0" smtClean="0"/>
              <a:t> </a:t>
            </a:r>
            <a:r>
              <a:rPr lang="en-US" sz="2800" dirty="0" err="1" smtClean="0"/>
              <a:t>praktek</a:t>
            </a:r>
            <a:r>
              <a:rPr lang="en-US" sz="2800" dirty="0" smtClean="0"/>
              <a:t> </a:t>
            </a:r>
            <a:r>
              <a:rPr lang="en-US" sz="2800" dirty="0" err="1" smtClean="0"/>
              <a:t>keperawatan</a:t>
            </a:r>
            <a:endParaRPr lang="en-US" sz="2800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ANA (American nurse assotciation ) (1998)</a:t>
            </a:r>
          </a:p>
          <a:p>
            <a:r>
              <a:rPr lang="id-ID" dirty="0" smtClean="0"/>
              <a:t>Definisi keperawatan keseatan mental psikiatrik : suatu bidan spesialisasi prsktek keperawatan yan menerapkan teori prilaku manusia seba</a:t>
            </a:r>
            <a:r>
              <a:rPr lang="id-ID" sz="2400" dirty="0" smtClean="0"/>
              <a:t>g</a:t>
            </a:r>
            <a:r>
              <a:rPr lang="id-ID" dirty="0" smtClean="0"/>
              <a:t>ai ilmunnya dan pen</a:t>
            </a:r>
            <a:r>
              <a:rPr lang="id-ID" sz="2800" dirty="0" smtClean="0"/>
              <a:t>g</a:t>
            </a:r>
            <a:r>
              <a:rPr lang="id-ID" sz="2400" dirty="0" smtClean="0"/>
              <a:t>gunaan diri sendiri secara terapeutik sebagai kiatnnya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KEPERAWATAN </a:t>
            </a:r>
            <a:r>
              <a:rPr lang="id-ID" dirty="0" smtClean="0"/>
              <a:t>JIWA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Keperawatan jiwa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857364"/>
            <a:ext cx="8443914" cy="4214842"/>
          </a:xfrm>
        </p:spPr>
        <p:txBody>
          <a:bodyPr>
            <a:noAutofit/>
          </a:bodyPr>
          <a:lstStyle/>
          <a:p>
            <a:r>
              <a:rPr lang="id-ID" sz="2800" b="1" dirty="0" smtClean="0"/>
              <a:t>Zaman Kolonial</a:t>
            </a:r>
            <a:br>
              <a:rPr lang="id-ID" sz="2800" b="1" dirty="0" smtClean="0"/>
            </a:br>
            <a:r>
              <a:rPr lang="id-ID" sz="2800" b="1" dirty="0" smtClean="0"/>
              <a:t>Sebelum ada RSJ, pasien ditampung di RSU – yang ditampung, hanya yg mengalami gangguan Jiwa berat</a:t>
            </a:r>
          </a:p>
          <a:p>
            <a:r>
              <a:rPr lang="id-ID" sz="2800" b="1" dirty="0" smtClean="0"/>
              <a:t>1862 </a:t>
            </a:r>
            <a:r>
              <a:rPr lang="id-ID" sz="2800" b="1" dirty="0" smtClean="0">
                <a:sym typeface="Wingdings" pitchFamily="2" charset="2"/>
              </a:rPr>
              <a:t> hsl sensus : 600 pnderita ggn jiwa di Pulau Jawa &amp; Madura, 200 pndrita didaerah lain</a:t>
            </a:r>
            <a:endParaRPr lang="id-ID" sz="2800" b="1" dirty="0" smtClean="0"/>
          </a:p>
          <a:p>
            <a:r>
              <a:rPr lang="id-ID" sz="2800" b="1" dirty="0" smtClean="0"/>
              <a:t>- 1882 : RSJ Bogor, pertama di Indonesia</a:t>
            </a:r>
            <a:br>
              <a:rPr lang="id-ID" sz="2800" b="1" dirty="0" smtClean="0"/>
            </a:br>
            <a:r>
              <a:rPr lang="id-ID" sz="2800" b="1" dirty="0" smtClean="0"/>
              <a:t>- 1902 : RSJ Lawang</a:t>
            </a:r>
            <a:br>
              <a:rPr lang="id-ID" sz="2800" b="1" dirty="0" smtClean="0"/>
            </a:br>
            <a:r>
              <a:rPr lang="id-ID" sz="2800" b="1" dirty="0" smtClean="0"/>
              <a:t>- 1923 : RSJ Magelang</a:t>
            </a:r>
            <a:br>
              <a:rPr lang="id-ID" sz="2800" b="1" dirty="0" smtClean="0"/>
            </a:br>
            <a:r>
              <a:rPr lang="id-ID" sz="2800" b="1" dirty="0" smtClean="0"/>
              <a:t>- 1927 : RSJ Sabang diRS ini jauh dari perkotaan</a:t>
            </a:r>
            <a:endParaRPr lang="id-ID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latin typeface="Comic Sans MS" pitchFamily="66" charset="0"/>
              </a:rPr>
              <a:t>S</a:t>
            </a:r>
            <a:r>
              <a:rPr lang="id-ID" sz="3600" b="1" dirty="0" smtClean="0">
                <a:latin typeface="Comic Sans MS" pitchFamily="66" charset="0"/>
              </a:rPr>
              <a:t>EJARAH PERKEMBANGAN DAN UPAYA KESEHATAN JIWA DI INDONESIA</a:t>
            </a:r>
            <a:endParaRPr lang="id-ID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2910" y="0"/>
            <a:ext cx="8229600" cy="6858000"/>
          </a:xfrm>
        </p:spPr>
        <p:txBody>
          <a:bodyPr>
            <a:noAutofit/>
          </a:bodyPr>
          <a:lstStyle/>
          <a:p>
            <a:r>
              <a:rPr lang="id-ID" sz="3200" b="1" dirty="0" smtClean="0"/>
              <a:t>Perawat pasien bersifat isolasi &amp; penjagaan (custodial care)</a:t>
            </a:r>
            <a:br>
              <a:rPr lang="id-ID" sz="3200" b="1" dirty="0" smtClean="0"/>
            </a:br>
            <a:r>
              <a:rPr lang="id-ID" sz="3200" b="1" dirty="0" smtClean="0"/>
              <a:t>- Stigma</a:t>
            </a:r>
            <a:br>
              <a:rPr lang="id-ID" sz="3200" b="1" dirty="0" smtClean="0"/>
            </a:br>
            <a:r>
              <a:rPr lang="id-ID" sz="3200" b="1" dirty="0" smtClean="0"/>
              <a:t>- Keluarga menjauhkan diri dari pasien</a:t>
            </a:r>
          </a:p>
          <a:p>
            <a:r>
              <a:rPr lang="id-ID" sz="3200" b="1" dirty="0" smtClean="0"/>
              <a:t>Sejak tahun 1910 – mulai dicoba hindari  Costodial care ( penjagaan ketat) &amp; restraints (pengikatan )</a:t>
            </a:r>
          </a:p>
          <a:p>
            <a:r>
              <a:rPr lang="id-ID" sz="3200" b="1" dirty="0" smtClean="0"/>
              <a:t>.Mulai tahun 1930 – dimulai terapi kerja seperti menggarap lahan pertanian</a:t>
            </a:r>
            <a:endParaRPr lang="id-ID" sz="3200" dirty="0" smtClean="0"/>
          </a:p>
          <a:p>
            <a:r>
              <a:rPr lang="id-ID" sz="3200" b="1" dirty="0" smtClean="0"/>
              <a:t>Selama Perang Dunia II &amp; pendudukan jepang – upaya kesehatan jiwa tak berkembang</a:t>
            </a:r>
            <a:endParaRPr lang="id-ID" sz="3200" dirty="0" smtClean="0"/>
          </a:p>
          <a:p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552</TotalTime>
  <Words>440</Words>
  <Application>Microsoft Office PowerPoint</Application>
  <PresentationFormat>On-screen Show (4:3)</PresentationFormat>
  <Paragraphs>86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SEJARAH PERKEMBANGAN &amp; TREND ISSUE KEPERAWATAN JIWA</vt:lpstr>
      <vt:lpstr>Pada masa lalu</vt:lpstr>
      <vt:lpstr>Sejarah perawatan jiwa di luar negeri</vt:lpstr>
      <vt:lpstr>Slide 4</vt:lpstr>
      <vt:lpstr>Slide 5</vt:lpstr>
      <vt:lpstr>KEPERAWATAN JIWA</vt:lpstr>
      <vt:lpstr>Keperawatan jiwa</vt:lpstr>
      <vt:lpstr>SEJARAH PERKEMBANGAN DAN UPAYA KESEHATAN JIWA DI INDONESIA</vt:lpstr>
      <vt:lpstr>Slide 9</vt:lpstr>
      <vt:lpstr>Slide 10</vt:lpstr>
      <vt:lpstr>Slide 11</vt:lpstr>
      <vt:lpstr>TREND &amp; ISSUE KEPERAWATAN JIWA</vt:lpstr>
      <vt:lpstr>Slide 13</vt:lpstr>
      <vt:lpstr>Slide 14</vt:lpstr>
      <vt:lpstr>Slide 15</vt:lpstr>
      <vt:lpstr>TREND PELAYANAN MENTAL PSIKIATRI DI ERA GLOBALISASI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PERKEMBANGAN KEPERAWATAN JIWA</dc:title>
  <dc:creator>adhe</dc:creator>
  <cp:lastModifiedBy>user</cp:lastModifiedBy>
  <cp:revision>45</cp:revision>
  <dcterms:created xsi:type="dcterms:W3CDTF">2010-03-28T22:54:57Z</dcterms:created>
  <dcterms:modified xsi:type="dcterms:W3CDTF">2013-07-20T14:56:49Z</dcterms:modified>
</cp:coreProperties>
</file>