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handoutMasterIdLst>
    <p:handoutMasterId r:id="rId2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0" r:id="rId11"/>
    <p:sldId id="265" r:id="rId12"/>
    <p:sldId id="266" r:id="rId13"/>
    <p:sldId id="267" r:id="rId14"/>
    <p:sldId id="268" r:id="rId15"/>
    <p:sldId id="277" r:id="rId16"/>
    <p:sldId id="278" r:id="rId17"/>
    <p:sldId id="279" r:id="rId18"/>
    <p:sldId id="275" r:id="rId19"/>
    <p:sldId id="276" r:id="rId20"/>
    <p:sldId id="269" r:id="rId21"/>
    <p:sldId id="270" r:id="rId22"/>
    <p:sldId id="271" r:id="rId23"/>
    <p:sldId id="272" r:id="rId24"/>
    <p:sldId id="273" r:id="rId25"/>
    <p:sldId id="274" r:id="rId2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D3308D6-384B-44A0-8A69-0B0DBAAAC1D0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10243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244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5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24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247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48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10254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0255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10256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4B5624-419A-48EE-A5A4-8CAD38BD107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0862F8-3CFA-4A69-8AE9-9AD214CCB5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617538"/>
            <a:ext cx="1951038" cy="55149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617538"/>
            <a:ext cx="5700712" cy="55149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AC318-997D-4DC0-915A-7CE2682C419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617538"/>
            <a:ext cx="779303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194906D-1DA8-47D6-9BD9-183115B4BEF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905FF9-DEF8-4C40-96A4-DE90FC50493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C0995-6928-40EA-BC37-5F209560B19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125FE-35C0-4749-B3D8-4D326AAA24A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3A4D3A-EDB6-453F-B392-A71B08704C5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7A461-EC8D-4772-908E-AD70435AC1C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F0044-15B4-4D3F-A7D5-D14B34C350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E4270-CEC1-4C28-9296-2DF52D8A7C0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0AA51B-04B6-4C5A-9B1A-18E74EA2750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19" name="Rectangle 1027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0" name="Rectangle 1028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1" name="Rectangle 1029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2" name="Rectangle 1030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3" name="Rectangle 1031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4" name="Rectangle 1032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en-US"/>
          </a:p>
        </p:txBody>
      </p:sp>
      <p:sp>
        <p:nvSpPr>
          <p:cNvPr id="9225" name="Rectangle 1033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617538"/>
            <a:ext cx="77930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9226" name="Rectangle 103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7" name="Rectangle 10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9228" name="Rectangle 103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9229" name="Rectangle 103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ED2CE6E-10CC-465D-B334-7461E7DA204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ASUHAN KEPERAWATAN KLIEN DENGAN HARGA DIRI RENDAH</a:t>
            </a:r>
            <a:endParaRPr lang="en-GB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Rentang Respon Konsep Diri</a:t>
            </a:r>
          </a:p>
        </p:txBody>
      </p:sp>
      <p:graphicFrame>
        <p:nvGraphicFramePr>
          <p:cNvPr id="35884" name="Group 44"/>
          <p:cNvGraphicFramePr>
            <a:graphicFrameLocks noGrp="1"/>
          </p:cNvGraphicFramePr>
          <p:nvPr>
            <p:ph type="tbl" idx="1"/>
          </p:nvPr>
        </p:nvGraphicFramePr>
        <p:xfrm>
          <a:off x="1182688" y="2017713"/>
          <a:ext cx="7772400" cy="4114800"/>
        </p:xfrm>
        <a:graphic>
          <a:graphicData uri="http://schemas.openxmlformats.org/drawingml/2006/table">
            <a:tbl>
              <a:tblPr/>
              <a:tblGrid>
                <a:gridCol w="1554162"/>
                <a:gridCol w="1554163"/>
                <a:gridCol w="1555750"/>
                <a:gridCol w="1554162"/>
                <a:gridCol w="1554163"/>
              </a:tblGrid>
              <a:tr h="205740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Respon   Adaptif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Respon Maladaptif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057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Aktuali sasi Diri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Konsep Diri Positif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Harga Diri Rendah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Difusi Identi tas</a:t>
                      </a: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Deperso nalisasi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5885" name="Line 45"/>
          <p:cNvSpPr>
            <a:spLocks noChangeShapeType="1"/>
          </p:cNvSpPr>
          <p:nvPr/>
        </p:nvSpPr>
        <p:spPr bwMode="auto">
          <a:xfrm>
            <a:off x="3059113" y="2565400"/>
            <a:ext cx="3817937" cy="0"/>
          </a:xfrm>
          <a:prstGeom prst="line">
            <a:avLst/>
          </a:prstGeom>
          <a:noFill/>
          <a:ln w="57150">
            <a:solidFill>
              <a:schemeClr val="tx1"/>
            </a:solidFill>
            <a:miter lim="800000"/>
            <a:headEnd type="arrow" w="med" len="med"/>
            <a:tailEnd type="arrow" w="med" len="med"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86" name="Line 46"/>
          <p:cNvSpPr>
            <a:spLocks noChangeShapeType="1"/>
          </p:cNvSpPr>
          <p:nvPr/>
        </p:nvSpPr>
        <p:spPr bwMode="auto">
          <a:xfrm>
            <a:off x="1692275" y="3716338"/>
            <a:ext cx="6480175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87" name="Line 47"/>
          <p:cNvSpPr>
            <a:spLocks noChangeShapeType="1"/>
          </p:cNvSpPr>
          <p:nvPr/>
        </p:nvSpPr>
        <p:spPr bwMode="auto">
          <a:xfrm>
            <a:off x="1692275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88" name="Line 48"/>
          <p:cNvSpPr>
            <a:spLocks noChangeShapeType="1"/>
          </p:cNvSpPr>
          <p:nvPr/>
        </p:nvSpPr>
        <p:spPr bwMode="auto">
          <a:xfrm>
            <a:off x="3348038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89" name="Line 49"/>
          <p:cNvSpPr>
            <a:spLocks noChangeShapeType="1"/>
          </p:cNvSpPr>
          <p:nvPr/>
        </p:nvSpPr>
        <p:spPr bwMode="auto">
          <a:xfrm>
            <a:off x="4787900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90" name="Line 50"/>
          <p:cNvSpPr>
            <a:spLocks noChangeShapeType="1"/>
          </p:cNvSpPr>
          <p:nvPr/>
        </p:nvSpPr>
        <p:spPr bwMode="auto">
          <a:xfrm>
            <a:off x="6300788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5891" name="Line 51"/>
          <p:cNvSpPr>
            <a:spLocks noChangeShapeType="1"/>
          </p:cNvSpPr>
          <p:nvPr/>
        </p:nvSpPr>
        <p:spPr bwMode="auto">
          <a:xfrm>
            <a:off x="8172450" y="3716338"/>
            <a:ext cx="0" cy="144462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Predisposisi</a:t>
            </a:r>
            <a:endParaRPr lang="en-GB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Faktor yg mempengaruhi harga diri: penolakan orang tua, harapan orang tua yg tdk realistis, kegagalan berulang, kurangnya tg jwb diri, tgt pada org lain, ideal diri tdk realistis.</a:t>
            </a:r>
          </a:p>
          <a:p>
            <a:pPr>
              <a:lnSpc>
                <a:spcPct val="90000"/>
              </a:lnSpc>
            </a:pPr>
            <a:r>
              <a:rPr lang="en-US" sz="2800"/>
              <a:t>Faktor yg mempengaruhi penampilan peran: stereotipe sex, keb. peran kerja, harapan peran dlm budaya.</a:t>
            </a:r>
          </a:p>
          <a:p>
            <a:pPr>
              <a:lnSpc>
                <a:spcPct val="90000"/>
              </a:lnSpc>
            </a:pPr>
            <a:r>
              <a:rPr lang="en-US" sz="2800"/>
              <a:t>Faktor yg mempengaruhi identitas diri: ktd percayaan org tua, tekanan teman sebaya, perubahan struktur sosial.</a:t>
            </a:r>
            <a:endParaRPr lang="en-GB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Faktor Presipitasi</a:t>
            </a:r>
            <a:endParaRPr lang="en-GB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Trauma</a:t>
            </a:r>
          </a:p>
          <a:p>
            <a:r>
              <a:rPr lang="en-US"/>
              <a:t>Ketegangan peran</a:t>
            </a:r>
          </a:p>
          <a:p>
            <a:r>
              <a:rPr lang="en-US"/>
              <a:t>Transisi peran perkembangan</a:t>
            </a:r>
          </a:p>
          <a:p>
            <a:r>
              <a:rPr lang="en-US"/>
              <a:t>Transisi peran situasional</a:t>
            </a:r>
          </a:p>
          <a:p>
            <a:r>
              <a:rPr lang="en-US"/>
              <a:t>Transisi sehat - sakit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Sumber Koping</a:t>
            </a:r>
            <a:endParaRPr lang="en-GB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/>
              <a:t>Aktivitas luar rumah dan olah raga</a:t>
            </a:r>
          </a:p>
          <a:p>
            <a:pPr>
              <a:lnSpc>
                <a:spcPct val="90000"/>
              </a:lnSpc>
            </a:pPr>
            <a:r>
              <a:rPr lang="en-US" sz="2400" b="1"/>
              <a:t>Hobi dan kerajinan tangan</a:t>
            </a:r>
          </a:p>
          <a:p>
            <a:pPr>
              <a:lnSpc>
                <a:spcPct val="90000"/>
              </a:lnSpc>
            </a:pPr>
            <a:r>
              <a:rPr lang="en-US" sz="2400" b="1"/>
              <a:t>Aktivitas seni</a:t>
            </a:r>
          </a:p>
          <a:p>
            <a:pPr>
              <a:lnSpc>
                <a:spcPct val="90000"/>
              </a:lnSpc>
            </a:pPr>
            <a:r>
              <a:rPr lang="en-US" sz="2400" b="1"/>
              <a:t>Kesehatan dan asuhan mandiri</a:t>
            </a:r>
          </a:p>
          <a:p>
            <a:pPr>
              <a:lnSpc>
                <a:spcPct val="90000"/>
              </a:lnSpc>
            </a:pPr>
            <a:r>
              <a:rPr lang="en-US" sz="2400" b="1"/>
              <a:t>Pendidikan dan pelatihan</a:t>
            </a:r>
          </a:p>
          <a:p>
            <a:pPr>
              <a:lnSpc>
                <a:spcPct val="90000"/>
              </a:lnSpc>
            </a:pPr>
            <a:r>
              <a:rPr lang="en-US" sz="2400" b="1"/>
              <a:t>Pekerjaan </a:t>
            </a:r>
          </a:p>
          <a:p>
            <a:pPr>
              <a:lnSpc>
                <a:spcPct val="90000"/>
              </a:lnSpc>
            </a:pPr>
            <a:r>
              <a:rPr lang="en-US" sz="2400" b="1"/>
              <a:t>Bakat khusus</a:t>
            </a:r>
          </a:p>
          <a:p>
            <a:pPr>
              <a:lnSpc>
                <a:spcPct val="90000"/>
              </a:lnSpc>
            </a:pPr>
            <a:r>
              <a:rPr lang="en-US" sz="2400" b="1"/>
              <a:t>Kepandaian</a:t>
            </a:r>
          </a:p>
          <a:p>
            <a:pPr>
              <a:lnSpc>
                <a:spcPct val="90000"/>
              </a:lnSpc>
            </a:pPr>
            <a:r>
              <a:rPr lang="en-US" sz="2400" b="1"/>
              <a:t>Imajinasi dan krestivitas</a:t>
            </a:r>
          </a:p>
          <a:p>
            <a:pPr>
              <a:lnSpc>
                <a:spcPct val="90000"/>
              </a:lnSpc>
            </a:pPr>
            <a:r>
              <a:rPr lang="en-US" sz="2400" b="1"/>
              <a:t>Hubungan interpersonal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sz="24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Mekanisme Koping</a:t>
            </a:r>
            <a:endParaRPr lang="en-GB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Aktivitas lari dari krisis identitas: musik rock, berlatih fisik berat.</a:t>
            </a:r>
          </a:p>
          <a:p>
            <a:pPr>
              <a:lnSpc>
                <a:spcPct val="90000"/>
              </a:lnSpc>
            </a:pPr>
            <a:r>
              <a:rPr lang="en-US" sz="2800"/>
              <a:t>Aktivitas mengganti identitas sementara: kegiatan sosial, agama, politik.</a:t>
            </a:r>
          </a:p>
          <a:p>
            <a:pPr>
              <a:lnSpc>
                <a:spcPct val="90000"/>
              </a:lnSpc>
            </a:pPr>
            <a:r>
              <a:rPr lang="en-US" sz="2800"/>
              <a:t>Aktivitas yg memperkuat rasa diri: kompetisi olah raga, pencapaian akademik, kontes popularitas.</a:t>
            </a:r>
          </a:p>
          <a:p>
            <a:pPr>
              <a:lnSpc>
                <a:spcPct val="90000"/>
              </a:lnSpc>
            </a:pPr>
            <a:r>
              <a:rPr lang="en-US" sz="2800"/>
              <a:t>Membuat identitas tak bermakna: drug abuse. </a:t>
            </a:r>
            <a:endParaRPr lang="en-GB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HARGA DIRI RENDAH</a:t>
            </a:r>
            <a:endParaRPr lang="en-GB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Mengritik diri dan atau orang lain</a:t>
            </a:r>
          </a:p>
          <a:p>
            <a:r>
              <a:rPr lang="en-US"/>
              <a:t>Menurunnya produktivitas</a:t>
            </a:r>
          </a:p>
          <a:p>
            <a:r>
              <a:rPr lang="en-US"/>
              <a:t>Destruksi pada orang lain</a:t>
            </a:r>
          </a:p>
          <a:p>
            <a:r>
              <a:rPr lang="en-US"/>
              <a:t>Gangguan berhubungan</a:t>
            </a:r>
          </a:p>
          <a:p>
            <a:r>
              <a:rPr lang="en-US"/>
              <a:t>Melebih-lebihkan dirinya penting</a:t>
            </a:r>
          </a:p>
          <a:p>
            <a:r>
              <a:rPr lang="en-US"/>
              <a:t>Rasa tak mampu</a:t>
            </a:r>
          </a:p>
          <a:p>
            <a:r>
              <a:rPr lang="en-US"/>
              <a:t>Rasa bersalah</a:t>
            </a:r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HARGA DIRI RENDAH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Mudah tersinggung atau marah berlebihan</a:t>
            </a:r>
          </a:p>
          <a:p>
            <a:r>
              <a:rPr lang="en-US" sz="2800"/>
              <a:t>Perasaan negatif thd tubuhnya</a:t>
            </a:r>
          </a:p>
          <a:p>
            <a:r>
              <a:rPr lang="en-US" sz="2800"/>
              <a:t>Merasa ada ketegangan peran</a:t>
            </a:r>
          </a:p>
          <a:p>
            <a:r>
              <a:rPr lang="en-US" sz="2800"/>
              <a:t>Pesimistis dalam memandang kehidupan</a:t>
            </a:r>
          </a:p>
          <a:p>
            <a:r>
              <a:rPr lang="en-US" sz="2800"/>
              <a:t>Keluhan fisik</a:t>
            </a:r>
          </a:p>
          <a:p>
            <a:r>
              <a:rPr lang="en-US" sz="2800"/>
              <a:t>Pandangan polarisasi thd kehidupan</a:t>
            </a:r>
          </a:p>
          <a:p>
            <a:r>
              <a:rPr lang="en-US" sz="2800"/>
              <a:t>Menolak kemampuan pribadi</a:t>
            </a:r>
          </a:p>
          <a:p>
            <a:r>
              <a:rPr lang="en-US" sz="2800"/>
              <a:t>Merusak diri</a:t>
            </a:r>
          </a:p>
          <a:p>
            <a:endParaRPr lang="en-GB" sz="28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PERILAKU HARGA DIRI RENDAH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Merendahkan diri</a:t>
            </a:r>
          </a:p>
          <a:p>
            <a:r>
              <a:rPr lang="en-US"/>
              <a:t>Menarik diri dari sosial</a:t>
            </a:r>
          </a:p>
          <a:p>
            <a:r>
              <a:rPr lang="en-US"/>
              <a:t>Penyalahgunaan zat</a:t>
            </a:r>
          </a:p>
          <a:p>
            <a:r>
              <a:rPr lang="en-US"/>
              <a:t>Menarik diri dari realita</a:t>
            </a:r>
          </a:p>
          <a:p>
            <a:r>
              <a:rPr lang="en-US"/>
              <a:t>Kuatir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Diagnosa Keperawatan</a:t>
            </a:r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Gangguan citra tubuh</a:t>
            </a:r>
          </a:p>
          <a:p>
            <a:r>
              <a:rPr lang="en-US"/>
              <a:t>Gangguan identitas personal</a:t>
            </a:r>
          </a:p>
          <a:p>
            <a:r>
              <a:rPr lang="en-US"/>
              <a:t>Perubahan penampilan peran</a:t>
            </a:r>
          </a:p>
          <a:p>
            <a:r>
              <a:rPr lang="en-US"/>
              <a:t>Gangguan harga diri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Tujuan</a:t>
            </a:r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Klien akan melakukan usaha pencapaian tingkat maksimal aktualisasi diri untuk merealisasikan potensi diri.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Konsep diri: semua ide, pikiran, perasaan individu tentang dirinya dan mempengaruhi hubungan dengan orang lain.</a:t>
            </a:r>
          </a:p>
          <a:p>
            <a:r>
              <a:rPr lang="en-US" sz="2800"/>
              <a:t>Harga diri rendah: kondisi seseorang yang berpendapat, berpikir, bahwa dirinya adalah individu yang tidak berharga dibandingkan dengan orang lain</a:t>
            </a:r>
            <a:endParaRPr lang="en-GB" sz="2800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Intervensi Keperawatan</a:t>
            </a:r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Memperluas kesadaran diri</a:t>
            </a:r>
          </a:p>
          <a:p>
            <a:r>
              <a:rPr lang="en-US"/>
              <a:t>Eksplorasi diri</a:t>
            </a:r>
          </a:p>
          <a:p>
            <a:r>
              <a:rPr lang="en-US"/>
              <a:t>Evaluasi diri</a:t>
            </a:r>
          </a:p>
          <a:p>
            <a:r>
              <a:rPr lang="en-US"/>
              <a:t>Perencanaan yang realistis</a:t>
            </a:r>
          </a:p>
          <a:p>
            <a:r>
              <a:rPr lang="en-US"/>
              <a:t>Komitmen pada tindakan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Memperluas Kesadaran Diri</a:t>
            </a:r>
            <a:endParaRPr lang="en-GB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Bina hubungan saling percaya</a:t>
            </a:r>
          </a:p>
          <a:p>
            <a:r>
              <a:rPr lang="en-US"/>
              <a:t>Bekerja sesuai kekutan ego klien</a:t>
            </a:r>
          </a:p>
          <a:p>
            <a:r>
              <a:rPr lang="en-US"/>
              <a:t>Maksimalkan partisipasi klien dalam hubungan terapeutik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Membantu Eksplorasi Diri</a:t>
            </a:r>
            <a:endParaRPr lang="en-GB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Bantu klien menerima perasaan dan pikiran diri</a:t>
            </a:r>
          </a:p>
          <a:p>
            <a:r>
              <a:rPr lang="en-US"/>
              <a:t>Bantu klien memperjelas konsep diri dan hubungan dg org lain melalui hubungan yang erat</a:t>
            </a:r>
          </a:p>
          <a:p>
            <a:r>
              <a:rPr lang="en-US"/>
              <a:t>Sadar dan mengendalikan perasaan diri</a:t>
            </a:r>
          </a:p>
          <a:p>
            <a:r>
              <a:rPr lang="en-US"/>
              <a:t>Berespon empati, bukan simpati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Membantu Evaluasi Diri</a:t>
            </a:r>
            <a:endParaRPr lang="en-GB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Bantu klien menguraikan masalah dengan jelas</a:t>
            </a:r>
          </a:p>
          <a:p>
            <a:r>
              <a:rPr lang="en-US"/>
              <a:t>Eksplorasi respon adaptif dan maladaptif terhadap masalah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Bantu Merumuskan Rencana Tindakan yg Realistis</a:t>
            </a:r>
            <a:endParaRPr lang="en-GB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Bantu klien mengidentifikasi alternatif solusi</a:t>
            </a:r>
          </a:p>
          <a:p>
            <a:r>
              <a:rPr lang="en-US"/>
              <a:t>Bantu klien membuat konsep tujuan yang realistis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Bantu klien komit terhadap tindakan</a:t>
            </a:r>
            <a:endParaRPr lang="en-GB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Bantu klien melakukan tindakan untuk mengubah respon koping maladaptif dan mempertahankan yang adaptif</a:t>
            </a:r>
          </a:p>
          <a:p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Komponen Konsep Diri</a:t>
            </a: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Identitas diri</a:t>
            </a:r>
          </a:p>
          <a:p>
            <a:r>
              <a:rPr lang="en-US"/>
              <a:t>Ideal diri</a:t>
            </a:r>
          </a:p>
          <a:p>
            <a:r>
              <a:rPr lang="en-US"/>
              <a:t>Citra tubuh</a:t>
            </a:r>
          </a:p>
          <a:p>
            <a:r>
              <a:rPr lang="en-US"/>
              <a:t>Peran</a:t>
            </a:r>
          </a:p>
          <a:p>
            <a:r>
              <a:rPr lang="en-US"/>
              <a:t>Harga diri</a:t>
            </a:r>
            <a:endParaRPr lang="en-GB"/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Identitas Diri</a:t>
            </a:r>
            <a:endParaRPr lang="en-GB"/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Pengenalan, pemahaman, ide seseorang tentang dirinya, bahwa ia adalah individu yang unik, mempunyai ciri-ciri khusus, dan terpisah dari individu yang lain.</a:t>
            </a:r>
            <a:endParaRPr lang="en-GB"/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Ideal Diri</a:t>
            </a:r>
            <a:endParaRPr lang="en-GB"/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Kondisi ideal, yang diinginkan terjadi, harapan-harapan individu yang diharapkan terjadi dalam hidupnya.</a:t>
            </a:r>
          </a:p>
          <a:p>
            <a:r>
              <a:rPr lang="en-US"/>
              <a:t>Harus lebih tinggi dari kondisi saat ini.</a:t>
            </a:r>
          </a:p>
          <a:p>
            <a:r>
              <a:rPr lang="en-US"/>
              <a:t>Realistis, memungkinkan untuk dicapai.</a:t>
            </a:r>
            <a:endParaRPr lang="en-GB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Citra Tubuh</a:t>
            </a:r>
            <a:endParaRPr lang="en-GB"/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Semua pikiran, perasaan, ide seseorang terhadap kondisi fisiknya.</a:t>
            </a:r>
          </a:p>
          <a:p>
            <a:r>
              <a:rPr lang="en-US"/>
              <a:t>Setiap orang tidak sempurna.</a:t>
            </a:r>
          </a:p>
          <a:p>
            <a:r>
              <a:rPr lang="en-US"/>
              <a:t>Yang terutama adalah penerimaan terhadap kesempurnaan maupun ketidaksempurnaan kondisi fisiknya.</a:t>
            </a:r>
            <a:endParaRPr lang="en-GB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Peran</a:t>
            </a:r>
            <a:endParaRPr lang="en-GB"/>
          </a:p>
        </p:txBody>
      </p:sp>
      <p:sp>
        <p:nvSpPr>
          <p:cNvPr id="1433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Persepsi individu tentang dirinya sebagai individu yang mampu atau tidak mampu melaksanakan fungsi sesuai dengan status yang disandangnya.</a:t>
            </a:r>
          </a:p>
          <a:p>
            <a:r>
              <a:rPr lang="en-US"/>
              <a:t>Sangat dipengaruhi oleh rasa pencapaian diri.</a:t>
            </a:r>
            <a:endParaRPr lang="en-GB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Harga Diri</a:t>
            </a: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Persepsi, pikiran, dan perasaan diri sebagai individu yang punya nilai dan berharga dibandingkan dengan orang lain.</a:t>
            </a:r>
          </a:p>
          <a:p>
            <a:r>
              <a:rPr lang="en-US"/>
              <a:t>Apabila ideal diri tercapai maka harga diri juga akan makin tinggi.</a:t>
            </a:r>
            <a:endParaRPr lang="en-GB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Kepribadian yang Sehat</a:t>
            </a:r>
            <a:endParaRPr lang="en-GB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Citra tubuh yang positif dan akurat</a:t>
            </a:r>
          </a:p>
          <a:p>
            <a:r>
              <a:rPr lang="en-US"/>
              <a:t>Ideal diri yang realistis</a:t>
            </a:r>
          </a:p>
          <a:p>
            <a:r>
              <a:rPr lang="en-US"/>
              <a:t>Konsep diri positif</a:t>
            </a:r>
          </a:p>
          <a:p>
            <a:r>
              <a:rPr lang="en-US"/>
              <a:t>Harga diri tinggi</a:t>
            </a:r>
          </a:p>
          <a:p>
            <a:r>
              <a:rPr lang="en-US"/>
              <a:t>Penampilan kerja memuaskan</a:t>
            </a:r>
          </a:p>
          <a:p>
            <a:r>
              <a:rPr lang="en-US"/>
              <a:t>Identitas diri jelas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651</Words>
  <PresentationFormat>On-screen Show (4:3)</PresentationFormat>
  <Paragraphs>120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Blends</vt:lpstr>
      <vt:lpstr>ASUHAN KEPERAWATAN KLIEN DENGAN HARGA DIRI RENDAH</vt:lpstr>
      <vt:lpstr>Pengertian</vt:lpstr>
      <vt:lpstr>Komponen Konsep Diri</vt:lpstr>
      <vt:lpstr>Identitas Diri</vt:lpstr>
      <vt:lpstr>Ideal Diri</vt:lpstr>
      <vt:lpstr>Citra Tubuh</vt:lpstr>
      <vt:lpstr>Peran</vt:lpstr>
      <vt:lpstr>Harga Diri</vt:lpstr>
      <vt:lpstr>Kepribadian yang Sehat</vt:lpstr>
      <vt:lpstr>Rentang Respon Konsep Diri</vt:lpstr>
      <vt:lpstr>Faktor Predisposisi</vt:lpstr>
      <vt:lpstr>Faktor Presipitasi</vt:lpstr>
      <vt:lpstr>Sumber Koping</vt:lpstr>
      <vt:lpstr>Mekanisme Koping</vt:lpstr>
      <vt:lpstr>PERILAKU HARGA DIRI RENDAH</vt:lpstr>
      <vt:lpstr>PERILAKU HARGA DIRI RENDAH</vt:lpstr>
      <vt:lpstr>PERILAKU HARGA DIRI RENDAH</vt:lpstr>
      <vt:lpstr>Diagnosa Keperawatan</vt:lpstr>
      <vt:lpstr>Tujuan</vt:lpstr>
      <vt:lpstr>Intervensi Keperawatan</vt:lpstr>
      <vt:lpstr>Memperluas Kesadaran Diri</vt:lpstr>
      <vt:lpstr>Membantu Eksplorasi Diri</vt:lpstr>
      <vt:lpstr>Membantu Evaluasi Diri</vt:lpstr>
      <vt:lpstr>Bantu Merumuskan Rencana Tindakan yg Realistis</vt:lpstr>
      <vt:lpstr>Bantu klien komit terhadap tindakan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ASUHAN KEPERAWATAN KLIEN DENGAN HARGA DIRI RENDAH</dc:title>
  <dc:creator>user</dc:creator>
  <cp:lastModifiedBy>user</cp:lastModifiedBy>
  <cp:revision>13</cp:revision>
  <dcterms:modified xsi:type="dcterms:W3CDTF">2013-07-18T20:49:39Z</dcterms:modified>
</cp:coreProperties>
</file>