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0F6114E1-43BC-40AD-8313-7AAB13CCB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19468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69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1BE5083-8DC8-4B77-87A7-3FAC4DB8C8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2ABD0-3212-42BA-8ED9-D9582FD8C0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C5DD-746A-4D43-BF50-78831E6E5A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CE5AF-28C4-4FC1-9E50-8420BF605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B845-357A-4956-8487-6A0B9A2F1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7D7C5-3F84-49B5-952C-C744ABEF0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B15D5-E885-4CC7-A650-F0050BE432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63061-15A9-4FD5-BC22-AE02D534A4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2770A-A59A-4E64-B03D-0391993EC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0083B-05A9-401C-8F01-59AC8E3E9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4A9F-9CE8-4D3F-AC07-5F71C4AF21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2AFC-AA37-48AE-83B7-4065334A7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11DB-DC3B-4C7E-ADE4-76EA862AAF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8435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8436" name="Rectangle 102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8438" name="Rectangle 1030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8439" name="Rectangle 1031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8440" name="Rectangle 1032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033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4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4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fld id="{17965401-AAC8-40AE-B33B-10D8CDB056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428750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ASUHAN KEPERAWATAN PD KLIEN ISOLASI SOSIAL</a:t>
            </a:r>
            <a:endParaRPr lang="en-GB" dirty="0" smtClean="0"/>
          </a:p>
        </p:txBody>
      </p:sp>
      <p:pic>
        <p:nvPicPr>
          <p:cNvPr id="3076" name="Content Placeholder 6" descr="_42445517_woman_cred2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56150" y="2357438"/>
            <a:ext cx="4006850" cy="3000375"/>
          </a:xfr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63884755_98717725c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2325688"/>
            <a:ext cx="48768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838200"/>
          </a:xfrm>
        </p:spPr>
        <p:txBody>
          <a:bodyPr/>
          <a:lstStyle/>
          <a:p>
            <a:pPr eaLnBrk="1" hangingPunct="1"/>
            <a:r>
              <a:rPr lang="en-US" smtClean="0"/>
              <a:t>MEKANISME KOPING</a:t>
            </a:r>
            <a:endParaRPr lang="en-GB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800" smtClean="0"/>
              <a:t>Koping terkait dg kepribadian anti sosial: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Proyeksi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Splitting (memisa</a:t>
            </a:r>
            <a:r>
              <a:rPr lang="en-US" sz="2000" smtClean="0">
                <a:solidFill>
                  <a:schemeClr val="bg1"/>
                </a:solidFill>
              </a:rPr>
              <a:t>hkan)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Devaluasi org lain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sz="2800" smtClean="0"/>
              <a:t>Koping keribad</a:t>
            </a:r>
            <a:r>
              <a:rPr lang="en-US" sz="2800" smtClean="0">
                <a:solidFill>
                  <a:schemeClr val="bg1"/>
                </a:solidFill>
              </a:rPr>
              <a:t>ian batas: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Splitting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Reaksi formasi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Proyeksi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Isolasi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Idealisasi org lain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Devaluasi org lain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Identifikasi proyektif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endParaRPr lang="en-GB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MASALAH KEPERAWATAN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Risiko kesepian</a:t>
            </a:r>
          </a:p>
          <a:p>
            <a:pPr eaLnBrk="1" hangingPunct="1"/>
            <a:r>
              <a:rPr lang="en-US" sz="2400" smtClean="0"/>
              <a:t>Gangguan identitas diri</a:t>
            </a:r>
          </a:p>
          <a:p>
            <a:pPr eaLnBrk="1" hangingPunct="1"/>
            <a:r>
              <a:rPr lang="en-US" sz="2400" smtClean="0"/>
              <a:t>Gangguan konsep diri</a:t>
            </a:r>
          </a:p>
          <a:p>
            <a:pPr eaLnBrk="1" hangingPunct="1"/>
            <a:r>
              <a:rPr lang="en-US" sz="2400" smtClean="0"/>
              <a:t>Risiko mutilasi diri</a:t>
            </a:r>
          </a:p>
          <a:p>
            <a:pPr eaLnBrk="1" hangingPunct="1"/>
            <a:r>
              <a:rPr lang="en-US" sz="2400" smtClean="0"/>
              <a:t>Kerusakan interaksi sosial</a:t>
            </a:r>
          </a:p>
          <a:p>
            <a:pPr eaLnBrk="1" hangingPunct="1"/>
            <a:r>
              <a:rPr lang="en-US" sz="2400" smtClean="0"/>
              <a:t>Penatalaksanaan regimen terapeutik tak efektif</a:t>
            </a:r>
          </a:p>
          <a:p>
            <a:pPr eaLnBrk="1" hangingPunct="1"/>
            <a:r>
              <a:rPr lang="en-US" sz="2400" smtClean="0"/>
              <a:t>Risiko perilaku kekerasan</a:t>
            </a:r>
            <a:endParaRPr lang="en-GB" sz="2400" smtClean="0"/>
          </a:p>
        </p:txBody>
      </p:sp>
      <p:pic>
        <p:nvPicPr>
          <p:cNvPr id="13316" name="Content Placeholder 6" descr="depression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2576513"/>
            <a:ext cx="3962400" cy="3352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TUJUAN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Klien akan menegakkan kepuasan hubungan interpersonal dengan menegakkan dan mempertahankan peningkatan hubungan interpersonal dengan orang lain</a:t>
            </a:r>
            <a:endParaRPr lang="en-GB" sz="2400" smtClean="0"/>
          </a:p>
        </p:txBody>
      </p:sp>
      <p:pic>
        <p:nvPicPr>
          <p:cNvPr id="14341" name="Picture 5" descr="C:\My Documents\My Pictures\PE0156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16150"/>
            <a:ext cx="4583113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KEPERAWATAN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Bina hubungan terapeutik</a:t>
            </a:r>
          </a:p>
          <a:p>
            <a:pPr eaLnBrk="1" hangingPunct="1"/>
            <a:r>
              <a:rPr lang="en-US" sz="2800" smtClean="0"/>
              <a:t>Libatkan keluarga</a:t>
            </a:r>
          </a:p>
          <a:p>
            <a:pPr eaLnBrk="1" hangingPunct="1"/>
            <a:r>
              <a:rPr lang="en-US" sz="2800" smtClean="0"/>
              <a:t>Berikan lingkungan terapeutik yang berfokus pada harapan yg realistis. Pelibatan klien dalam proses pengambilan keputusan dan memproses perilaku interaksi pada saat ini dan di sini.</a:t>
            </a:r>
          </a:p>
          <a:p>
            <a:pPr eaLnBrk="1" hangingPunct="1"/>
            <a:r>
              <a:rPr lang="en-US" sz="2800" smtClean="0"/>
              <a:t>Buat batasan</a:t>
            </a:r>
            <a:endParaRPr lang="en-GB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KEPERAWATAN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Buat batasan-batasan</a:t>
            </a:r>
          </a:p>
          <a:p>
            <a:pPr eaLnBrk="1" hangingPunct="1"/>
            <a:r>
              <a:rPr lang="en-US" smtClean="0"/>
              <a:t>Lindungi dari membahayakan diri</a:t>
            </a:r>
          </a:p>
          <a:p>
            <a:pPr eaLnBrk="1" hangingPunct="1"/>
            <a:r>
              <a:rPr lang="en-US" smtClean="0"/>
              <a:t>Berfokus pada kekuatan klien</a:t>
            </a:r>
          </a:p>
          <a:p>
            <a:pPr eaLnBrk="1" hangingPunct="1"/>
            <a:r>
              <a:rPr lang="en-US" smtClean="0"/>
              <a:t>Strategi kontrak perilaku dan strategi lainnya.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pic>
        <p:nvPicPr>
          <p:cNvPr id="16388" name="Content Placeholder 6" descr="colla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0" y="2041525"/>
            <a:ext cx="3578225" cy="38163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EVALUASI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Apakah klien sudah mengurangi perilaku impulsif, manipulatif, atau narkisitik?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Apakah klien telah mengekspresikan kepuasan dg kualitas hubungan interpersonalnya?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Dapatkan klien berpartisipasi dlm hubungan interpsersonal yg dekat.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Apakah klien secara verbal mengakui perubahan perilaku yg positif?</a:t>
            </a:r>
            <a:endParaRPr lang="en-GB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RENTANG RESPON SOSIAL</a:t>
            </a:r>
            <a:endParaRPr lang="en-GB" smtClean="0"/>
          </a:p>
        </p:txBody>
      </p:sp>
      <p:graphicFrame>
        <p:nvGraphicFramePr>
          <p:cNvPr id="4136" name="Group 40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Respon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Adaptif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Respon maladaptif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Solitut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Otonomi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Mutualitas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Interdependen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Kesepian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Menarik diri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Ketergantungan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Manipulasi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Impulsifitas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Narkisisme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6" name="Line 41"/>
          <p:cNvSpPr>
            <a:spLocks noChangeShapeType="1"/>
          </p:cNvSpPr>
          <p:nvPr/>
        </p:nvSpPr>
        <p:spPr bwMode="auto">
          <a:xfrm>
            <a:off x="1676400" y="35052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42"/>
          <p:cNvSpPr>
            <a:spLocks noChangeShapeType="1"/>
          </p:cNvSpPr>
          <p:nvPr/>
        </p:nvSpPr>
        <p:spPr bwMode="auto">
          <a:xfrm>
            <a:off x="1676400" y="3505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43"/>
          <p:cNvSpPr>
            <a:spLocks noChangeShapeType="1"/>
          </p:cNvSpPr>
          <p:nvPr/>
        </p:nvSpPr>
        <p:spPr bwMode="auto">
          <a:xfrm>
            <a:off x="4953000" y="3505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44"/>
          <p:cNvSpPr>
            <a:spLocks noChangeShapeType="1"/>
          </p:cNvSpPr>
          <p:nvPr/>
        </p:nvSpPr>
        <p:spPr bwMode="auto">
          <a:xfrm>
            <a:off x="8305800" y="3505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45"/>
          <p:cNvSpPr>
            <a:spLocks noChangeShapeType="1"/>
          </p:cNvSpPr>
          <p:nvPr/>
        </p:nvSpPr>
        <p:spPr bwMode="auto">
          <a:xfrm>
            <a:off x="3352800" y="2286000"/>
            <a:ext cx="3276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 sosial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Manipulasi: </a:t>
            </a:r>
            <a:r>
              <a:rPr lang="en-US" sz="2800" i="1" smtClean="0"/>
              <a:t>org lain dianggap sbg obyek; hubungan berkisar ttg isu kontrol; berorientasi pd pribadinya sendiri; tdk pd org lain.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Narkisisme: </a:t>
            </a:r>
            <a:r>
              <a:rPr lang="en-US" sz="2800" i="1" smtClean="0"/>
              <a:t>harga diri rapuh; mencari pujian dan kekeguman pd diri; sikap egosentris; iri hati; gusar kalau org lain tdk mendukung.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Impulsifitas: </a:t>
            </a:r>
            <a:r>
              <a:rPr lang="en-US" sz="2800" i="1" smtClean="0"/>
              <a:t>tak mampu merencanakan; tak mampu belajar dr pengalaman; tak mampu membuat keputusan; tdk ajeg.</a:t>
            </a:r>
            <a:endParaRPr lang="en-GB" sz="28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Tugas perkembangan ~ Pertumbuhan Interpersonal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Bayi: </a:t>
            </a:r>
            <a:r>
              <a:rPr lang="en-US" sz="2800" i="1" smtClean="0"/>
              <a:t>menegakkan hubungan saling percaya.</a:t>
            </a:r>
          </a:p>
          <a:p>
            <a:pPr eaLnBrk="1" hangingPunct="1"/>
            <a:r>
              <a:rPr lang="en-US" sz="2800" smtClean="0"/>
              <a:t>Todler: </a:t>
            </a:r>
            <a:r>
              <a:rPr lang="en-US" sz="2800" i="1" smtClean="0"/>
              <a:t>mengembangkan otonomi dan memulai perilaku independen.</a:t>
            </a:r>
          </a:p>
          <a:p>
            <a:pPr eaLnBrk="1" hangingPunct="1"/>
            <a:r>
              <a:rPr lang="en-US" sz="2800" smtClean="0"/>
              <a:t>Usia pra sekolah: </a:t>
            </a:r>
            <a:r>
              <a:rPr lang="en-US" sz="2800" i="1" smtClean="0"/>
              <a:t>mulai berinisiatif dan belajar bertg jwb dan mendengar suara hati.</a:t>
            </a:r>
          </a:p>
          <a:p>
            <a:pPr eaLnBrk="1" hangingPunct="1"/>
            <a:r>
              <a:rPr lang="en-US" sz="2800" smtClean="0"/>
              <a:t>Usia sekolah: </a:t>
            </a:r>
            <a:r>
              <a:rPr lang="en-US" sz="2800" i="1" smtClean="0"/>
              <a:t>belajar kompetisi, kerja sama, dan kompromi.</a:t>
            </a:r>
            <a:endParaRPr lang="en-GB" sz="28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Tugas perkembangan ~ Pertumbuhan Interpersonal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Pra remaja: </a:t>
            </a:r>
            <a:r>
              <a:rPr lang="en-US" i="1" smtClean="0"/>
              <a:t>intim dg teman sejenis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Remaja: </a:t>
            </a:r>
            <a:r>
              <a:rPr lang="en-US" i="1" smtClean="0"/>
              <a:t>intim dg lawan jenis dan independen dr ortu.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Dewasa muda: </a:t>
            </a:r>
            <a:r>
              <a:rPr lang="en-US" i="1" smtClean="0"/>
              <a:t>interdependen dg ortu, teman; menikah; punya anak.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Dewasa tengah: </a:t>
            </a:r>
            <a:r>
              <a:rPr lang="en-US" i="1" smtClean="0"/>
              <a:t>belajar “let go”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Dewasa akhir: </a:t>
            </a:r>
            <a:r>
              <a:rPr lang="en-US" i="1" smtClean="0"/>
              <a:t>berduka krn kehilangan, mengembangkan hub dg budaya.</a:t>
            </a:r>
            <a:endParaRPr lang="en-GB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FAKTOR PREDISPOSISI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sz="2800" smtClean="0"/>
              <a:t>Faktor perkembangan: </a:t>
            </a:r>
            <a:r>
              <a:rPr lang="en-US" sz="2800" b="1" smtClean="0"/>
              <a:t>gangguan perkembangan</a:t>
            </a:r>
            <a:r>
              <a:rPr lang="en-US" sz="2800" smtClean="0"/>
              <a:t> krn </a:t>
            </a:r>
            <a:r>
              <a:rPr lang="en-US" sz="2800" i="1" smtClean="0"/>
              <a:t>keluarga yang terganggu, pemisahan anak-ortu yg tdk berhasil, klg yg tdk mendorong relasi dg dunia luar, peran klg yg kabur, org tua alkoholisme, child abuse.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sz="2800" smtClean="0"/>
              <a:t>Faktor biologi: faktor genetis ~ neurotransmiter.</a:t>
            </a:r>
            <a:endParaRPr lang="en-GB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FAKTOR PREDISPOSISI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3"/>
            </a:pPr>
            <a:r>
              <a:rPr lang="en-US" smtClean="0"/>
              <a:t>Faktor sosial-budaya: </a:t>
            </a:r>
            <a:r>
              <a:rPr lang="en-US" i="1" smtClean="0"/>
              <a:t>isolasi sosial; norma yg tdk mendorong interaksi; penilaian kurang thd anggota masyarakat yg kurang produktif</a:t>
            </a:r>
            <a:r>
              <a:rPr lang="en-US" smtClean="0"/>
              <a:t> (manula, sakit kronis, cacat); </a:t>
            </a:r>
            <a:r>
              <a:rPr lang="en-US" i="1" smtClean="0"/>
              <a:t>harapan tdk realistis</a:t>
            </a:r>
            <a:r>
              <a:rPr lang="en-US" smtClean="0"/>
              <a:t>.</a:t>
            </a:r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STRESOR PRESIPITASI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Stresor sosial budaya: unit klg tdk stabil; perspisahan dg org yang bermakna, seperti akibat hospitalisasi.</a:t>
            </a:r>
          </a:p>
          <a:p>
            <a:pPr eaLnBrk="1" hangingPunct="1"/>
            <a:r>
              <a:rPr lang="en-US" smtClean="0"/>
              <a:t>Stresor psikologis: ansietas berkepanjangan dan berat disertai ketidakmampuan menghadapi ansietas tsb.</a:t>
            </a:r>
            <a:endParaRPr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SUMBER KOPING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Keterlibatan dg jaringan kekeluargaan dan pertemanan</a:t>
            </a:r>
          </a:p>
          <a:p>
            <a:pPr eaLnBrk="1" hangingPunct="1"/>
            <a:r>
              <a:rPr lang="en-US" smtClean="0"/>
              <a:t>Hubungan dg hewan peliharaan</a:t>
            </a:r>
          </a:p>
          <a:p>
            <a:pPr eaLnBrk="1" hangingPunct="1"/>
            <a:r>
              <a:rPr lang="en-US" smtClean="0"/>
              <a:t>Penggunaan kreativitas untuk mengekspresikan stres interpersonal: musik, seni, menulis dsb.</a:t>
            </a:r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67</TotalTime>
  <Words>515</Words>
  <Application>Microsoft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Blends</vt:lpstr>
      <vt:lpstr>ASUHAN KEPERAWATAN PD KLIEN ISOLASI SOSIAL</vt:lpstr>
      <vt:lpstr>RENTANG RESPON SOSIAL</vt:lpstr>
      <vt:lpstr>Respon sosial</vt:lpstr>
      <vt:lpstr>Tugas perkembangan ~ Pertumbuhan Interpersonal</vt:lpstr>
      <vt:lpstr>Tugas perkembangan ~ Pertumbuhan Interpersonal</vt:lpstr>
      <vt:lpstr>FAKTOR PREDISPOSISI</vt:lpstr>
      <vt:lpstr>FAKTOR PREDISPOSISI</vt:lpstr>
      <vt:lpstr>STRESOR PRESIPITASI</vt:lpstr>
      <vt:lpstr>SUMBER KOPING</vt:lpstr>
      <vt:lpstr>MEKANISME KOPING</vt:lpstr>
      <vt:lpstr>MASALAH KEPERAWATAN</vt:lpstr>
      <vt:lpstr>TUJUAN</vt:lpstr>
      <vt:lpstr>TINDAKAN KEPERAWATAN</vt:lpstr>
      <vt:lpstr>TINDAKAN KEPERAWATAN</vt:lpstr>
      <vt:lpstr>EVALUASI</vt:lpstr>
    </vt:vector>
  </TitlesOfParts>
  <Company>Bogor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PD GANGGUAN HUBUNGAN SOSIAL</dc:title>
  <dc:creator>User</dc:creator>
  <cp:lastModifiedBy>user</cp:lastModifiedBy>
  <cp:revision>9</cp:revision>
  <dcterms:created xsi:type="dcterms:W3CDTF">2003-04-15T23:03:39Z</dcterms:created>
  <dcterms:modified xsi:type="dcterms:W3CDTF">2013-07-18T20:51:56Z</dcterms:modified>
</cp:coreProperties>
</file>