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2" r:id="rId37"/>
    <p:sldId id="293" r:id="rId38"/>
    <p:sldId id="294" r:id="rId39"/>
    <p:sldId id="295" r:id="rId40"/>
    <p:sldId id="296" r:id="rId41"/>
    <p:sldId id="298" r:id="rId42"/>
    <p:sldId id="299" r:id="rId43"/>
    <p:sldId id="291" r:id="rId4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A725"/>
    <a:srgbClr val="C20A4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66" d="100"/>
          <a:sy n="66" d="100"/>
        </p:scale>
        <p:origin x="-125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7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814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814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93AE4EAA-DB30-4EB2-8E22-B6C761FD2C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5AC44-4581-4851-A3E9-F9090324EE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29D0D-F98E-4ED5-BDB2-1A41C002BA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150938" y="617538"/>
            <a:ext cx="7804150" cy="5514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C8AF2-8141-459B-8D72-B14B32F098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A8B92-9ABA-47CB-A4E1-4680D991AD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287CC-B931-4E6B-82F9-81B5E8D61C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597FA5-FFD0-493E-8CF3-E191EEE44C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33DFA6-2650-41CE-91F8-D81B046ED0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54A723-91C9-4F17-920D-366983D228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CC08A4-D1DF-4DC4-AAD2-97A0B58F3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7426E-F28E-4450-AEC1-BAA85D3A68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05910-ABA9-4C9C-8001-581F761CF0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4711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4711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711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1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1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8EB7BB3-B0C5-40F6-A5AC-643D96609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04825"/>
            <a:ext cx="7467600" cy="2771775"/>
          </a:xfrm>
        </p:spPr>
        <p:txBody>
          <a:bodyPr/>
          <a:lstStyle/>
          <a:p>
            <a:pPr algn="ctr" eaLnBrk="1" hangingPunct="1"/>
            <a:r>
              <a:rPr lang="en-US" smtClean="0"/>
              <a:t>ASUHAN KEPERAWATAN PADA PASIEN DENGAN PERILAKU KEKERASAN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3048000"/>
            <a:ext cx="6400800" cy="1752600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PENGKAJIAN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1800" smtClean="0"/>
              <a:t>Agitasi motorik: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1800" smtClean="0"/>
              <a:t>Pacing (mondar-mandir)\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1800" smtClean="0"/>
              <a:t>Tidak bisa diam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1800" smtClean="0"/>
              <a:t>Menggertakkan rahang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1800" smtClean="0"/>
              <a:t>Nafas cepat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1800" smtClean="0"/>
              <a:t>Tiba-tiba diam (katatonia)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1800" smtClean="0"/>
              <a:t>Respon Verbal: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1800" smtClean="0"/>
              <a:t>Mengancam obyek yg nyata atau imajinasi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1800" smtClean="0"/>
              <a:t>Minta perhatian secara berlebihan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1800" smtClean="0"/>
              <a:t>Bicara keras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1800" smtClean="0"/>
              <a:t>Isi pembicaraan: waham curiga</a:t>
            </a:r>
          </a:p>
        </p:txBody>
      </p:sp>
      <p:pic>
        <p:nvPicPr>
          <p:cNvPr id="12292" name="Content Placeholder 7" descr="1718107125_714ca0e813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145088" y="2578100"/>
            <a:ext cx="3810000" cy="2994025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457200"/>
            <a:ext cx="7772400" cy="4114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 startAt="3"/>
            </a:pPr>
            <a:r>
              <a:rPr lang="en-US" sz="2800" smtClean="0"/>
              <a:t>Afek: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400" smtClean="0"/>
              <a:t>Marah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400" smtClean="0"/>
              <a:t>Bermusuhan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400" smtClean="0"/>
              <a:t>Ansietas berat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400" smtClean="0"/>
              <a:t>Mudah tersinggung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400" smtClean="0"/>
              <a:t>Euforia aneh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400" smtClean="0"/>
              <a:t>Afek labil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 startAt="3"/>
            </a:pPr>
            <a:r>
              <a:rPr lang="en-US" sz="2800" smtClean="0"/>
              <a:t>Kesadaran: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400" smtClean="0"/>
              <a:t>Bingung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400" smtClean="0"/>
              <a:t>Status mental berubah tiba-tiba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400" smtClean="0"/>
              <a:t>Disorientasi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400" smtClean="0"/>
              <a:t>Gangguan memori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400" smtClean="0"/>
              <a:t>Tidak mampu diarahkan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 startAt="3"/>
            </a:pPr>
            <a:endParaRPr lang="en-US" sz="2800" smtClean="0"/>
          </a:p>
        </p:txBody>
      </p:sp>
      <p:pic>
        <p:nvPicPr>
          <p:cNvPr id="13315" name="Picture 4" descr="ar_027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3" y="1071563"/>
            <a:ext cx="305752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1152525"/>
            <a:ext cx="7793037" cy="608013"/>
          </a:xfrm>
        </p:spPr>
        <p:txBody>
          <a:bodyPr/>
          <a:lstStyle/>
          <a:p>
            <a:pPr eaLnBrk="1" hangingPunct="1"/>
            <a:r>
              <a:rPr lang="en-US" smtClean="0"/>
              <a:t>DX KEPERAWATAN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mtClean="0"/>
              <a:t>Risiko perilaku kekerasan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mtClean="0"/>
              <a:t>Perilaku kekerasan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mtClean="0"/>
              <a:t>Risiko mencederai diri sendiri, orang lain, dan merusak lingkungan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762000"/>
          </a:xfrm>
        </p:spPr>
        <p:txBody>
          <a:bodyPr/>
          <a:lstStyle/>
          <a:p>
            <a:pPr eaLnBrk="1" hangingPunct="1"/>
            <a:r>
              <a:rPr lang="en-US" smtClean="0"/>
              <a:t>TUJUAN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9906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Klien tidak mencederai diri sendiri, orang lain, dan merusak lingkungan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Klien dapat mengekspresikan marah secara adaptif: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Dpt mengidentifikasi penyebab PK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Dpt mengidentifikasi tanda dan gejala Pk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Dpt mengidentifikasi PK yang telah dilakukan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Dpt mengidentifikasi Akibat PK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Dpt mengekspresikan marah secara fisik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Dpt mengekspresikan marah secara verbal/sosial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Dpt mengekspresikan marah secara spiritual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Dpt patuh minum obat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Mendapatkan dukungan keluarga</a:t>
            </a:r>
          </a:p>
          <a:p>
            <a:pPr lvl="1" eaLnBrk="1" hangingPunct="1">
              <a:lnSpc>
                <a:spcPct val="90000"/>
              </a:lnSpc>
            </a:pPr>
            <a:endParaRPr lang="en-US" sz="240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TINDAKAN KEPERAWATAN</a:t>
            </a:r>
          </a:p>
        </p:txBody>
      </p:sp>
      <p:sp>
        <p:nvSpPr>
          <p:cNvPr id="16387" name="Line 3"/>
          <p:cNvSpPr>
            <a:spLocks noChangeShapeType="1"/>
          </p:cNvSpPr>
          <p:nvPr/>
        </p:nvSpPr>
        <p:spPr bwMode="auto">
          <a:xfrm>
            <a:off x="1219200" y="2133600"/>
            <a:ext cx="6629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593725" y="2292350"/>
            <a:ext cx="21256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Strategi Preventif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3352800" y="2259013"/>
            <a:ext cx="2187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Strategi Antisipasi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6019800" y="2292350"/>
            <a:ext cx="26368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Strategi Pengekangan</a:t>
            </a:r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1219200" y="3048000"/>
            <a:ext cx="670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1219200" y="2819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4572000" y="2819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7924800" y="2819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517525" y="3282950"/>
            <a:ext cx="20812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solidFill>
                  <a:srgbClr val="3BA725"/>
                </a:solidFill>
              </a:rPr>
              <a:t>Kesadaran diri</a:t>
            </a:r>
          </a:p>
          <a:p>
            <a:pPr algn="ctr"/>
            <a:r>
              <a:rPr lang="en-US" sz="2000">
                <a:solidFill>
                  <a:srgbClr val="3BA725"/>
                </a:solidFill>
              </a:rPr>
              <a:t>Penyuluhan klien</a:t>
            </a:r>
          </a:p>
          <a:p>
            <a:pPr algn="ctr"/>
            <a:r>
              <a:rPr lang="en-US" sz="2000">
                <a:solidFill>
                  <a:srgbClr val="3BA725"/>
                </a:solidFill>
              </a:rPr>
              <a:t>Latihan asertif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3641725" y="3282950"/>
            <a:ext cx="205263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solidFill>
                  <a:schemeClr val="accent1"/>
                </a:solidFill>
              </a:rPr>
              <a:t>Komunikasi</a:t>
            </a:r>
          </a:p>
          <a:p>
            <a:pPr algn="ctr"/>
            <a:r>
              <a:rPr lang="en-US" sz="2000">
                <a:solidFill>
                  <a:schemeClr val="accent1"/>
                </a:solidFill>
              </a:rPr>
              <a:t>Perubahan Lingk</a:t>
            </a:r>
          </a:p>
          <a:p>
            <a:pPr algn="ctr"/>
            <a:r>
              <a:rPr lang="en-US" sz="2000">
                <a:solidFill>
                  <a:schemeClr val="accent1"/>
                </a:solidFill>
              </a:rPr>
              <a:t>Terapi perilaku</a:t>
            </a:r>
          </a:p>
          <a:p>
            <a:pPr algn="ctr"/>
            <a:r>
              <a:rPr lang="en-US" sz="2000">
                <a:solidFill>
                  <a:schemeClr val="accent1"/>
                </a:solidFill>
              </a:rPr>
              <a:t>Psikofarmaka</a:t>
            </a: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6848475" y="3206750"/>
            <a:ext cx="21431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solidFill>
                  <a:srgbClr val="C20A4C"/>
                </a:solidFill>
              </a:rPr>
              <a:t>Manajemen Krisis</a:t>
            </a:r>
          </a:p>
          <a:p>
            <a:pPr algn="ctr"/>
            <a:r>
              <a:rPr lang="en-US" sz="2000">
                <a:solidFill>
                  <a:srgbClr val="C20A4C"/>
                </a:solidFill>
              </a:rPr>
              <a:t>Pengasingan</a:t>
            </a:r>
          </a:p>
          <a:p>
            <a:pPr algn="ctr"/>
            <a:r>
              <a:rPr lang="en-US" sz="2000">
                <a:solidFill>
                  <a:srgbClr val="C20A4C"/>
                </a:solidFill>
              </a:rPr>
              <a:t>Pengekangan </a:t>
            </a: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7375525" y="5062538"/>
            <a:ext cx="162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Sedang PK</a:t>
            </a: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4098925" y="5062538"/>
            <a:ext cx="22145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Tdk PK</a:t>
            </a:r>
          </a:p>
          <a:p>
            <a:r>
              <a:rPr lang="en-US"/>
              <a:t>Ada riwayat PK</a:t>
            </a: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441325" y="4833938"/>
            <a:ext cx="2717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Tdk ada riwayat</a:t>
            </a:r>
          </a:p>
          <a:p>
            <a:r>
              <a:rPr lang="en-US"/>
              <a:t>Tdk mampu asertif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3BA725"/>
                </a:solidFill>
              </a:rPr>
              <a:t>Kesadaran Diri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Perawat meningkatkan kesadaran diri</a:t>
            </a:r>
          </a:p>
          <a:p>
            <a:pPr eaLnBrk="1" hangingPunct="1"/>
            <a:r>
              <a:rPr lang="en-US" smtClean="0"/>
              <a:t>Selesaikan stress pribadi sebelum mengintervensi klien</a:t>
            </a:r>
          </a:p>
          <a:p>
            <a:pPr eaLnBrk="1" hangingPunct="1"/>
            <a:r>
              <a:rPr lang="en-US" smtClean="0"/>
              <a:t>Dapat memisahkan problema pribadi</a:t>
            </a:r>
          </a:p>
        </p:txBody>
      </p:sp>
      <p:pic>
        <p:nvPicPr>
          <p:cNvPr id="17412" name="Content Placeholder 7" descr="7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046663" y="2071688"/>
            <a:ext cx="3432175" cy="3432175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3BA725"/>
                </a:solidFill>
              </a:rPr>
              <a:t>Penyuluhan Klien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smtClean="0"/>
              <a:t>Bantu klien mengidentifikasi marah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Berikan kesempatan untuk marah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Praktekkan ekspresi marah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Terapkan ekspresi marah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Terapkan ekspresi marah dalam situasi nyata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Identifikasi alternatif cara mengekspresikan marah</a:t>
            </a:r>
          </a:p>
        </p:txBody>
      </p:sp>
      <p:pic>
        <p:nvPicPr>
          <p:cNvPr id="18436" name="Content Placeholder 6" descr="jad7-a.jpe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286375" y="2286000"/>
            <a:ext cx="3433763" cy="2574925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762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3BA725"/>
                </a:solidFill>
              </a:rPr>
              <a:t>Latihan Asertif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192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 Tujuan: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Mampu berkomunikasi langsung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Mampu mengatakan tidak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Mampu mengeluh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Mengungkapkan apresiasi secara jujur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Tahap latihan: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Diskusikan cara ekspresi marah selama ini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Tanyakan dampaknya terhadap penyelesaian masalah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Jelaskan cara asertif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Anjurkan klien memperagakan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Anjurkan menerapkan asertif dalam situasi nyata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1"/>
                </a:solidFill>
              </a:rPr>
              <a:t>Komunikasi dg Klien PK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Sikap tenang, jangan gugup</a:t>
            </a:r>
          </a:p>
          <a:p>
            <a:pPr eaLnBrk="1" hangingPunct="1"/>
            <a:r>
              <a:rPr lang="en-US" smtClean="0"/>
              <a:t>Bicara lembut</a:t>
            </a:r>
          </a:p>
          <a:p>
            <a:pPr eaLnBrk="1" hangingPunct="1"/>
            <a:r>
              <a:rPr lang="en-US" smtClean="0"/>
              <a:t>Jangan provokatif atau menghakimi</a:t>
            </a:r>
          </a:p>
          <a:p>
            <a:pPr eaLnBrk="1" hangingPunct="1"/>
            <a:r>
              <a:rPr lang="en-US" smtClean="0"/>
              <a:t>Bicara netral dan konkrit</a:t>
            </a:r>
          </a:p>
          <a:p>
            <a:pPr eaLnBrk="1" hangingPunct="1"/>
            <a:r>
              <a:rPr lang="en-US" smtClean="0"/>
              <a:t>Jaga jarak: 1,5 meter</a:t>
            </a:r>
          </a:p>
          <a:p>
            <a:pPr eaLnBrk="1" hangingPunct="1"/>
            <a:r>
              <a:rPr lang="en-US" smtClean="0"/>
              <a:t>Hargai klien</a:t>
            </a:r>
          </a:p>
          <a:p>
            <a:pPr eaLnBrk="1" hangingPunct="1"/>
            <a:r>
              <a:rPr lang="en-US" smtClean="0"/>
              <a:t>Hindari kontak mata terlalu intens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838200"/>
            <a:ext cx="7772400" cy="4114800"/>
          </a:xfrm>
        </p:spPr>
        <p:txBody>
          <a:bodyPr/>
          <a:lstStyle/>
          <a:p>
            <a:pPr eaLnBrk="1" hangingPunct="1"/>
            <a:r>
              <a:rPr lang="en-US" smtClean="0"/>
              <a:t>Peragakan bahwa perawat dapat mengendalikan situasi</a:t>
            </a:r>
          </a:p>
          <a:p>
            <a:pPr eaLnBrk="1" hangingPunct="1"/>
            <a:r>
              <a:rPr lang="en-US" smtClean="0"/>
              <a:t>Fasilitasi ungkapan perasaan klien</a:t>
            </a:r>
          </a:p>
          <a:p>
            <a:pPr eaLnBrk="1" hangingPunct="1"/>
            <a:r>
              <a:rPr lang="en-US" smtClean="0"/>
              <a:t>Dengarkan pembicaraan klien</a:t>
            </a:r>
          </a:p>
          <a:p>
            <a:pPr eaLnBrk="1" hangingPunct="1"/>
            <a:r>
              <a:rPr lang="en-US" smtClean="0"/>
              <a:t>Hindari interpretasi prematur</a:t>
            </a:r>
          </a:p>
          <a:p>
            <a:pPr eaLnBrk="1" hangingPunct="1"/>
            <a:r>
              <a:rPr lang="en-US" smtClean="0"/>
              <a:t>Jangan janji bila tdk dapat memenuhi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887413"/>
            <a:ext cx="7793037" cy="606425"/>
          </a:xfrm>
        </p:spPr>
        <p:txBody>
          <a:bodyPr/>
          <a:lstStyle/>
          <a:p>
            <a:pPr eaLnBrk="1" hangingPunct="1"/>
            <a:r>
              <a:rPr lang="en-US" smtClean="0"/>
              <a:t>Rentang Respon Marah</a:t>
            </a:r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2971800" y="3200400"/>
            <a:ext cx="3048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74725" y="2936875"/>
            <a:ext cx="1114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Adaptif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6613525" y="2936875"/>
            <a:ext cx="1519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Maladaptif</a:t>
            </a:r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1371600" y="3962400"/>
            <a:ext cx="617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1371600" y="3962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3048000" y="3962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4572000" y="3962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7543800" y="3962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669925" y="41148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Times New Roman" pitchFamily="18" charset="0"/>
            </a:endParaRP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933450" y="4152900"/>
            <a:ext cx="857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>
                <a:latin typeface="Times New Roman" pitchFamily="18" charset="0"/>
              </a:rPr>
              <a:t>Asertif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2514600" y="4152900"/>
            <a:ext cx="1085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>
                <a:latin typeface="Times New Roman" pitchFamily="18" charset="0"/>
              </a:rPr>
              <a:t>Frustrasi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4267200" y="4152900"/>
            <a:ext cx="723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>
                <a:latin typeface="Times New Roman" pitchFamily="18" charset="0"/>
              </a:rPr>
              <a:t>Pasif </a:t>
            </a:r>
          </a:p>
        </p:txBody>
      </p:sp>
      <p:sp>
        <p:nvSpPr>
          <p:cNvPr id="5135" name="Line 16"/>
          <p:cNvSpPr>
            <a:spLocks noChangeShapeType="1"/>
          </p:cNvSpPr>
          <p:nvPr/>
        </p:nvSpPr>
        <p:spPr bwMode="auto">
          <a:xfrm>
            <a:off x="6096000" y="3962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6" name="Text Box 17"/>
          <p:cNvSpPr txBox="1">
            <a:spLocks noChangeArrowheads="1"/>
          </p:cNvSpPr>
          <p:nvPr/>
        </p:nvSpPr>
        <p:spPr bwMode="auto">
          <a:xfrm>
            <a:off x="5546725" y="4129088"/>
            <a:ext cx="895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>
                <a:latin typeface="Times New Roman" pitchFamily="18" charset="0"/>
              </a:rPr>
              <a:t>Agresif</a:t>
            </a:r>
          </a:p>
        </p:txBody>
      </p:sp>
      <p:sp>
        <p:nvSpPr>
          <p:cNvPr id="5137" name="Text Box 18"/>
          <p:cNvSpPr txBox="1">
            <a:spLocks noChangeArrowheads="1"/>
          </p:cNvSpPr>
          <p:nvPr/>
        </p:nvSpPr>
        <p:spPr bwMode="auto">
          <a:xfrm>
            <a:off x="7146925" y="4129088"/>
            <a:ext cx="1238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>
                <a:latin typeface="Times New Roman" pitchFamily="18" charset="0"/>
              </a:rPr>
              <a:t>Kekerasan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1"/>
                </a:solidFill>
              </a:rPr>
              <a:t>Strategi Lingkungan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Turunkan rangsangan lingkungan</a:t>
            </a:r>
          </a:p>
          <a:p>
            <a:pPr eaLnBrk="1" hangingPunct="1"/>
            <a:r>
              <a:rPr lang="en-US" smtClean="0"/>
              <a:t>Buat lingkungan tenang, aman, nyaman.</a:t>
            </a:r>
          </a:p>
        </p:txBody>
      </p:sp>
      <p:pic>
        <p:nvPicPr>
          <p:cNvPr id="22532" name="Content Placeholder 6" descr="rti_cartoon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241925" y="2017713"/>
            <a:ext cx="3616325" cy="4114800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1152525"/>
            <a:ext cx="7793037" cy="608013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accent1"/>
                </a:solidFill>
              </a:rPr>
              <a:t>Strategi Perilaku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Buat batasan yang konsisten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Buat kontrak perilaku: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Perilaku yg tidak bisa diterima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Perilaku yg bisa diterima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Konsekuensi pelanggaran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Kontribusi perawat dalam asuhan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Time out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Token ekonomi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1"/>
                </a:solidFill>
              </a:rPr>
              <a:t>Psikofarmaka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Anti ansietas dan hipnotik sedatif: Diazepan (valium)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Anti depresan: Amitriptilin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Mood stabilizer: Lithium, Carbamazepine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Anti psikotik: Chlorpromazine, haloperidol, Stelazine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Obat lain: Naltrexon, Propanolol</a:t>
            </a:r>
          </a:p>
        </p:txBody>
      </p:sp>
      <p:pic>
        <p:nvPicPr>
          <p:cNvPr id="24580" name="Content Placeholder 6" descr="exerciserestraint02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521325" y="2665413"/>
            <a:ext cx="3057525" cy="2819400"/>
          </a:xfr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C20A4C"/>
                </a:solidFill>
              </a:rPr>
              <a:t>Manajemen Krisis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z="2000" smtClean="0"/>
              <a:t>Identifikasi pimpinan krisis</a:t>
            </a:r>
          </a:p>
          <a:p>
            <a:pPr eaLnBrk="1" hangingPunct="1"/>
            <a:r>
              <a:rPr lang="en-US" sz="2000" smtClean="0"/>
              <a:t>Bentuk Tim Krisis</a:t>
            </a:r>
          </a:p>
          <a:p>
            <a:pPr eaLnBrk="1" hangingPunct="1"/>
            <a:r>
              <a:rPr lang="en-US" sz="2000" smtClean="0"/>
              <a:t>Minta bantuan Satpam jika perlu</a:t>
            </a:r>
          </a:p>
          <a:p>
            <a:pPr eaLnBrk="1" hangingPunct="1"/>
            <a:r>
              <a:rPr lang="en-US" sz="2000" smtClean="0"/>
              <a:t>Pindahkan klien lain dari area </a:t>
            </a:r>
          </a:p>
          <a:p>
            <a:pPr eaLnBrk="1" hangingPunct="1"/>
            <a:r>
              <a:rPr lang="en-US" sz="2000" smtClean="0"/>
              <a:t>Siapkan alat pengikatan jika perlu</a:t>
            </a:r>
          </a:p>
          <a:p>
            <a:pPr eaLnBrk="1" hangingPunct="1"/>
            <a:r>
              <a:rPr lang="en-US" sz="2000" smtClean="0"/>
              <a:t>Buat rencana penanganan dan jelaskan pada semua anggota tim.</a:t>
            </a:r>
          </a:p>
        </p:txBody>
      </p:sp>
      <p:pic>
        <p:nvPicPr>
          <p:cNvPr id="25604" name="Content Placeholder 6" descr="exerciserestraint03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054600" y="2344738"/>
            <a:ext cx="3732213" cy="3084512"/>
          </a:xfr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685800"/>
            <a:ext cx="7772400" cy="5334000"/>
          </a:xfrm>
        </p:spPr>
        <p:txBody>
          <a:bodyPr/>
          <a:lstStyle/>
          <a:p>
            <a:pPr eaLnBrk="1" hangingPunct="1"/>
            <a:r>
              <a:rPr lang="en-US" sz="2800" smtClean="0"/>
              <a:t>Amankan anggota badan pasien</a:t>
            </a:r>
          </a:p>
          <a:p>
            <a:pPr eaLnBrk="1" hangingPunct="1"/>
            <a:r>
              <a:rPr lang="en-US" sz="2800" smtClean="0"/>
              <a:t>Jelaskan kepada klien tentang alasan prosedur tersebut. Minta kerja sama klien</a:t>
            </a:r>
          </a:p>
          <a:p>
            <a:pPr eaLnBrk="1" hangingPunct="1"/>
            <a:r>
              <a:rPr lang="en-US" sz="2800" smtClean="0"/>
              <a:t>Lakukan pengikatan</a:t>
            </a:r>
          </a:p>
          <a:p>
            <a:pPr eaLnBrk="1" hangingPunct="1"/>
            <a:r>
              <a:rPr lang="en-US" sz="2800" smtClean="0"/>
              <a:t>Berikan medikasi jika perlu</a:t>
            </a:r>
          </a:p>
          <a:p>
            <a:pPr eaLnBrk="1" hangingPunct="1"/>
            <a:r>
              <a:rPr lang="en-US" sz="2800" smtClean="0"/>
              <a:t>Pertahankan pendekatan tenang, konsisten</a:t>
            </a:r>
          </a:p>
          <a:p>
            <a:pPr eaLnBrk="1" hangingPunct="1"/>
            <a:r>
              <a:rPr lang="en-US" sz="2800" smtClean="0"/>
              <a:t>Review penanganan krisis yg telah dilakukan</a:t>
            </a:r>
          </a:p>
          <a:p>
            <a:pPr eaLnBrk="1" hangingPunct="1"/>
            <a:r>
              <a:rPr lang="en-US" sz="2800" smtClean="0"/>
              <a:t>Asuhan kepada klien lain seperti biasanya</a:t>
            </a:r>
          </a:p>
          <a:p>
            <a:pPr eaLnBrk="1" hangingPunct="1"/>
            <a:r>
              <a:rPr lang="en-US" sz="2800" smtClean="0"/>
              <a:t>Buat lingkungan kondusif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1152525"/>
            <a:ext cx="7793037" cy="608013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C20A4C"/>
                </a:solidFill>
              </a:rPr>
              <a:t>Pengasingan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 3 prinsip terapeutik pengasingan: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Containment (penahanan)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Isolation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Menurunkan input sensori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 Prosedur pengasingan: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Minta advis dokter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Bagi tugas perawat: tunjuk satu perawat yg berkomunikasi dg klien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381000"/>
            <a:ext cx="7772400" cy="56388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Pastikan bentuk perilaku sebagai alasan pengekangan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Jelaskan kepada klien dan keluarga ttg prosedur pengekangan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Buat kontrak dg klien untuk mengendalikan perilakunya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Anjurkan metode kontrol diri yang cocok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Bantu memakai pakaian yang aman, lepas perhiasan, contact lens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Simpan barang-barang yang bisa membahayakan klien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Penuhi kebutuhan dasar klien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Beri makanan dengan peralatan yang tidak mudah pecah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Lakukan monitoring secara rutin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381000"/>
            <a:ext cx="7772400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Nyatakan keberadaan perawat secara periodik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Berikan obat jika pasien cemas atau agitasi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Beri suasana psikologis yang nyaman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Monitor ruang pengasingan secara periodik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Evaluasi secara periodik kebutuhan pengekangan klien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Libatkan klien untuk memutuskan waktu bebas dari pengekangan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Tentukan kebutuhan untuk melanjutkan pengekangan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Dokumentasikan: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Alasan pengekangan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Respon klien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Kondisi fisik klien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Askep yg diberikan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Alasan pengekangan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8382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Dokumentasikan: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Alasan pengekangan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Respon klien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Kondisi fisik klien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Askep yg diberikan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Alasan pengekangan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Akhiri pengekangan jika klien telah dpt mengendalikan perilakunya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Jika tidak mampu dikendalikan dengan pengasingan, pertimbangkan untuk melakukan pengikatan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C20A4C"/>
                </a:solidFill>
              </a:rPr>
              <a:t>Pengikatan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 </a:t>
            </a:r>
            <a:r>
              <a:rPr lang="en-US" sz="2000" smtClean="0"/>
              <a:t>Kriteria pengikatan (APA):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Mencegah bahaya terhadap diri dan org lain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Menghindarkan gangguan serius dan kerusakan lingkungan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Mempertahankan penanganan sbg bag terapi perilaku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Menurunkan stimulus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Menuruti pesanan klien sendiri</a:t>
            </a:r>
          </a:p>
        </p:txBody>
      </p:sp>
      <p:pic>
        <p:nvPicPr>
          <p:cNvPr id="31748" name="Content Placeholder 6" descr="exerciserestraint05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852988" y="2663825"/>
            <a:ext cx="4076700" cy="2479675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>
            <p:ph/>
          </p:nvPr>
        </p:nvGraphicFramePr>
        <p:xfrm>
          <a:off x="1150938" y="666750"/>
          <a:ext cx="7804150" cy="5416550"/>
        </p:xfrm>
        <a:graphic>
          <a:graphicData uri="http://schemas.openxmlformats.org/presentationml/2006/ole">
            <p:oleObj spid="_x0000_s1026" name="Document" r:id="rId3" imgW="7916040" imgH="5486400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1152525"/>
            <a:ext cx="7793037" cy="608013"/>
          </a:xfrm>
        </p:spPr>
        <p:txBody>
          <a:bodyPr/>
          <a:lstStyle/>
          <a:p>
            <a:pPr eaLnBrk="1" hangingPunct="1"/>
            <a:r>
              <a:rPr lang="en-US" smtClean="0"/>
              <a:t>Indikasi pengikatan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Mengendalikan perilaku kekerasan</a:t>
            </a:r>
          </a:p>
          <a:p>
            <a:pPr eaLnBrk="1" hangingPunct="1"/>
            <a:r>
              <a:rPr lang="en-US" smtClean="0"/>
              <a:t>Yg membahayakan diri sendiri maupun orang lain</a:t>
            </a:r>
          </a:p>
          <a:p>
            <a:pPr eaLnBrk="1" hangingPunct="1"/>
            <a:r>
              <a:rPr lang="en-US" smtClean="0"/>
              <a:t>Tidak dapat dikendalikan dengan obat atau terapi psikososial lain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Tindakan keperawatan pada pengikatan::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Minta advis dokter</a:t>
            </a:r>
          </a:p>
          <a:p>
            <a:pPr eaLnBrk="1" hangingPunct="1"/>
            <a:r>
              <a:rPr lang="en-US" smtClean="0"/>
              <a:t>Pertahankan privasi klien</a:t>
            </a:r>
          </a:p>
          <a:p>
            <a:pPr eaLnBrk="1" hangingPunct="1"/>
            <a:r>
              <a:rPr lang="en-US" smtClean="0"/>
              <a:t>Pastikan jumlah staf cukup</a:t>
            </a:r>
          </a:p>
          <a:p>
            <a:pPr eaLnBrk="1" hangingPunct="1"/>
            <a:r>
              <a:rPr lang="en-US" smtClean="0"/>
              <a:t>Buat rancangan untuk melakukan pengikatan</a:t>
            </a:r>
          </a:p>
          <a:p>
            <a:pPr eaLnBrk="1" hangingPunct="1"/>
            <a:r>
              <a:rPr lang="en-US" smtClean="0"/>
              <a:t>Gunakan cara yang tepat untuk mengendalikan pasien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533400"/>
            <a:ext cx="77724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Identifikasi perilaku klien yg menjadi alasan melakukan pengikatan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Jelaskan prosedur, tujuan, dan lama pengikatan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Jelaskan kepada klien dan keluarga kapan pengikatan dilepaskan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Monitor respon klien terhadap pengikatan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Hindari mengikat di side rail tempat tidur klien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Jauhkan simpul ikatan dari jangkauan klien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Lakukan supervisi dan monitoring sesuai kebutuhan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533400"/>
            <a:ext cx="7772400" cy="5486400"/>
          </a:xfrm>
        </p:spPr>
        <p:txBody>
          <a:bodyPr/>
          <a:lstStyle/>
          <a:p>
            <a:pPr eaLnBrk="1" hangingPunct="1"/>
            <a:r>
              <a:rPr lang="en-US" sz="2800" smtClean="0"/>
              <a:t>Beri rasa nyaman secara psikologis</a:t>
            </a:r>
          </a:p>
          <a:p>
            <a:pPr eaLnBrk="1" hangingPunct="1"/>
            <a:r>
              <a:rPr lang="en-US" sz="2800" smtClean="0"/>
              <a:t>Beri aktivitas diversional (menonton tv, membaca cerita untuk klien)</a:t>
            </a:r>
          </a:p>
          <a:p>
            <a:pPr eaLnBrk="1" hangingPunct="1"/>
            <a:r>
              <a:rPr lang="en-US" sz="2800" smtClean="0"/>
              <a:t>Beri obat jika perlu</a:t>
            </a:r>
          </a:p>
          <a:p>
            <a:pPr eaLnBrk="1" hangingPunct="1"/>
            <a:r>
              <a:rPr lang="en-US" sz="2800" smtClean="0"/>
              <a:t>Monitor kondisi kulit daerah ikatan</a:t>
            </a:r>
          </a:p>
          <a:p>
            <a:pPr eaLnBrk="1" hangingPunct="1"/>
            <a:r>
              <a:rPr lang="en-US" sz="2800" smtClean="0"/>
              <a:t>Monitor warna, temperatur, dan sensasi di daerah ikatan</a:t>
            </a:r>
          </a:p>
          <a:p>
            <a:pPr eaLnBrk="1" hangingPunct="1"/>
            <a:r>
              <a:rPr lang="en-US" sz="2800" smtClean="0"/>
              <a:t>Berikan batasan pergerakan sesuai dengan kemampuan kontrol klien</a:t>
            </a:r>
          </a:p>
          <a:p>
            <a:pPr eaLnBrk="1" hangingPunct="1"/>
            <a:r>
              <a:rPr lang="en-US" sz="2800" smtClean="0"/>
              <a:t>Beri posisi yang nyaman dan aman, hindarkan aspirasi dan kerusakan kulit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533400"/>
            <a:ext cx="7772400" cy="5486400"/>
          </a:xfrm>
        </p:spPr>
        <p:txBody>
          <a:bodyPr/>
          <a:lstStyle/>
          <a:p>
            <a:pPr eaLnBrk="1" hangingPunct="1"/>
            <a:r>
              <a:rPr lang="en-US" sz="2800" smtClean="0"/>
              <a:t>Lakukan pergerakan ekstremitas jika mungkin. Pertimbangkan kemanannya</a:t>
            </a:r>
          </a:p>
          <a:p>
            <a:pPr eaLnBrk="1" hangingPunct="1"/>
            <a:r>
              <a:rPr lang="en-US" sz="2800" smtClean="0"/>
              <a:t>Lakukan perubahan posisi secara secara periodik</a:t>
            </a:r>
          </a:p>
          <a:p>
            <a:pPr eaLnBrk="1" hangingPunct="1"/>
            <a:r>
              <a:rPr lang="en-US" sz="2800" smtClean="0"/>
              <a:t>Sediakan alat panggil perawat, misal bell.</a:t>
            </a:r>
          </a:p>
          <a:p>
            <a:pPr eaLnBrk="1" hangingPunct="1"/>
            <a:r>
              <a:rPr lang="en-US" sz="2800" smtClean="0"/>
              <a:t>Bantu pemenuhan kebutuhan dasar klien</a:t>
            </a:r>
          </a:p>
          <a:p>
            <a:pPr eaLnBrk="1" hangingPunct="1"/>
            <a:r>
              <a:rPr lang="en-US" sz="2800" smtClean="0"/>
              <a:t>Evaluasi secara periodik kelanjutan pngikatan</a:t>
            </a:r>
          </a:p>
          <a:p>
            <a:pPr eaLnBrk="1" hangingPunct="1"/>
            <a:r>
              <a:rPr lang="en-US" sz="2800" smtClean="0"/>
              <a:t>Libatkan klien dalam membuat keputusan melepas pengikatan</a:t>
            </a:r>
          </a:p>
          <a:p>
            <a:pPr eaLnBrk="1" hangingPunct="1"/>
            <a:r>
              <a:rPr lang="en-US" sz="2800" smtClean="0"/>
              <a:t>Lepaskan pengikatan secara bertahap</a:t>
            </a:r>
          </a:p>
          <a:p>
            <a:pPr eaLnBrk="1" hangingPunct="1"/>
            <a:r>
              <a:rPr lang="en-US" sz="2800" smtClean="0"/>
              <a:t>Monitor respon klien setelah pengikatan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Lakukan diskusi tentang terapi pengikatan yang telah dilakukan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Dokumentasikan: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Alasan pengikatan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Respon klien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Kondisi fisik klien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Askep selama pengikatan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Alasan pelepasan ikatan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152400"/>
            <a:ext cx="7793037" cy="1143000"/>
          </a:xfrm>
        </p:spPr>
        <p:txBody>
          <a:bodyPr/>
          <a:lstStyle/>
          <a:p>
            <a:pPr eaLnBrk="1" hangingPunct="1"/>
            <a:r>
              <a:rPr lang="en-US" smtClean="0"/>
              <a:t>Bagan Penanganan PK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219200" y="1905000"/>
            <a:ext cx="1276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Klien PK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1219200" y="2547938"/>
            <a:ext cx="2409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Anjurkan tenang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4022725" y="2590800"/>
            <a:ext cx="1190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Tenang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6156325" y="2444750"/>
            <a:ext cx="2928938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en-US" sz="2000"/>
              <a:t>BHSP</a:t>
            </a:r>
          </a:p>
          <a:p>
            <a:pPr marL="457200" indent="-457200">
              <a:buFontTx/>
              <a:buAutoNum type="arabicPeriod"/>
            </a:pPr>
            <a:r>
              <a:rPr lang="en-US" sz="2000"/>
              <a:t>Diskusi penyebab</a:t>
            </a:r>
          </a:p>
          <a:p>
            <a:pPr marL="457200" indent="-457200">
              <a:buFontTx/>
              <a:buAutoNum type="arabicPeriod"/>
            </a:pPr>
            <a:r>
              <a:rPr lang="en-US" sz="2000"/>
              <a:t>Diskusi PK</a:t>
            </a:r>
          </a:p>
          <a:p>
            <a:pPr marL="457200" indent="-457200">
              <a:buFontTx/>
              <a:buAutoNum type="arabicPeriod"/>
            </a:pPr>
            <a:r>
              <a:rPr lang="en-US" sz="2000"/>
              <a:t>Diskusi Akibat</a:t>
            </a:r>
          </a:p>
          <a:p>
            <a:pPr marL="457200" indent="-457200">
              <a:buFontTx/>
              <a:buAutoNum type="arabicPeriod"/>
            </a:pPr>
            <a:r>
              <a:rPr lang="en-US" sz="2000"/>
              <a:t>Belajar cara fisik</a:t>
            </a:r>
          </a:p>
          <a:p>
            <a:pPr marL="457200" indent="-457200">
              <a:buFontTx/>
              <a:buAutoNum type="arabicPeriod"/>
            </a:pPr>
            <a:r>
              <a:rPr lang="en-US" sz="2000"/>
              <a:t>Belajar cara verbal</a:t>
            </a:r>
          </a:p>
          <a:p>
            <a:pPr marL="457200" indent="-457200">
              <a:buFontTx/>
              <a:buAutoNum type="arabicPeriod"/>
            </a:pPr>
            <a:r>
              <a:rPr lang="en-US" sz="2000"/>
              <a:t>Belajar cara spiritual</a:t>
            </a:r>
          </a:p>
          <a:p>
            <a:pPr marL="457200" indent="-457200">
              <a:buFontTx/>
              <a:buAutoNum type="arabicPeriod"/>
            </a:pPr>
            <a:r>
              <a:rPr lang="en-US" sz="2000"/>
              <a:t>Obat</a:t>
            </a:r>
          </a:p>
          <a:p>
            <a:pPr marL="457200" indent="-457200">
              <a:buFontTx/>
              <a:buAutoNum type="arabicPeriod"/>
            </a:pPr>
            <a:r>
              <a:rPr lang="en-US" sz="2000"/>
              <a:t>Keluarga </a:t>
            </a:r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1279525" y="3157538"/>
            <a:ext cx="170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Tdk tenang</a:t>
            </a:r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3502025" y="3157538"/>
            <a:ext cx="1679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Bahaya diri</a:t>
            </a:r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3894138" y="3902075"/>
            <a:ext cx="8302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Ikat</a:t>
            </a:r>
          </a:p>
          <a:p>
            <a:r>
              <a:rPr lang="en-US"/>
              <a:t>Obat</a:t>
            </a:r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1355725" y="3767138"/>
            <a:ext cx="12620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Tdk </a:t>
            </a:r>
          </a:p>
          <a:p>
            <a:r>
              <a:rPr lang="en-US"/>
              <a:t>Bahaya </a:t>
            </a:r>
          </a:p>
          <a:p>
            <a:r>
              <a:rPr lang="en-US"/>
              <a:t>diri</a:t>
            </a:r>
          </a:p>
        </p:txBody>
      </p:sp>
      <p:sp>
        <p:nvSpPr>
          <p:cNvPr id="38923" name="Text Box 11"/>
          <p:cNvSpPr txBox="1">
            <a:spLocks noChangeArrowheads="1"/>
          </p:cNvSpPr>
          <p:nvPr/>
        </p:nvSpPr>
        <p:spPr bwMode="auto">
          <a:xfrm>
            <a:off x="1355725" y="5443538"/>
            <a:ext cx="10366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Isolasi</a:t>
            </a:r>
          </a:p>
          <a:p>
            <a:r>
              <a:rPr lang="en-US"/>
              <a:t>Obat</a:t>
            </a:r>
          </a:p>
        </p:txBody>
      </p:sp>
      <p:sp>
        <p:nvSpPr>
          <p:cNvPr id="38924" name="Line 13"/>
          <p:cNvSpPr>
            <a:spLocks noChangeShapeType="1"/>
          </p:cNvSpPr>
          <p:nvPr/>
        </p:nvSpPr>
        <p:spPr bwMode="auto">
          <a:xfrm>
            <a:off x="1752600" y="23622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8925" name="Line 14"/>
          <p:cNvSpPr>
            <a:spLocks noChangeShapeType="1"/>
          </p:cNvSpPr>
          <p:nvPr/>
        </p:nvSpPr>
        <p:spPr bwMode="auto">
          <a:xfrm>
            <a:off x="1752600" y="30480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8926" name="Line 15"/>
          <p:cNvSpPr>
            <a:spLocks noChangeShapeType="1"/>
          </p:cNvSpPr>
          <p:nvPr/>
        </p:nvSpPr>
        <p:spPr bwMode="auto">
          <a:xfrm>
            <a:off x="1752600" y="35814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8927" name="Line 17"/>
          <p:cNvSpPr>
            <a:spLocks noChangeShapeType="1"/>
          </p:cNvSpPr>
          <p:nvPr/>
        </p:nvSpPr>
        <p:spPr bwMode="auto">
          <a:xfrm>
            <a:off x="1752600" y="49530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8928" name="Line 19"/>
          <p:cNvSpPr>
            <a:spLocks noChangeShapeType="1"/>
          </p:cNvSpPr>
          <p:nvPr/>
        </p:nvSpPr>
        <p:spPr bwMode="auto">
          <a:xfrm>
            <a:off x="3581400" y="28194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8929" name="Line 20"/>
          <p:cNvSpPr>
            <a:spLocks noChangeShapeType="1"/>
          </p:cNvSpPr>
          <p:nvPr/>
        </p:nvSpPr>
        <p:spPr bwMode="auto">
          <a:xfrm>
            <a:off x="5334000" y="28194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8930" name="Line 21"/>
          <p:cNvSpPr>
            <a:spLocks noChangeShapeType="1"/>
          </p:cNvSpPr>
          <p:nvPr/>
        </p:nvSpPr>
        <p:spPr bwMode="auto">
          <a:xfrm>
            <a:off x="3048000" y="34290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8931" name="Line 22"/>
          <p:cNvSpPr>
            <a:spLocks noChangeShapeType="1"/>
          </p:cNvSpPr>
          <p:nvPr/>
        </p:nvSpPr>
        <p:spPr bwMode="auto">
          <a:xfrm>
            <a:off x="4191000" y="36576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8932" name="Text Box 23"/>
          <p:cNvSpPr txBox="1">
            <a:spLocks noChangeArrowheads="1"/>
          </p:cNvSpPr>
          <p:nvPr/>
        </p:nvSpPr>
        <p:spPr bwMode="auto">
          <a:xfrm>
            <a:off x="3717925" y="5443538"/>
            <a:ext cx="1190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Tenang</a:t>
            </a:r>
          </a:p>
        </p:txBody>
      </p:sp>
      <p:sp>
        <p:nvSpPr>
          <p:cNvPr id="38933" name="Line 24"/>
          <p:cNvSpPr>
            <a:spLocks noChangeShapeType="1"/>
          </p:cNvSpPr>
          <p:nvPr/>
        </p:nvSpPr>
        <p:spPr bwMode="auto">
          <a:xfrm>
            <a:off x="4267200" y="48768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8934" name="Line 25"/>
          <p:cNvSpPr>
            <a:spLocks noChangeShapeType="1"/>
          </p:cNvSpPr>
          <p:nvPr/>
        </p:nvSpPr>
        <p:spPr bwMode="auto">
          <a:xfrm>
            <a:off x="2438400" y="5715000"/>
            <a:ext cx="10668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8935" name="Line 26"/>
          <p:cNvSpPr>
            <a:spLocks noChangeShapeType="1"/>
          </p:cNvSpPr>
          <p:nvPr/>
        </p:nvSpPr>
        <p:spPr bwMode="auto">
          <a:xfrm>
            <a:off x="4876800" y="57150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8936" name="Line 27"/>
          <p:cNvSpPr>
            <a:spLocks noChangeShapeType="1"/>
          </p:cNvSpPr>
          <p:nvPr/>
        </p:nvSpPr>
        <p:spPr bwMode="auto">
          <a:xfrm flipV="1">
            <a:off x="5638800" y="30480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8937" name="Line 28"/>
          <p:cNvSpPr>
            <a:spLocks noChangeShapeType="1"/>
          </p:cNvSpPr>
          <p:nvPr/>
        </p:nvSpPr>
        <p:spPr bwMode="auto">
          <a:xfrm>
            <a:off x="5638800" y="3048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 1 Pasien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BHSP</a:t>
            </a:r>
          </a:p>
          <a:p>
            <a:r>
              <a:rPr lang="en-US" sz="2800" smtClean="0"/>
              <a:t>Diskusikan:</a:t>
            </a:r>
          </a:p>
          <a:p>
            <a:pPr lvl="1"/>
            <a:r>
              <a:rPr lang="en-US" sz="2400" smtClean="0"/>
              <a:t>Penyebab PK</a:t>
            </a:r>
          </a:p>
          <a:p>
            <a:pPr lvl="1"/>
            <a:r>
              <a:rPr lang="en-US" sz="2400" smtClean="0"/>
              <a:t>Tanda dan gejala</a:t>
            </a:r>
          </a:p>
          <a:p>
            <a:pPr lvl="1"/>
            <a:r>
              <a:rPr lang="en-US" sz="2400" smtClean="0"/>
              <a:t>PK yang dilakukan</a:t>
            </a:r>
          </a:p>
          <a:p>
            <a:pPr lvl="1"/>
            <a:r>
              <a:rPr lang="en-US" sz="2400" smtClean="0"/>
              <a:t>Akibat PK</a:t>
            </a:r>
          </a:p>
          <a:p>
            <a:r>
              <a:rPr lang="en-US" sz="2800" smtClean="0"/>
              <a:t>Latih cara fisik 1: nafas dalam</a:t>
            </a:r>
          </a:p>
          <a:p>
            <a:r>
              <a:rPr lang="en-US" sz="2800" smtClean="0"/>
              <a:t>Anjurkan masukkan dalam jadwal kegiatan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 2 Pasien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Evaluasi kemampuan: nafas dalam (SP1)</a:t>
            </a:r>
          </a:p>
          <a:p>
            <a:r>
              <a:rPr lang="en-US" smtClean="0"/>
              <a:t>Latih mengontrol PK: cara fisik 2: pukul bantal/kasur</a:t>
            </a:r>
          </a:p>
          <a:p>
            <a:r>
              <a:rPr lang="en-US" smtClean="0"/>
              <a:t>Masukkan dalam jadwal kegiatan harian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 3 Pasien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Evaluasi kemampuan:</a:t>
            </a:r>
          </a:p>
          <a:p>
            <a:pPr lvl="1"/>
            <a:r>
              <a:rPr lang="en-US" smtClean="0"/>
              <a:t>Cara fisik 1: Nafas dalam</a:t>
            </a:r>
          </a:p>
          <a:p>
            <a:pPr lvl="1"/>
            <a:r>
              <a:rPr lang="en-US" smtClean="0"/>
              <a:t>Cara fisik 2: Pukul bantal/kasur</a:t>
            </a:r>
          </a:p>
          <a:p>
            <a:r>
              <a:rPr lang="en-US" smtClean="0"/>
              <a:t>Latih cara verbal</a:t>
            </a:r>
          </a:p>
          <a:p>
            <a:r>
              <a:rPr lang="en-US" smtClean="0"/>
              <a:t>Masukkan dalam jadwal harian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887413"/>
            <a:ext cx="7793037" cy="606425"/>
          </a:xfrm>
        </p:spPr>
        <p:txBody>
          <a:bodyPr/>
          <a:lstStyle/>
          <a:p>
            <a:pPr eaLnBrk="1" hangingPunct="1"/>
            <a:r>
              <a:rPr lang="en-US" smtClean="0"/>
              <a:t>Model Ekspresi Marah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581400" y="1752600"/>
            <a:ext cx="1968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Self Devaluasi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431925" y="2708275"/>
            <a:ext cx="191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Rasa Bersalah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5927725" y="2555875"/>
            <a:ext cx="1233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Ansietas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3794125" y="3581400"/>
            <a:ext cx="1724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Bermusuhan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1508125" y="4308475"/>
            <a:ext cx="2459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Ekspresi Eksternal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5470525" y="4232275"/>
            <a:ext cx="2255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Ekspresi Internal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365125" y="5222875"/>
            <a:ext cx="15890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Perilaku</a:t>
            </a:r>
          </a:p>
          <a:p>
            <a:r>
              <a:rPr lang="en-US">
                <a:latin typeface="Times New Roman" pitchFamily="18" charset="0"/>
              </a:rPr>
              <a:t>Konstruktif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3260725" y="5146675"/>
            <a:ext cx="12747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Perilaku </a:t>
            </a:r>
          </a:p>
          <a:p>
            <a:r>
              <a:rPr lang="en-US">
                <a:latin typeface="Times New Roman" pitchFamily="18" charset="0"/>
              </a:rPr>
              <a:t>Agresif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4800600" y="5121275"/>
            <a:ext cx="10302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Times New Roman" pitchFamily="18" charset="0"/>
              </a:rPr>
              <a:t>Tidak</a:t>
            </a:r>
          </a:p>
          <a:p>
            <a:pPr algn="ctr"/>
            <a:r>
              <a:rPr lang="en-US">
                <a:latin typeface="Times New Roman" pitchFamily="18" charset="0"/>
              </a:rPr>
              <a:t>Asertif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7359650" y="5121275"/>
            <a:ext cx="1327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Times New Roman" pitchFamily="18" charset="0"/>
              </a:rPr>
              <a:t>Merusak </a:t>
            </a:r>
          </a:p>
          <a:p>
            <a:pPr algn="ctr"/>
            <a:r>
              <a:rPr lang="en-US">
                <a:latin typeface="Times New Roman" pitchFamily="18" charset="0"/>
              </a:rPr>
              <a:t>Diri</a:t>
            </a:r>
          </a:p>
        </p:txBody>
      </p:sp>
      <p:sp>
        <p:nvSpPr>
          <p:cNvPr id="6157" name="Arc 14"/>
          <p:cNvSpPr>
            <a:spLocks/>
          </p:cNvSpPr>
          <p:nvPr/>
        </p:nvSpPr>
        <p:spPr bwMode="auto">
          <a:xfrm>
            <a:off x="5791200" y="2133600"/>
            <a:ext cx="990600" cy="533400"/>
          </a:xfrm>
          <a:custGeom>
            <a:avLst/>
            <a:gdLst>
              <a:gd name="T0" fmla="*/ 0 w 21600"/>
              <a:gd name="T1" fmla="*/ 0 h 21600"/>
              <a:gd name="T2" fmla="*/ 45430012 w 21600"/>
              <a:gd name="T3" fmla="*/ 13172018 h 21600"/>
              <a:gd name="T4" fmla="*/ 0 w 21600"/>
              <a:gd name="T5" fmla="*/ 13172018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8" name="Arc 15"/>
          <p:cNvSpPr>
            <a:spLocks/>
          </p:cNvSpPr>
          <p:nvPr/>
        </p:nvSpPr>
        <p:spPr bwMode="auto">
          <a:xfrm flipH="1">
            <a:off x="2209800" y="2057400"/>
            <a:ext cx="1066800" cy="685800"/>
          </a:xfrm>
          <a:custGeom>
            <a:avLst/>
            <a:gdLst>
              <a:gd name="T0" fmla="*/ 0 w 21600"/>
              <a:gd name="T1" fmla="*/ 0 h 21600"/>
              <a:gd name="T2" fmla="*/ 52688072 w 21600"/>
              <a:gd name="T3" fmla="*/ 21774150 h 21600"/>
              <a:gd name="T4" fmla="*/ 0 w 21600"/>
              <a:gd name="T5" fmla="*/ 2177415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Arc 16"/>
          <p:cNvSpPr>
            <a:spLocks/>
          </p:cNvSpPr>
          <p:nvPr/>
        </p:nvSpPr>
        <p:spPr bwMode="auto">
          <a:xfrm flipH="1" flipV="1">
            <a:off x="2286000" y="3048000"/>
            <a:ext cx="1295400" cy="685800"/>
          </a:xfrm>
          <a:custGeom>
            <a:avLst/>
            <a:gdLst>
              <a:gd name="T0" fmla="*/ 0 w 21600"/>
              <a:gd name="T1" fmla="*/ 0 h 21600"/>
              <a:gd name="T2" fmla="*/ 77688019 w 21600"/>
              <a:gd name="T3" fmla="*/ 21774150 h 21600"/>
              <a:gd name="T4" fmla="*/ 0 w 21600"/>
              <a:gd name="T5" fmla="*/ 2177415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0" name="Arc 17"/>
          <p:cNvSpPr>
            <a:spLocks/>
          </p:cNvSpPr>
          <p:nvPr/>
        </p:nvSpPr>
        <p:spPr bwMode="auto">
          <a:xfrm flipV="1">
            <a:off x="5867400" y="3124200"/>
            <a:ext cx="914400" cy="685800"/>
          </a:xfrm>
          <a:custGeom>
            <a:avLst/>
            <a:gdLst>
              <a:gd name="T0" fmla="*/ 0 w 21600"/>
              <a:gd name="T1" fmla="*/ 0 h 21600"/>
              <a:gd name="T2" fmla="*/ 38709597 w 21600"/>
              <a:gd name="T3" fmla="*/ 21774150 h 21600"/>
              <a:gd name="T4" fmla="*/ 0 w 21600"/>
              <a:gd name="T5" fmla="*/ 2177415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1" name="Line 18"/>
          <p:cNvSpPr>
            <a:spLocks noChangeShapeType="1"/>
          </p:cNvSpPr>
          <p:nvPr/>
        </p:nvSpPr>
        <p:spPr bwMode="auto">
          <a:xfrm>
            <a:off x="2514600" y="4191000"/>
            <a:ext cx="403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2" name="Line 19"/>
          <p:cNvSpPr>
            <a:spLocks noChangeShapeType="1"/>
          </p:cNvSpPr>
          <p:nvPr/>
        </p:nvSpPr>
        <p:spPr bwMode="auto">
          <a:xfrm>
            <a:off x="4572000" y="40386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3" name="Line 20"/>
          <p:cNvSpPr>
            <a:spLocks noChangeShapeType="1"/>
          </p:cNvSpPr>
          <p:nvPr/>
        </p:nvSpPr>
        <p:spPr bwMode="auto">
          <a:xfrm>
            <a:off x="2514600" y="41910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64" name="Line 21"/>
          <p:cNvSpPr>
            <a:spLocks noChangeShapeType="1"/>
          </p:cNvSpPr>
          <p:nvPr/>
        </p:nvSpPr>
        <p:spPr bwMode="auto">
          <a:xfrm>
            <a:off x="6553200" y="41910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65" name="Line 22"/>
          <p:cNvSpPr>
            <a:spLocks noChangeShapeType="1"/>
          </p:cNvSpPr>
          <p:nvPr/>
        </p:nvSpPr>
        <p:spPr bwMode="auto">
          <a:xfrm>
            <a:off x="990600" y="5029200"/>
            <a:ext cx="2819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6" name="Line 23"/>
          <p:cNvSpPr>
            <a:spLocks noChangeShapeType="1"/>
          </p:cNvSpPr>
          <p:nvPr/>
        </p:nvSpPr>
        <p:spPr bwMode="auto">
          <a:xfrm>
            <a:off x="5181600" y="4953000"/>
            <a:ext cx="2819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7" name="Line 24"/>
          <p:cNvSpPr>
            <a:spLocks noChangeShapeType="1"/>
          </p:cNvSpPr>
          <p:nvPr/>
        </p:nvSpPr>
        <p:spPr bwMode="auto">
          <a:xfrm>
            <a:off x="990600" y="50292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8" name="Line 25"/>
          <p:cNvSpPr>
            <a:spLocks noChangeShapeType="1"/>
          </p:cNvSpPr>
          <p:nvPr/>
        </p:nvSpPr>
        <p:spPr bwMode="auto">
          <a:xfrm>
            <a:off x="3810000" y="50292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9" name="Line 26"/>
          <p:cNvSpPr>
            <a:spLocks noChangeShapeType="1"/>
          </p:cNvSpPr>
          <p:nvPr/>
        </p:nvSpPr>
        <p:spPr bwMode="auto">
          <a:xfrm>
            <a:off x="5181600" y="49530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0" name="Line 27"/>
          <p:cNvSpPr>
            <a:spLocks noChangeShapeType="1"/>
          </p:cNvSpPr>
          <p:nvPr/>
        </p:nvSpPr>
        <p:spPr bwMode="auto">
          <a:xfrm>
            <a:off x="8001000" y="49530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1" name="Line 28"/>
          <p:cNvSpPr>
            <a:spLocks noChangeShapeType="1"/>
          </p:cNvSpPr>
          <p:nvPr/>
        </p:nvSpPr>
        <p:spPr bwMode="auto">
          <a:xfrm>
            <a:off x="6553200" y="47244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2" name="Line 29"/>
          <p:cNvSpPr>
            <a:spLocks noChangeShapeType="1"/>
          </p:cNvSpPr>
          <p:nvPr/>
        </p:nvSpPr>
        <p:spPr bwMode="auto">
          <a:xfrm>
            <a:off x="2514600" y="48006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 4 Pasien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Evaluasi:</a:t>
            </a:r>
          </a:p>
          <a:p>
            <a:pPr lvl="1"/>
            <a:r>
              <a:rPr lang="en-US" smtClean="0"/>
              <a:t>Cara fisik 1: nafas dalam</a:t>
            </a:r>
          </a:p>
          <a:p>
            <a:pPr lvl="1"/>
            <a:r>
              <a:rPr lang="en-US" smtClean="0"/>
              <a:t>Cara fisik 2: pukul bantal dan kasur</a:t>
            </a:r>
          </a:p>
          <a:p>
            <a:pPr lvl="1"/>
            <a:r>
              <a:rPr lang="en-US" smtClean="0"/>
              <a:t>Cara verbal</a:t>
            </a:r>
          </a:p>
          <a:p>
            <a:r>
              <a:rPr lang="en-US" smtClean="0"/>
              <a:t>Latih cara sprititual</a:t>
            </a:r>
          </a:p>
          <a:p>
            <a:r>
              <a:rPr lang="en-US" smtClean="0"/>
              <a:t>Masukkan dalam jadwal harian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 5 Pasien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Evaluasi:</a:t>
            </a:r>
          </a:p>
          <a:p>
            <a:pPr lvl="1"/>
            <a:r>
              <a:rPr lang="en-US" smtClean="0"/>
              <a:t>Cara fisik 1: nafas dalam</a:t>
            </a:r>
          </a:p>
          <a:p>
            <a:pPr lvl="1"/>
            <a:r>
              <a:rPr lang="en-US" smtClean="0"/>
              <a:t>Cara fisik 2: pukul bantal dan kasur</a:t>
            </a:r>
          </a:p>
          <a:p>
            <a:pPr lvl="1"/>
            <a:r>
              <a:rPr lang="en-US" smtClean="0"/>
              <a:t>Cara verbal</a:t>
            </a:r>
          </a:p>
          <a:p>
            <a:pPr lvl="1"/>
            <a:r>
              <a:rPr lang="en-US" smtClean="0"/>
              <a:t>Cara spiritual</a:t>
            </a:r>
          </a:p>
          <a:p>
            <a:r>
              <a:rPr lang="en-US" smtClean="0"/>
              <a:t>Latih cara minum obat: 5 benar</a:t>
            </a:r>
          </a:p>
          <a:p>
            <a:r>
              <a:rPr lang="en-US" smtClean="0"/>
              <a:t>Masukkan dalam jadwal harian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 Keluarga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SP1: mendiskusikan masalah</a:t>
            </a:r>
          </a:p>
          <a:p>
            <a:r>
              <a:rPr lang="en-US" smtClean="0"/>
              <a:t>SP2: Melatih merawat</a:t>
            </a:r>
          </a:p>
          <a:p>
            <a:r>
              <a:rPr lang="en-US" smtClean="0"/>
              <a:t>SP3: Memberi kesempatabn keluarga merawat</a:t>
            </a:r>
          </a:p>
          <a:p>
            <a:r>
              <a:rPr lang="en-US" smtClean="0"/>
              <a:t>SP 4: memanfaatkan sumber daya (follow up care)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WordArt 2" descr="White marble"/>
          <p:cNvSpPr>
            <a:spLocks noChangeArrowheads="1" noChangeShapeType="1" noTextEdit="1"/>
          </p:cNvSpPr>
          <p:nvPr/>
        </p:nvSpPr>
        <p:spPr bwMode="auto">
          <a:xfrm>
            <a:off x="1828800" y="2286000"/>
            <a:ext cx="594360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 Black"/>
              </a:rPr>
              <a:t>Terima Kasih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Teori Perilaku Kekerasan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smtClean="0"/>
              <a:t>Teori psikoanalisa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400" smtClean="0"/>
              <a:t>2 dorongan pd manusia: eros (hidup), tanatos (mati)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400" smtClean="0"/>
              <a:t>Agresif akibat tanatos &gt; eros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400" smtClean="0"/>
              <a:t>Manusia memiliki insting agresi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smtClean="0"/>
              <a:t>Teori psikologi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400" smtClean="0"/>
              <a:t>Agresi akibat frustrasi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400" smtClean="0"/>
              <a:t>Ada faktor perkembangan ~ kekerasan: MR&lt; disabilitas belajar, kerusakan otak, gg emosional berat, penolakan, ortu protektif, paparan pada kekerasan.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57200"/>
            <a:ext cx="7772400" cy="53340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 startAt="3"/>
            </a:pPr>
            <a:r>
              <a:rPr lang="en-US" sz="2800" smtClean="0"/>
              <a:t>Teori perilaku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400" smtClean="0"/>
              <a:t>PK dipelajari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400" smtClean="0"/>
              <a:t>Peran role model, imitasi perilaku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 startAt="3"/>
            </a:pPr>
            <a:r>
              <a:rPr lang="en-US" sz="2800" smtClean="0"/>
              <a:t>Sosial budaya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smtClean="0"/>
              <a:t>Budaya tdk tolerir kekerasan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smtClean="0"/>
              <a:t>Marah tdk boleh, ekspresi maladaptif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smtClean="0"/>
              <a:t>Faktor sosial ~ PK:</a:t>
            </a:r>
          </a:p>
          <a:p>
            <a:pPr marL="1371600" lvl="2" indent="-4572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000" smtClean="0"/>
              <a:t>Kemiskinan</a:t>
            </a:r>
          </a:p>
          <a:p>
            <a:pPr marL="1371600" lvl="2" indent="-4572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000" smtClean="0"/>
              <a:t>Gg perkawinan</a:t>
            </a:r>
          </a:p>
          <a:p>
            <a:pPr marL="1371600" lvl="2" indent="-4572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000" smtClean="0"/>
              <a:t>Ortu tunggal</a:t>
            </a:r>
          </a:p>
          <a:p>
            <a:pPr marL="1371600" lvl="2" indent="-4572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000" smtClean="0"/>
              <a:t>Pengangguran</a:t>
            </a:r>
          </a:p>
          <a:p>
            <a:pPr marL="1371600" lvl="2" indent="-4572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000" smtClean="0"/>
              <a:t>Sulit mempertahankan hubungan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 startAt="3"/>
            </a:pPr>
            <a:r>
              <a:rPr lang="en-US" sz="2800" smtClean="0"/>
              <a:t>Teori biologi: agresif dipengaruhi neurotransmiter: GABA, Norepinefrin, serotonin, dopamin, acetilcholin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Risiko Perilaku Kekerasan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Dx medis:</a:t>
            </a:r>
          </a:p>
          <a:p>
            <a:pPr lvl="1" eaLnBrk="1" hangingPunct="1"/>
            <a:r>
              <a:rPr lang="en-US" sz="2400" smtClean="0"/>
              <a:t>Psikotik akut</a:t>
            </a:r>
          </a:p>
          <a:p>
            <a:pPr lvl="1" eaLnBrk="1" hangingPunct="1"/>
            <a:r>
              <a:rPr lang="en-US" sz="2400" smtClean="0"/>
              <a:t>Penyalahguna zat</a:t>
            </a:r>
          </a:p>
          <a:p>
            <a:pPr eaLnBrk="1" hangingPunct="1"/>
            <a:r>
              <a:rPr lang="en-US" sz="2800" smtClean="0"/>
              <a:t>Gejala Klinis:</a:t>
            </a:r>
          </a:p>
          <a:p>
            <a:pPr lvl="1" eaLnBrk="1" hangingPunct="1"/>
            <a:r>
              <a:rPr lang="en-US" sz="2400" smtClean="0"/>
              <a:t>Riwayat PK</a:t>
            </a:r>
          </a:p>
          <a:p>
            <a:pPr lvl="1" eaLnBrk="1" hangingPunct="1"/>
            <a:r>
              <a:rPr lang="en-US" sz="2400" smtClean="0"/>
              <a:t>Tdk cemas saat masuk rs</a:t>
            </a:r>
          </a:p>
          <a:p>
            <a:pPr lvl="1" eaLnBrk="1" hangingPunct="1"/>
            <a:r>
              <a:rPr lang="en-US" sz="2400" smtClean="0"/>
              <a:t>Aktivitas motorik meningkat</a:t>
            </a:r>
          </a:p>
          <a:p>
            <a:pPr lvl="1" eaLnBrk="1" hangingPunct="1"/>
            <a:r>
              <a:rPr lang="en-US" sz="2400" smtClean="0"/>
              <a:t>Kurang pengendalian impuls</a:t>
            </a:r>
          </a:p>
          <a:p>
            <a:pPr lvl="1" eaLnBrk="1" hangingPunct="1"/>
            <a:r>
              <a:rPr lang="en-US" sz="2400" smtClean="0"/>
              <a:t>Dorongan agresif tinggi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Bicara keras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Tegang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Manerisme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Bermusuhan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Curiga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Tidak Patuh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Halusinasi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Gangguan isi pikir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Mudah terangsang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Disorientasi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Kondisi Lingkungan berisiko timbulkan PK:</a:t>
            </a:r>
          </a:p>
          <a:p>
            <a:pPr lvl="1" eaLnBrk="1" hangingPunct="1"/>
            <a:r>
              <a:rPr lang="en-US" sz="2400" smtClean="0"/>
              <a:t>Dalam kelompok</a:t>
            </a:r>
          </a:p>
          <a:p>
            <a:pPr lvl="1" eaLnBrk="1" hangingPunct="1"/>
            <a:r>
              <a:rPr lang="en-US" sz="2400" smtClean="0"/>
              <a:t>Bising</a:t>
            </a:r>
          </a:p>
          <a:p>
            <a:pPr lvl="1" eaLnBrk="1" hangingPunct="1"/>
            <a:r>
              <a:rPr lang="en-US" sz="2400" smtClean="0"/>
              <a:t>Hilangnya privasi</a:t>
            </a:r>
          </a:p>
          <a:p>
            <a:pPr lvl="1" eaLnBrk="1" hangingPunct="1"/>
            <a:r>
              <a:rPr lang="en-US" sz="2400" smtClean="0"/>
              <a:t>Inaktif</a:t>
            </a:r>
          </a:p>
          <a:p>
            <a:pPr lvl="1" eaLnBrk="1" hangingPunct="1"/>
            <a:r>
              <a:rPr lang="en-US" sz="2400" smtClean="0"/>
              <a:t>Staf tidak berpengalaman</a:t>
            </a:r>
          </a:p>
          <a:p>
            <a:pPr lvl="1" eaLnBrk="1" hangingPunct="1"/>
            <a:r>
              <a:rPr lang="en-US" sz="2400" smtClean="0"/>
              <a:t>Persinggungan fisik</a:t>
            </a:r>
          </a:p>
          <a:p>
            <a:pPr lvl="1" eaLnBrk="1" hangingPunct="1"/>
            <a:r>
              <a:rPr lang="en-US" sz="2400" smtClean="0"/>
              <a:t>Batasan tidak konsisten</a:t>
            </a:r>
          </a:p>
          <a:p>
            <a:pPr lvl="1" eaLnBrk="1" hangingPunct="1"/>
            <a:r>
              <a:rPr lang="en-US" sz="2400" smtClean="0"/>
              <a:t>Adanya norma kekerasan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309</TotalTime>
  <Words>1334</Words>
  <Application>Microsoft PowerPoint</Application>
  <PresentationFormat>On-screen Show (4:3)</PresentationFormat>
  <Paragraphs>350</Paragraphs>
  <Slides>43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5" baseType="lpstr">
      <vt:lpstr>Blends</vt:lpstr>
      <vt:lpstr>Document</vt:lpstr>
      <vt:lpstr>ASUHAN KEPERAWATAN PADA PASIEN DENGAN PERILAKU KEKERASAN</vt:lpstr>
      <vt:lpstr>Rentang Respon Marah</vt:lpstr>
      <vt:lpstr>Slide 3</vt:lpstr>
      <vt:lpstr>Model Ekspresi Marah</vt:lpstr>
      <vt:lpstr>Teori Perilaku Kekerasan</vt:lpstr>
      <vt:lpstr>Slide 6</vt:lpstr>
      <vt:lpstr>Risiko Perilaku Kekerasan</vt:lpstr>
      <vt:lpstr>Slide 8</vt:lpstr>
      <vt:lpstr>Slide 9</vt:lpstr>
      <vt:lpstr>PENGKAJIAN</vt:lpstr>
      <vt:lpstr>Slide 11</vt:lpstr>
      <vt:lpstr>DX KEPERAWATAN</vt:lpstr>
      <vt:lpstr>TUJUAN</vt:lpstr>
      <vt:lpstr>TINDAKAN KEPERAWATAN</vt:lpstr>
      <vt:lpstr>Kesadaran Diri</vt:lpstr>
      <vt:lpstr>Penyuluhan Klien</vt:lpstr>
      <vt:lpstr>Latihan Asertif</vt:lpstr>
      <vt:lpstr>Komunikasi dg Klien PK</vt:lpstr>
      <vt:lpstr>Slide 19</vt:lpstr>
      <vt:lpstr>Strategi Lingkungan</vt:lpstr>
      <vt:lpstr>Strategi Perilaku</vt:lpstr>
      <vt:lpstr>Psikofarmaka</vt:lpstr>
      <vt:lpstr>Manajemen Krisis</vt:lpstr>
      <vt:lpstr>Slide 24</vt:lpstr>
      <vt:lpstr>Pengasingan</vt:lpstr>
      <vt:lpstr>Slide 26</vt:lpstr>
      <vt:lpstr>Slide 27</vt:lpstr>
      <vt:lpstr>Slide 28</vt:lpstr>
      <vt:lpstr>Pengikatan</vt:lpstr>
      <vt:lpstr>Indikasi pengikatan</vt:lpstr>
      <vt:lpstr>Tindakan keperawatan pada pengikatan::</vt:lpstr>
      <vt:lpstr>Slide 32</vt:lpstr>
      <vt:lpstr>Slide 33</vt:lpstr>
      <vt:lpstr>Slide 34</vt:lpstr>
      <vt:lpstr>Slide 35</vt:lpstr>
      <vt:lpstr>Bagan Penanganan PK</vt:lpstr>
      <vt:lpstr>SP 1 Pasien</vt:lpstr>
      <vt:lpstr>SP 2 Pasien</vt:lpstr>
      <vt:lpstr>SP 3 Pasien</vt:lpstr>
      <vt:lpstr>SP 4 Pasien</vt:lpstr>
      <vt:lpstr>SP 5 Pasien</vt:lpstr>
      <vt:lpstr>SP Keluarga</vt:lpstr>
      <vt:lpstr>Slide 43</vt:lpstr>
    </vt:vector>
  </TitlesOfParts>
  <Company>Bogor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ASUHAN KEPERAWATAN PADA PERILAKU KEKERASAN</dc:title>
  <dc:creator>User</dc:creator>
  <cp:lastModifiedBy>user</cp:lastModifiedBy>
  <cp:revision>24</cp:revision>
  <dcterms:created xsi:type="dcterms:W3CDTF">2006-02-16T13:33:37Z</dcterms:created>
  <dcterms:modified xsi:type="dcterms:W3CDTF">2013-07-19T02:03:41Z</dcterms:modified>
</cp:coreProperties>
</file>