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ED870-B548-497D-8902-D1EE8E10FD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7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F2DFAA-16B8-406D-B893-0E7E9D050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468D-E31C-424D-A06B-DC703AD11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32C8D-857C-4488-AA3B-65F46F696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910A4F-0363-4D47-9F51-CFB2C10E6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7602-AAC5-4309-A9A7-6F0FF0903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BED18-F15B-40F6-8006-85868473F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CDBB5-55A1-4426-A6F0-2F3855976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8D5C4-1CBF-4606-8D0E-062ED50A6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72D28-5B27-44C0-9445-6779D6073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C3004-04C0-44B6-90E9-0969C686C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3406-3688-4889-BC78-22AF13779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E6FCC-6900-4971-AA86-494DA30C7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699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1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2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3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4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5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6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7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8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9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E8CDA-F209-4012-ABBE-430450B8C9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ASUHAN KEPERAWATAN KLIEN DENGAN WAHAM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Waham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Waham agama</a:t>
            </a:r>
            <a:r>
              <a:rPr lang="en-US" sz="2800"/>
              <a:t>: percaya bahwa seseorang menjadi kesayangan supranatural atau alat supranatural</a:t>
            </a:r>
          </a:p>
          <a:p>
            <a:pPr>
              <a:lnSpc>
                <a:spcPct val="90000"/>
              </a:lnSpc>
            </a:pPr>
            <a:r>
              <a:rPr lang="en-US" sz="2800" b="1"/>
              <a:t>Waham somatik</a:t>
            </a:r>
            <a:r>
              <a:rPr lang="en-US" sz="2800"/>
              <a:t>: percaya adanya gangguan pada bagian tubuh</a:t>
            </a:r>
          </a:p>
          <a:p>
            <a:pPr>
              <a:lnSpc>
                <a:spcPct val="90000"/>
              </a:lnSpc>
            </a:pPr>
            <a:r>
              <a:rPr lang="en-US" sz="2800" b="1"/>
              <a:t>Waham kebesaran</a:t>
            </a:r>
            <a:r>
              <a:rPr lang="en-US" sz="2800"/>
              <a:t>: percaya memiliki kehebatan atau kekuatan luar biasa</a:t>
            </a:r>
          </a:p>
          <a:p>
            <a:pPr>
              <a:lnSpc>
                <a:spcPct val="90000"/>
              </a:lnSpc>
            </a:pPr>
            <a:r>
              <a:rPr lang="en-US" sz="2800" b="1"/>
              <a:t>Waham curiga</a:t>
            </a:r>
            <a:r>
              <a:rPr lang="en-US" sz="2800"/>
              <a:t>: kecurigaan yang berlebihan atau irasional dan tidak percaya dg orang lain</a:t>
            </a:r>
            <a:endParaRPr lang="en-GB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Waham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Siar pikir</a:t>
            </a:r>
            <a:r>
              <a:rPr lang="en-US"/>
              <a:t>: percaya bahwa pikirannya disiarkan ke dunia luar</a:t>
            </a:r>
          </a:p>
          <a:p>
            <a:r>
              <a:rPr lang="en-US" b="1"/>
              <a:t>Sisip pikir</a:t>
            </a:r>
            <a:r>
              <a:rPr lang="en-US"/>
              <a:t>: percaya ada pikiran orang lain yang masuk dalam pikirannya</a:t>
            </a:r>
          </a:p>
          <a:p>
            <a:r>
              <a:rPr lang="en-US" b="1"/>
              <a:t>Kontrol pikir</a:t>
            </a:r>
            <a:r>
              <a:rPr lang="en-US"/>
              <a:t>: merasa perilakunya dikendalikan oleh pikiran orang lain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POHON MASALAH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Kerusakan komunikasi verbal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Perubahan proses pikir: waham …….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Gangguan konsep diri: harga diri rendah</a:t>
            </a:r>
            <a:endParaRPr lang="en-GB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267200" y="3962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4267200" y="2743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 KEPERAWATAN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Masalah Keperawatan:</a:t>
            </a:r>
          </a:p>
          <a:p>
            <a:r>
              <a:rPr lang="en-US"/>
              <a:t>PPP: waham …..</a:t>
            </a:r>
          </a:p>
          <a:p>
            <a:r>
              <a:rPr lang="en-US"/>
              <a:t>Gg konsep diri: harga diri rendah kronis</a:t>
            </a:r>
          </a:p>
          <a:p>
            <a:r>
              <a:rPr lang="en-US"/>
              <a:t>Kerusakan komunikasi verbal</a:t>
            </a: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Diagnosis Keperawatan:</a:t>
            </a:r>
          </a:p>
          <a:p>
            <a:r>
              <a:rPr lang="en-US"/>
              <a:t>Kerusakan komunikasi verbal b.d. waham ….</a:t>
            </a:r>
          </a:p>
          <a:p>
            <a:r>
              <a:rPr lang="en-US"/>
              <a:t>Perubahan proses pikir: waham…. b.d. harga diri rendah kronis.</a:t>
            </a:r>
            <a:endParaRPr lang="en-GB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343400" y="28956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Klien dapat membina hubungan saling percaya dengan perawat.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Klien dapat mengidentifikasi kebutuhan yg tidak terpenuhi.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Klien dapat mengontrol waham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Klien mendapat dukungan keluarga untuk mengatasi wahamnya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Klien dapat minum obat sesuai program</a:t>
            </a:r>
            <a:endParaRPr lang="en-GB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TINDAKAN KEPERAWATAN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Bina hubungan saling percaya dengan klien</a:t>
            </a:r>
          </a:p>
          <a:p>
            <a:pPr>
              <a:lnSpc>
                <a:spcPct val="90000"/>
              </a:lnSpc>
            </a:pPr>
            <a:r>
              <a:rPr lang="en-US"/>
              <a:t>Diskusikan kebutuhan yang tidak terpenuhi</a:t>
            </a:r>
          </a:p>
          <a:p>
            <a:pPr>
              <a:lnSpc>
                <a:spcPct val="90000"/>
              </a:lnSpc>
            </a:pPr>
            <a:r>
              <a:rPr lang="en-US"/>
              <a:t>Bantu klien mengontrol waham</a:t>
            </a:r>
          </a:p>
          <a:p>
            <a:pPr>
              <a:lnSpc>
                <a:spcPct val="90000"/>
              </a:lnSpc>
            </a:pPr>
            <a:r>
              <a:rPr lang="en-US"/>
              <a:t>Beri pendidikan kesehatan kepada keluarga untuk mengatasi waham klien</a:t>
            </a:r>
          </a:p>
          <a:p>
            <a:pPr>
              <a:lnSpc>
                <a:spcPct val="90000"/>
              </a:lnSpc>
            </a:pPr>
            <a:r>
              <a:rPr lang="en-US"/>
              <a:t>Jelaskan dan fasilitasi minum obat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Membina hubungan saling percaya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Bersikap tenang</a:t>
            </a:r>
          </a:p>
          <a:p>
            <a:r>
              <a:rPr lang="en-US" sz="2800"/>
              <a:t>Emphati terhadap klien</a:t>
            </a:r>
          </a:p>
          <a:p>
            <a:r>
              <a:rPr lang="en-US" sz="2800"/>
              <a:t>Pertahankan kontak mata</a:t>
            </a:r>
          </a:p>
          <a:p>
            <a:r>
              <a:rPr lang="en-US" sz="2800"/>
              <a:t>Perkenalkan diri</a:t>
            </a:r>
          </a:p>
          <a:p>
            <a:r>
              <a:rPr lang="en-US" sz="2800"/>
              <a:t>Buat kontrak yang jelas dengan klien, tepati kontrak yg telah disepakati</a:t>
            </a:r>
          </a:p>
          <a:p>
            <a:r>
              <a:rPr lang="en-US" sz="2800"/>
              <a:t>Dengarkan ekspresi perasaan klien</a:t>
            </a:r>
          </a:p>
          <a:p>
            <a:r>
              <a:rPr lang="en-US" sz="2800"/>
              <a:t>Tdk mencoba menjelaskan/membantah klien</a:t>
            </a:r>
            <a:endParaRPr lang="en-GB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Identifikasi kebutuhan yg tidak terpenuhi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Diskusikan harapan-harapan klien selama ini</a:t>
            </a:r>
          </a:p>
          <a:p>
            <a:pPr>
              <a:lnSpc>
                <a:spcPct val="90000"/>
              </a:lnSpc>
            </a:pPr>
            <a:r>
              <a:rPr lang="en-US"/>
              <a:t>Diskusikan harapan yang tercapai dan tidak tercapai</a:t>
            </a:r>
          </a:p>
          <a:p>
            <a:pPr>
              <a:lnSpc>
                <a:spcPct val="90000"/>
              </a:lnSpc>
            </a:pPr>
            <a:r>
              <a:rPr lang="en-US"/>
              <a:t>Diskusikan perasaan klien terhadap harapan yang tidak tercapai tersebut</a:t>
            </a:r>
          </a:p>
          <a:p>
            <a:pPr>
              <a:lnSpc>
                <a:spcPct val="90000"/>
              </a:lnSpc>
            </a:pPr>
            <a:r>
              <a:rPr lang="en-US"/>
              <a:t>Diskusikan hubungan antara perasaan klien dengan keyakinan (waham) klien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Bantu klien mengontrol waham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Diskusikan perasaan takut, cemas, dan marah yang dirasakan oleh klien.</a:t>
            </a:r>
          </a:p>
          <a:p>
            <a:pPr>
              <a:lnSpc>
                <a:spcPct val="90000"/>
              </a:lnSpc>
            </a:pPr>
            <a:r>
              <a:rPr lang="en-US"/>
              <a:t>Diskusikan kaitan perasaan klien dengan keyakinan klien (yang salah)</a:t>
            </a:r>
          </a:p>
          <a:p>
            <a:pPr>
              <a:lnSpc>
                <a:spcPct val="90000"/>
              </a:lnSpc>
            </a:pPr>
            <a:r>
              <a:rPr lang="en-US"/>
              <a:t>Diskusikan konsekuensi keyakinan klien terhadap kehidupan sehari-hari klien.</a:t>
            </a:r>
          </a:p>
          <a:p>
            <a:pPr>
              <a:lnSpc>
                <a:spcPct val="90000"/>
              </a:lnSpc>
            </a:pPr>
            <a:r>
              <a:rPr lang="en-US"/>
              <a:t>Paparkan klien pada realita sesuai kondisi lingkungan.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Pendidikan kesehatan keluarga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Jelaskan masalah waham yang dialami oleh klien</a:t>
            </a:r>
          </a:p>
          <a:p>
            <a:pPr>
              <a:lnSpc>
                <a:spcPct val="90000"/>
              </a:lnSpc>
            </a:pPr>
            <a:r>
              <a:rPr lang="en-US" sz="2800"/>
              <a:t>Jelaskan adanya kebutuhan / harapan klien yang tidak terpenuhi sehingga muncul waham</a:t>
            </a:r>
          </a:p>
          <a:p>
            <a:pPr>
              <a:lnSpc>
                <a:spcPct val="90000"/>
              </a:lnSpc>
            </a:pPr>
            <a:r>
              <a:rPr lang="en-US" sz="2800"/>
              <a:t>Jelaskan cara berkomunikasi verbal dan non verbal dengan klien</a:t>
            </a:r>
          </a:p>
          <a:p>
            <a:pPr>
              <a:lnSpc>
                <a:spcPct val="90000"/>
              </a:lnSpc>
            </a:pPr>
            <a:r>
              <a:rPr lang="en-US" sz="2800"/>
              <a:t>Jelaskan perlunya dukungan keluarga agar klien minum obat secara teratur</a:t>
            </a:r>
            <a:endParaRPr lang="en-GB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Keyakinan yang salah, tidak sesuai dengan kondisi obyektif, dipertahankan terusmenerus.</a:t>
            </a:r>
          </a:p>
          <a:p>
            <a:pPr>
              <a:lnSpc>
                <a:spcPct val="90000"/>
              </a:lnSpc>
            </a:pPr>
            <a:r>
              <a:rPr lang="en-US" sz="2800"/>
              <a:t>Tidak dapat digoyahkan dengan argumentasi rasional</a:t>
            </a:r>
          </a:p>
          <a:p>
            <a:pPr>
              <a:lnSpc>
                <a:spcPct val="90000"/>
              </a:lnSpc>
            </a:pPr>
            <a:r>
              <a:rPr lang="en-US" sz="2800"/>
              <a:t>Keyakinan palsu yang tetap dipertahankan sekalipun dihadapkan cukup bukti kekeliruannya</a:t>
            </a:r>
          </a:p>
          <a:p>
            <a:pPr>
              <a:lnSpc>
                <a:spcPct val="90000"/>
              </a:lnSpc>
            </a:pPr>
            <a:r>
              <a:rPr lang="en-US" sz="2800"/>
              <a:t>Tidak serasi dengan latar belakang pendidikan dan sosial budaya</a:t>
            </a:r>
            <a:endParaRPr lang="en-GB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Jelaskan tentang penggunaan obat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Jelaskan jenis obat yang digunakan oleh klien</a:t>
            </a:r>
          </a:p>
          <a:p>
            <a:r>
              <a:rPr lang="en-US" sz="2800"/>
              <a:t>Jelaskan manfaat masing-masing obat</a:t>
            </a:r>
          </a:p>
          <a:p>
            <a:r>
              <a:rPr lang="en-US" sz="2800"/>
              <a:t>Jelaskan efek samping yang mungkin terjadi</a:t>
            </a:r>
          </a:p>
          <a:p>
            <a:r>
              <a:rPr lang="en-US" sz="2800"/>
              <a:t>Jelaskan cara benar mengkonsumsi obat (5 benar)</a:t>
            </a:r>
          </a:p>
          <a:p>
            <a:r>
              <a:rPr lang="en-US" sz="2800"/>
              <a:t>Jelaskan cara mendapat informasi terkait dengan penggunaan obat dan bila efek samping terjadi</a:t>
            </a:r>
            <a:endParaRPr lang="en-GB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KENDALA INTERVENSI WAHAM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Menjadi cemas dan menghindari klien</a:t>
            </a:r>
          </a:p>
          <a:p>
            <a:pPr>
              <a:lnSpc>
                <a:spcPct val="90000"/>
              </a:lnSpc>
            </a:pPr>
            <a:r>
              <a:rPr lang="en-US" sz="2800"/>
              <a:t>Menguatkan waham</a:t>
            </a:r>
          </a:p>
          <a:p>
            <a:pPr>
              <a:lnSpc>
                <a:spcPct val="90000"/>
              </a:lnSpc>
            </a:pPr>
            <a:r>
              <a:rPr lang="en-US" sz="2800"/>
              <a:t>Berupaya menjelaskan bahwa klien salah</a:t>
            </a:r>
          </a:p>
          <a:p>
            <a:pPr>
              <a:lnSpc>
                <a:spcPct val="90000"/>
              </a:lnSpc>
            </a:pPr>
            <a:r>
              <a:rPr lang="en-US" sz="2800"/>
              <a:t>Men-setting tujuan yang tidak realistis</a:t>
            </a:r>
          </a:p>
          <a:p>
            <a:pPr>
              <a:lnSpc>
                <a:spcPct val="90000"/>
              </a:lnSpc>
            </a:pPr>
            <a:r>
              <a:rPr lang="en-US" sz="2800"/>
              <a:t>Kebingungan terhadap waham klien</a:t>
            </a:r>
          </a:p>
          <a:p>
            <a:pPr>
              <a:lnSpc>
                <a:spcPct val="90000"/>
              </a:lnSpc>
            </a:pPr>
            <a:r>
              <a:rPr lang="en-US" sz="2800"/>
              <a:t>Gagal mengklarifikasi hal-hal yang terjadi di sekitar waham klien</a:t>
            </a:r>
          </a:p>
          <a:p>
            <a:pPr>
              <a:lnSpc>
                <a:spcPct val="90000"/>
              </a:lnSpc>
            </a:pPr>
            <a:r>
              <a:rPr lang="en-US" sz="2800"/>
              <a:t>Tidak konsisten</a:t>
            </a:r>
          </a:p>
          <a:p>
            <a:pPr>
              <a:lnSpc>
                <a:spcPct val="90000"/>
              </a:lnSpc>
            </a:pPr>
            <a:r>
              <a:rPr lang="en-US" sz="2800"/>
              <a:t>Memprioritaskan waham dari pada manusianya</a:t>
            </a:r>
            <a:endParaRPr lang="en-GB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EVALUASI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Klien percaya dengan perawat, terbuka untuk ekspresi waham</a:t>
            </a:r>
          </a:p>
          <a:p>
            <a:pPr>
              <a:lnSpc>
                <a:spcPct val="90000"/>
              </a:lnSpc>
            </a:pPr>
            <a:r>
              <a:rPr lang="en-US" sz="2800"/>
              <a:t>Klien menyadari kaitan kebutuhan yg tdk terpenuhi dg keyakinannya (waham) saat ini</a:t>
            </a:r>
          </a:p>
          <a:p>
            <a:pPr>
              <a:lnSpc>
                <a:spcPct val="90000"/>
              </a:lnSpc>
            </a:pPr>
            <a:r>
              <a:rPr lang="en-US" sz="2800"/>
              <a:t>Klien dapat melakukan upaya untuk mengontrol waham</a:t>
            </a:r>
          </a:p>
          <a:p>
            <a:pPr>
              <a:lnSpc>
                <a:spcPct val="90000"/>
              </a:lnSpc>
            </a:pPr>
            <a:r>
              <a:rPr lang="en-US" sz="2800"/>
              <a:t>Keluarga mendukung dan bersikap terapeutik terhadap klien</a:t>
            </a:r>
          </a:p>
          <a:p>
            <a:pPr>
              <a:lnSpc>
                <a:spcPct val="90000"/>
              </a:lnSpc>
            </a:pPr>
            <a:r>
              <a:rPr lang="en-US" sz="2800"/>
              <a:t>Klien menggunakan obat sesuai program</a:t>
            </a:r>
            <a:endParaRPr lang="en-GB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143000"/>
          </a:xfrm>
        </p:spPr>
        <p:txBody>
          <a:bodyPr/>
          <a:lstStyle/>
          <a:p>
            <a:r>
              <a:rPr lang="en-US"/>
              <a:t>RENTANG RESPON WAHAM</a:t>
            </a:r>
            <a:endParaRPr lang="en-GB"/>
          </a:p>
        </p:txBody>
      </p:sp>
      <p:graphicFrame>
        <p:nvGraphicFramePr>
          <p:cNvPr id="4138" name="Group 42"/>
          <p:cNvGraphicFramePr>
            <a:graphicFrameLocks noGrp="1"/>
          </p:cNvGraphicFramePr>
          <p:nvPr>
            <p:ph type="tbl" idx="1"/>
          </p:nvPr>
        </p:nvGraphicFramePr>
        <p:xfrm>
          <a:off x="304800" y="1295400"/>
          <a:ext cx="8382000" cy="6237288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Respon Adaptif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Respon Maladaptif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Pikiran logis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Persepsi akurat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Emosi konsisten dg pengalaman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pitchFamily="34" charset="0"/>
                        </a:rPr>
                        <a:t>Perilaku sesuai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</a:rPr>
                        <a:t>Berhubungan sosial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Distorsi pikiran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Ilusi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Reaksi emosi berlebihan /kurang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pitchFamily="34" charset="0"/>
                        </a:rPr>
                        <a:t>Perilaku aneh/tdk biasa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</a:rPr>
                        <a:t>Menarik diri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Waham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Halusinasi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Sulit berespon emosi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pitchFamily="34" charset="0"/>
                        </a:rPr>
                        <a:t>Perilaku kacau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</a:rPr>
                        <a:t>Isolasi sosial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1066800" y="2362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1066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648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7924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581400" y="19812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 WAHAM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5563" y="2017713"/>
            <a:ext cx="50593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Waham kebesaran</a:t>
            </a:r>
          </a:p>
          <a:p>
            <a:pPr>
              <a:lnSpc>
                <a:spcPct val="90000"/>
              </a:lnSpc>
            </a:pPr>
            <a:r>
              <a:rPr lang="en-US" sz="2800"/>
              <a:t>Waham kejaran</a:t>
            </a:r>
          </a:p>
          <a:p>
            <a:pPr>
              <a:lnSpc>
                <a:spcPct val="90000"/>
              </a:lnSpc>
            </a:pPr>
            <a:r>
              <a:rPr lang="en-US" sz="2800"/>
              <a:t>Waham depresif dan nihilistik</a:t>
            </a:r>
          </a:p>
          <a:p>
            <a:pPr>
              <a:lnSpc>
                <a:spcPct val="90000"/>
              </a:lnSpc>
            </a:pPr>
            <a:r>
              <a:rPr lang="en-US" sz="2800"/>
              <a:t>Waham agama</a:t>
            </a:r>
          </a:p>
          <a:p>
            <a:pPr>
              <a:lnSpc>
                <a:spcPct val="90000"/>
              </a:lnSpc>
            </a:pPr>
            <a:r>
              <a:rPr lang="en-US" sz="2800"/>
              <a:t>Waham somatik</a:t>
            </a:r>
          </a:p>
          <a:p>
            <a:pPr>
              <a:lnSpc>
                <a:spcPct val="90000"/>
              </a:lnSpc>
            </a:pPr>
            <a:r>
              <a:rPr lang="en-US" sz="2800"/>
              <a:t>Siar pikir</a:t>
            </a:r>
          </a:p>
          <a:p>
            <a:pPr>
              <a:lnSpc>
                <a:spcPct val="90000"/>
              </a:lnSpc>
            </a:pPr>
            <a:r>
              <a:rPr lang="en-US" sz="2800"/>
              <a:t>Sisip pikir</a:t>
            </a:r>
          </a:p>
          <a:p>
            <a:pPr>
              <a:lnSpc>
                <a:spcPct val="90000"/>
              </a:lnSpc>
            </a:pPr>
            <a:r>
              <a:rPr lang="en-US" sz="2800"/>
              <a:t>Kontrol pikir</a:t>
            </a:r>
            <a:endParaRPr lang="en-GB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WAHAM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Waham </a:t>
            </a:r>
            <a:r>
              <a:rPr lang="en-US">
                <a:solidFill>
                  <a:schemeClr val="hlink"/>
                </a:solidFill>
              </a:rPr>
              <a:t>sistematis</a:t>
            </a:r>
            <a:r>
              <a:rPr lang="en-US"/>
              <a:t>: konsisten, berdasarkan pemikiran mungkin terjadi walaupun hanya secara teoritis.</a:t>
            </a:r>
          </a:p>
          <a:p>
            <a:r>
              <a:rPr lang="en-US"/>
              <a:t>Waham </a:t>
            </a:r>
            <a:r>
              <a:rPr lang="en-US">
                <a:solidFill>
                  <a:schemeClr val="hlink"/>
                </a:solidFill>
              </a:rPr>
              <a:t>nonsistematis</a:t>
            </a:r>
            <a:r>
              <a:rPr lang="en-US"/>
              <a:t>: tidak konsisten, yang secara logis dan teoritis tidak mungkin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PENGKAJIAN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Faktor predisposisi</a:t>
            </a:r>
          </a:p>
          <a:p>
            <a:r>
              <a:rPr lang="en-US"/>
              <a:t>Faktor Presipitasi</a:t>
            </a:r>
          </a:p>
          <a:p>
            <a:r>
              <a:rPr lang="en-US"/>
              <a:t>Mekanisme Koping</a:t>
            </a:r>
          </a:p>
          <a:p>
            <a:r>
              <a:rPr lang="en-US"/>
              <a:t>Perilaku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Predisposisi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Genetis; diturunkan</a:t>
            </a:r>
          </a:p>
          <a:p>
            <a:r>
              <a:rPr lang="en-US" sz="2800"/>
              <a:t>Neurobiologis; adanya gangguan pada korteks pre frontal dan kosteks limbik</a:t>
            </a:r>
          </a:p>
          <a:p>
            <a:r>
              <a:rPr lang="en-US" sz="2800"/>
              <a:t>Neurotransmiter; abnormalitas pada dopamin, serotonin, dan glutamat</a:t>
            </a:r>
          </a:p>
          <a:p>
            <a:r>
              <a:rPr lang="en-US" sz="2800"/>
              <a:t>Virus: paparan virus influenza pd trimester III</a:t>
            </a:r>
          </a:p>
          <a:p>
            <a:r>
              <a:rPr lang="en-US" sz="2800"/>
              <a:t>Psikologis: ibu pencemas, terlalu melindungi, ayah tdk peduli</a:t>
            </a:r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Presipitasi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Proses pengolahan informasi yang berlebihan</a:t>
            </a:r>
          </a:p>
          <a:p>
            <a:r>
              <a:rPr lang="en-US"/>
              <a:t>Mekanisme penghantaran listrik yang abnormal</a:t>
            </a:r>
          </a:p>
          <a:p>
            <a:r>
              <a:rPr lang="en-US"/>
              <a:t>Adanya gejala pemicu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Mekanisme Koping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Regresi</a:t>
            </a:r>
          </a:p>
          <a:p>
            <a:r>
              <a:rPr lang="en-US"/>
              <a:t>Proyeksi</a:t>
            </a:r>
          </a:p>
          <a:p>
            <a:r>
              <a:rPr lang="en-US"/>
              <a:t>Menarik diri</a:t>
            </a:r>
          </a:p>
          <a:p>
            <a:r>
              <a:rPr lang="en-US"/>
              <a:t>Pada keluarga: mengingkari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121</TotalTime>
  <Words>703</Words>
  <Application>Microsoft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Blends</vt:lpstr>
      <vt:lpstr>ASUHAN KEPERAWATAN KLIEN DENGAN WAHAM</vt:lpstr>
      <vt:lpstr>PENGERTIAN</vt:lpstr>
      <vt:lpstr>RENTANG RESPON WAHAM</vt:lpstr>
      <vt:lpstr>JENIS WAHAM</vt:lpstr>
      <vt:lpstr>KATEGORI WAHAM</vt:lpstr>
      <vt:lpstr>PENGKAJIAN</vt:lpstr>
      <vt:lpstr>Faktor Predisposisi</vt:lpstr>
      <vt:lpstr>Faktor Presipitasi</vt:lpstr>
      <vt:lpstr>Mekanisme Koping</vt:lpstr>
      <vt:lpstr>Perilaku Waham</vt:lpstr>
      <vt:lpstr>Perilaku Waham</vt:lpstr>
      <vt:lpstr>POHON MASALAH</vt:lpstr>
      <vt:lpstr>DIAGNOSIS KEPERAWATAN</vt:lpstr>
      <vt:lpstr>TUJUAN</vt:lpstr>
      <vt:lpstr>TINDAKAN KEPERAWATAN</vt:lpstr>
      <vt:lpstr>Membina hubungan saling percaya</vt:lpstr>
      <vt:lpstr>Identifikasi kebutuhan yg tidak terpenuhi</vt:lpstr>
      <vt:lpstr>Bantu klien mengontrol waham</vt:lpstr>
      <vt:lpstr>Pendidikan kesehatan keluarga</vt:lpstr>
      <vt:lpstr>Jelaskan tentang penggunaan obat</vt:lpstr>
      <vt:lpstr>KENDALA INTERVENSI WAHAM</vt:lpstr>
      <vt:lpstr>EVALUASI</vt:lpstr>
    </vt:vector>
  </TitlesOfParts>
  <Company>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KLIEN DENGAN WAHAM</dc:title>
  <dc:creator>User</dc:creator>
  <cp:lastModifiedBy>user</cp:lastModifiedBy>
  <cp:revision>13</cp:revision>
  <dcterms:created xsi:type="dcterms:W3CDTF">2003-08-24T07:47:43Z</dcterms:created>
  <dcterms:modified xsi:type="dcterms:W3CDTF">2013-07-18T20:53:40Z</dcterms:modified>
</cp:coreProperties>
</file>