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72" r:id="rId2"/>
    <p:sldId id="274" r:id="rId3"/>
    <p:sldId id="374" r:id="rId4"/>
    <p:sldId id="375" r:id="rId5"/>
    <p:sldId id="376" r:id="rId6"/>
    <p:sldId id="377" r:id="rId7"/>
    <p:sldId id="378" r:id="rId8"/>
    <p:sldId id="380" r:id="rId9"/>
    <p:sldId id="381" r:id="rId10"/>
    <p:sldId id="382" r:id="rId11"/>
    <p:sldId id="387" r:id="rId12"/>
    <p:sldId id="26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2A"/>
    <a:srgbClr val="FFFF99"/>
    <a:srgbClr val="FFFF00"/>
    <a:srgbClr val="0000FF"/>
    <a:srgbClr val="FF9933"/>
    <a:srgbClr val="FF6600"/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82" autoAdjust="0"/>
    <p:restoredTop sz="76346" autoAdjust="0"/>
  </p:normalViewPr>
  <p:slideViewPr>
    <p:cSldViewPr>
      <p:cViewPr varScale="1">
        <p:scale>
          <a:sx n="49" d="100"/>
          <a:sy n="49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082852C8-5BDB-4FFD-97A7-7775A103890D}" type="datetimeFigureOut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D3A099C-7DE1-4E2B-9285-3FD2CD9CB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dirty="0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02E0D-625B-442C-BFC1-B089016F6FB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30F48-094F-4A70-AB2E-55AFD910B72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50E6E-80DC-41AF-95F8-4B79E956767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5E952-1154-40FA-AA59-27A0CE487FC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0F7CB-793E-4C3A-806D-84599ACD957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49A65F-C618-4831-82A9-A2C9E3A1945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12ED9-60A7-40F9-9FAA-BCAA32167BB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A8B29-2170-47A6-A49F-C387E63459C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485FD-1A42-4991-978B-EEB11DDC2875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4097F1-EC33-41F4-83A5-40FF9A2DFF08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138F0-6DB7-4469-A6A0-D34F031BE5F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80337D-E4E1-414E-91A5-69FFBCBF10D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552450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3810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pPr>
              <a:defRPr/>
            </a:pPr>
            <a:fld id="{2F9A4C5B-0AE8-4338-85C0-F05F1BCF8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807BB-8FB3-406C-BDA9-449E9E557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1A4E1-46BB-48DD-9FB1-E7D78AA81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5EE8A-B4BA-4C25-B27D-1D82CEBEB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1148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CAFC2-352C-4638-8A50-BFD8E758A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51279-611B-411B-831E-813F2A7D2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E7ACC-CD61-40A0-BD0F-9321440A4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3A4A6-5BDF-4E19-B351-DB6CDF95E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56C0C-544A-4304-948A-1C254580C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26A81-44B0-4783-947F-97F0DFCC3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ED9A8-3A43-4D31-8906-BE73BFE61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E9F85-E9E9-479F-8485-FFC2BCD48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80F20-DD39-448B-B98B-82E9AE8BA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6B0E3A0-ED3E-4266-8359-7964BB96F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2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200000"/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200000"/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200000"/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200000"/>
        <a:buChar char="»"/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82000" cy="457200"/>
          </a:xfrm>
          <a:solidFill>
            <a:srgbClr val="00B0F0"/>
          </a:solidFill>
        </p:spPr>
        <p:txBody>
          <a:bodyPr/>
          <a:lstStyle/>
          <a:p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psikhososiospiritual</a:t>
            </a:r>
            <a:endParaRPr lang="en-US" sz="3200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60575"/>
            <a:ext cx="7720013" cy="3168650"/>
          </a:xfrm>
          <a:solidFill>
            <a:srgbClr val="00B0F0"/>
          </a:solidFill>
        </p:spPr>
        <p:txBody>
          <a:bodyPr/>
          <a:lstStyle/>
          <a:p>
            <a:r>
              <a:rPr lang="en-US" smtClean="0"/>
              <a:t>Terapi KIE</a:t>
            </a:r>
          </a:p>
          <a:p>
            <a:r>
              <a:rPr lang="en-US" smtClean="0"/>
              <a:t>Terapi spiritual</a:t>
            </a:r>
          </a:p>
          <a:p>
            <a:r>
              <a:rPr lang="en-US" smtClean="0"/>
              <a:t>Terapi Alam</a:t>
            </a:r>
          </a:p>
          <a:p>
            <a:r>
              <a:rPr lang="en-US" smtClean="0"/>
              <a:t>Terapi Musik</a:t>
            </a:r>
          </a:p>
          <a:p>
            <a:r>
              <a:rPr lang="en-US" smtClean="0"/>
              <a:t>Terapi Fisik ( Aroma terapi, Yoga, Meditasi dll.)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D62A"/>
          </a:solidFill>
        </p:spPr>
        <p:txBody>
          <a:bodyPr/>
          <a:lstStyle/>
          <a:p>
            <a:r>
              <a:rPr lang="en-US" sz="3200" b="1" smtClean="0"/>
              <a:t>PENUTUP…..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268413"/>
            <a:ext cx="7899400" cy="5375275"/>
          </a:xfrm>
          <a:solidFill>
            <a:srgbClr val="99D62A"/>
          </a:solidFill>
        </p:spPr>
        <p:txBody>
          <a:bodyPr/>
          <a:lstStyle/>
          <a:p>
            <a:pPr>
              <a:lnSpc>
                <a:spcPct val="90000"/>
              </a:lnSpc>
            </a:pPr>
            <a:endParaRPr lang="id-ID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Peran perawat pada perawatan paliatif  &gt;&gt;&gt;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Perawat paliatif hrs mendapat pelatihan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Melaksanakan tugas secara professional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Menghormati hak azazi ps / keluarga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Inform consent sangat penting</a:t>
            </a:r>
          </a:p>
          <a:p>
            <a:pPr algn="ctr">
              <a:lnSpc>
                <a:spcPct val="90000"/>
              </a:lnSpc>
            </a:pPr>
            <a:r>
              <a:rPr lang="en-US" sz="2800" smtClean="0"/>
              <a:t>Keberhasilan perawatan pasien paliatif bukanlah ditentukan oleh satu anggota tim saja , adanya kerjasama tim yang solid dan kompak sangat menentukan keberhasilan pelayanan yang diberikan 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3300"/>
          </a:solidFill>
        </p:spPr>
        <p:txBody>
          <a:bodyPr/>
          <a:lstStyle/>
          <a:p>
            <a:r>
              <a:rPr lang="en-US" sz="3200" smtClean="0"/>
              <a:t>Referensi</a:t>
            </a:r>
            <a:r>
              <a:rPr lang="en-US" sz="1400" smtClean="0"/>
              <a:t/>
            </a:r>
            <a:br>
              <a:rPr lang="en-US" sz="1400" smtClean="0"/>
            </a:br>
            <a:endParaRPr lang="en-US" sz="14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en-US" sz="1600" smtClean="0"/>
          </a:p>
          <a:p>
            <a:pPr>
              <a:lnSpc>
                <a:spcPct val="80000"/>
              </a:lnSpc>
            </a:pPr>
            <a:endParaRPr lang="en-US" sz="700" smtClean="0"/>
          </a:p>
          <a:p>
            <a:pPr>
              <a:lnSpc>
                <a:spcPct val="80000"/>
              </a:lnSpc>
            </a:pPr>
            <a:r>
              <a:rPr lang="en-US" sz="1400" smtClean="0"/>
              <a:t>Aranda S &amp; O’Connor Margaret(2001) :</a:t>
            </a:r>
            <a:r>
              <a:rPr lang="en-US" sz="1400" i="1" smtClean="0"/>
              <a:t> Palliative Care Nursing : a Guide to Practice </a:t>
            </a:r>
            <a:r>
              <a:rPr lang="en-US" sz="1400" smtClean="0"/>
              <a:t>, Ausmed Publications ,Victoria, Australia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Djauzi et al (2003) : </a:t>
            </a:r>
            <a:r>
              <a:rPr lang="en-US" sz="1400" i="1" smtClean="0"/>
              <a:t>Perawatan Paliatif dan bebas nyeri pada penyakit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i="1" smtClean="0"/>
              <a:t>      kanker</a:t>
            </a:r>
            <a:r>
              <a:rPr lang="en-US" sz="1400" smtClean="0"/>
              <a:t>, YPI Press, Jakarta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Kep.Menkes 812/Menkes/SK/VII/2007 (2007) : </a:t>
            </a:r>
            <a:r>
              <a:rPr lang="en-US" sz="1400" i="1" smtClean="0"/>
              <a:t>Kebijakan Perawatan Paliatif, </a:t>
            </a:r>
            <a:r>
              <a:rPr lang="en-US" sz="1400" smtClean="0"/>
              <a:t>Depkes. RI ,Jakarta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Lugton Jean &amp; Kindlen Margaret (2000) : </a:t>
            </a:r>
            <a:r>
              <a:rPr lang="en-US" sz="1400" i="1" smtClean="0"/>
              <a:t>Palliative Care : the Nursing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i="1" smtClean="0"/>
              <a:t>    Role </a:t>
            </a:r>
            <a:r>
              <a:rPr lang="en-US" sz="1400" smtClean="0"/>
              <a:t>, Churchill Livingstone, London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PIT Palitif (2008) : </a:t>
            </a:r>
            <a:r>
              <a:rPr lang="en-US" sz="1400" i="1" smtClean="0"/>
              <a:t>Perawatan Paliatif pada Penderita Kanker Stadium lanjut Menuju Perbaikan Kualitas Hidup,</a:t>
            </a:r>
            <a:r>
              <a:rPr lang="en-US" sz="1400" smtClean="0"/>
              <a:t>      MPI Cabang Badung, Agustus 08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Phipps..J Wilma et al (2003) :</a:t>
            </a:r>
            <a:r>
              <a:rPr lang="en-US" sz="1400" i="1" smtClean="0"/>
              <a:t> Medical surgical nursing : Health and illness perspectiv</a:t>
            </a:r>
            <a:r>
              <a:rPr lang="en-US" sz="1400" smtClean="0"/>
              <a:t>es, ,Mosby Inc., USA</a:t>
            </a:r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1400" smtClean="0"/>
              <a:t>Pendidikan kedokteran Berkelanjutan V Paliatif (2005)  : Care With Competence,Compassion &amp; Commitment, Surabaya September05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400" smtClean="0"/>
              <a:t>Rita.K (2008) :</a:t>
            </a:r>
            <a:r>
              <a:rPr lang="en-US" sz="1400" i="1" smtClean="0"/>
              <a:t>Peran Perawat pada Asuhan perawatan Paliatif Pada anak</a:t>
            </a:r>
            <a:r>
              <a:rPr lang="en-US" sz="1400" smtClean="0"/>
              <a:t>, disampaikan pada Pelatihan Nasional II. Perawatan paliatif pada Anak, , Jakarta 19 – 24 Agustus 08</a:t>
            </a:r>
          </a:p>
          <a:p>
            <a:pPr>
              <a:lnSpc>
                <a:spcPct val="80000"/>
              </a:lnSpc>
            </a:pPr>
            <a:endParaRPr lang="en-US" sz="1400" smtClean="0"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5400675"/>
            <a:ext cx="5410200" cy="457200"/>
          </a:xfrm>
        </p:spPr>
        <p:txBody>
          <a:bodyPr/>
          <a:lstStyle/>
          <a:p>
            <a:pPr algn="ctr" eaLnBrk="1" hangingPunct="1"/>
            <a:r>
              <a:rPr lang="id-ID" sz="4400" smtClean="0">
                <a:solidFill>
                  <a:schemeClr val="bg1"/>
                </a:solidFill>
              </a:rPr>
              <a:t>Sukses !!!!!!</a:t>
            </a:r>
            <a:endParaRPr lang="en-US" sz="4400" smtClean="0">
              <a:solidFill>
                <a:schemeClr val="bg1"/>
              </a:solidFill>
            </a:endParaRPr>
          </a:p>
        </p:txBody>
      </p:sp>
      <p:pic>
        <p:nvPicPr>
          <p:cNvPr id="48131" name="Picture 3" descr="pe0102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484313"/>
            <a:ext cx="3352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54" descr="microscope_circles_prt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196975"/>
            <a:ext cx="9144000" cy="5661025"/>
          </a:xfrm>
          <a:noFill/>
          <a:ln w="6350">
            <a:solidFill>
              <a:schemeClr val="tx1"/>
            </a:solidFill>
          </a:ln>
        </p:spPr>
      </p:pic>
      <p:sp>
        <p:nvSpPr>
          <p:cNvPr id="37891" name="Rectangle 3"/>
          <p:cNvSpPr txBox="1">
            <a:spLocks noChangeArrowheads="1"/>
          </p:cNvSpPr>
          <p:nvPr/>
        </p:nvSpPr>
        <p:spPr bwMode="auto">
          <a:xfrm>
            <a:off x="228600" y="9144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800" b="1">
                <a:cs typeface="Times New Roman" pitchFamily="18" charset="0"/>
              </a:rPr>
              <a:t> </a:t>
            </a:r>
            <a:endParaRPr lang="en-US" sz="2400" b="1">
              <a:solidFill>
                <a:srgbClr val="FF6600"/>
              </a:solidFill>
            </a:endParaRPr>
          </a:p>
        </p:txBody>
      </p:sp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1285875" y="4929188"/>
            <a:ext cx="678656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400">
                <a:solidFill>
                  <a:srgbClr val="FF9900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28674" name="Picture 2" descr="D:\punya ayie\REFERENSI\Cliparts\PEOPLE\M172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071563"/>
            <a:ext cx="23447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D:\punya ayie\REFERENSI\Cliparts\BUSINESS\BU07208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928688"/>
            <a:ext cx="1708150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D:\punya ayie\REFERENSI\Cliparts\PEOPLE\PULPIT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63" y="785813"/>
            <a:ext cx="1804987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57158" y="2928934"/>
            <a:ext cx="167225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KOMUNIKASI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98870" y="2960685"/>
            <a:ext cx="146706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INFORMASI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58082" y="3000372"/>
            <a:ext cx="122341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EDUKASI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44722" y="4445005"/>
            <a:ext cx="392909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KIE</a:t>
            </a:r>
            <a:endParaRPr lang="id-ID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900" name="AutoShape 13"/>
          <p:cNvSpPr>
            <a:spLocks noChangeArrowheads="1"/>
          </p:cNvSpPr>
          <p:nvPr/>
        </p:nvSpPr>
        <p:spPr bwMode="auto">
          <a:xfrm>
            <a:off x="3203575" y="3573463"/>
            <a:ext cx="2376488" cy="9350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z="3200" b="1" smtClean="0"/>
              <a:t>Perawatan Aspek Psikhososiospiritual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953000" cy="4495800"/>
          </a:xfrm>
          <a:solidFill>
            <a:srgbClr val="00B0F0"/>
          </a:solidFill>
        </p:spPr>
        <p:txBody>
          <a:bodyPr/>
          <a:lstStyle/>
          <a:p>
            <a:r>
              <a:rPr lang="en-US" sz="2000" smtClean="0"/>
              <a:t>Berikan informasi dengan tepat dan jujur</a:t>
            </a:r>
          </a:p>
          <a:p>
            <a:r>
              <a:rPr lang="en-US" sz="2000" smtClean="0"/>
              <a:t>Lakukan komunikasi terapeutik, jadilah pendengar yang aktif</a:t>
            </a:r>
          </a:p>
          <a:p>
            <a:r>
              <a:rPr lang="en-US" sz="2000" smtClean="0"/>
              <a:t>Tunjukkan rasa empati yang dalam </a:t>
            </a:r>
          </a:p>
          <a:p>
            <a:r>
              <a:rPr lang="en-US" sz="2000" smtClean="0"/>
              <a:t>Support ps ; meskipun ps akan melewati hari hari terakhir ttp ia tetap berarti dan sangat penting bagi  keluarga / lingkungan  </a:t>
            </a:r>
          </a:p>
          <a:p>
            <a:endParaRPr lang="en-US" sz="2000" smtClean="0"/>
          </a:p>
        </p:txBody>
      </p:sp>
      <p:pic>
        <p:nvPicPr>
          <p:cNvPr id="38916" name="Picture 4" descr="rita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1905000"/>
            <a:ext cx="3505200" cy="4191000"/>
          </a:xfrm>
          <a:noFill/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396875"/>
          </a:xfrm>
          <a:solidFill>
            <a:srgbClr val="00B0F0"/>
          </a:solidFill>
        </p:spPr>
        <p:txBody>
          <a:bodyPr/>
          <a:lstStyle/>
          <a:p>
            <a:r>
              <a:rPr lang="en-US" sz="3200" b="1" smtClean="0"/>
              <a:t>Perawatan aspek Psikho…….</a:t>
            </a:r>
            <a:endParaRPr lang="en-US" sz="32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4800600" cy="4876800"/>
          </a:xfrm>
          <a:solidFill>
            <a:srgbClr val="00B0F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Tetap menghargai pasien sesuai dengan perannya dalam keluarga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Selalu melibatkan pasien dalam memb kep.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Tingkatkan penerimaan lingkungan terhadap perubahan kondisi pasien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Bebaskan pasien dari ikatan-ikatan sosial/tugas2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Lakukan pendampingan spiritual yang intensif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  <p:pic>
        <p:nvPicPr>
          <p:cNvPr id="39940" name="Picture 4" descr="rita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10200" y="1295400"/>
            <a:ext cx="3581400" cy="4724400"/>
          </a:xfrm>
          <a:noFill/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b="1" smtClean="0"/>
              <a:t>Evaluasi Keperawatan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341438"/>
            <a:ext cx="6553200" cy="367188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endParaRPr lang="en-US" sz="1800" b="0" i="1" dirty="0" smtClean="0"/>
          </a:p>
          <a:p>
            <a:pPr>
              <a:lnSpc>
                <a:spcPct val="90000"/>
              </a:lnSpc>
              <a:defRPr/>
            </a:pPr>
            <a:r>
              <a:rPr lang="en-US" sz="2800" b="0" i="1" dirty="0" err="1" smtClean="0"/>
              <a:t>Evaluasi</a:t>
            </a:r>
            <a:r>
              <a:rPr lang="en-US" sz="2800" b="0" i="1" dirty="0" smtClean="0"/>
              <a:t> </a:t>
            </a:r>
            <a:r>
              <a:rPr lang="en-US" sz="2800" b="0" i="1" dirty="0" err="1" smtClean="0"/>
              <a:t>Formatif</a:t>
            </a:r>
            <a:r>
              <a:rPr lang="en-US" sz="2800" b="0" i="1" dirty="0" smtClean="0"/>
              <a:t> 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sesaat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(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b="0" i="1" dirty="0" err="1" smtClean="0"/>
              <a:t>Evaluasi</a:t>
            </a:r>
            <a:r>
              <a:rPr lang="en-US" sz="2800" b="0" i="1" dirty="0" smtClean="0"/>
              <a:t> </a:t>
            </a:r>
            <a:r>
              <a:rPr lang="en-US" sz="2800" b="0" i="1" dirty="0" err="1" smtClean="0"/>
              <a:t>Sumatif</a:t>
            </a:r>
            <a:r>
              <a:rPr lang="en-US" sz="2800" b="0" i="1" dirty="0" smtClean="0"/>
              <a:t>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keberhasilan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keseluruhan</a:t>
            </a:r>
            <a:r>
              <a:rPr lang="en-US" sz="2800" dirty="0" smtClean="0"/>
              <a:t> (SOAP)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67713" cy="117633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b="1" dirty="0" smtClean="0"/>
              <a:t>Hal-</a:t>
            </a:r>
            <a:r>
              <a:rPr lang="en-US" sz="3200" b="1" dirty="0" err="1" smtClean="0"/>
              <a:t>hal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harus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diperhatikan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intervensi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keperawatan</a:t>
            </a:r>
            <a:endParaRPr lang="en-US" sz="3200" b="1" dirty="0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229600" cy="436562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tim</a:t>
            </a:r>
            <a:r>
              <a:rPr lang="en-US" sz="2800" dirty="0" smtClean="0"/>
              <a:t> </a:t>
            </a:r>
            <a:r>
              <a:rPr lang="en-US" sz="2800" dirty="0" err="1" smtClean="0"/>
              <a:t>sepakat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endParaRPr lang="en-US" sz="2800" dirty="0" smtClean="0"/>
          </a:p>
          <a:p>
            <a:pPr>
              <a:defRPr/>
            </a:pPr>
            <a:r>
              <a:rPr lang="en-US" sz="2800" dirty="0" err="1" smtClean="0"/>
              <a:t>Libatkan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</a:t>
            </a:r>
          </a:p>
          <a:p>
            <a:pPr>
              <a:defRPr/>
            </a:pP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dipahami</a:t>
            </a:r>
            <a:endParaRPr lang="en-US" sz="2800" dirty="0" smtClean="0"/>
          </a:p>
          <a:p>
            <a:pPr>
              <a:defRPr/>
            </a:pPr>
            <a:r>
              <a:rPr lang="en-US" sz="2800" dirty="0" err="1" smtClean="0"/>
              <a:t>Tunjukan</a:t>
            </a:r>
            <a:r>
              <a:rPr lang="en-US" sz="2800" dirty="0" smtClean="0"/>
              <a:t> rasa </a:t>
            </a:r>
            <a:r>
              <a:rPr lang="en-US" sz="2800" dirty="0" err="1" smtClean="0"/>
              <a:t>empati</a:t>
            </a:r>
            <a:r>
              <a:rPr lang="en-US" sz="2800" dirty="0" smtClean="0"/>
              <a:t>, </a:t>
            </a:r>
            <a:r>
              <a:rPr lang="en-US" sz="2800" dirty="0" err="1" smtClean="0"/>
              <a:t>keseriusan</a:t>
            </a:r>
            <a:r>
              <a:rPr lang="en-US" sz="2800" dirty="0" smtClean="0"/>
              <a:t> 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</a:p>
          <a:p>
            <a:pPr>
              <a:defRPr/>
            </a:pPr>
            <a:r>
              <a:rPr lang="en-US" sz="2800" dirty="0" err="1" smtClean="0"/>
              <a:t>Pertimbangkan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latar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ps. /</a:t>
            </a:r>
            <a:r>
              <a:rPr lang="en-US" sz="2800" dirty="0" err="1" smtClean="0"/>
              <a:t>kel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err="1" smtClean="0"/>
              <a:t>Hindarkan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ramalan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kematian</a:t>
            </a:r>
            <a:endParaRPr lang="en-US" sz="2800" dirty="0" smtClean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88741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b="1" smtClean="0"/>
              <a:t>Hal-hal……...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7338"/>
            <a:ext cx="8534400" cy="507206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kondisinya</a:t>
            </a:r>
            <a:r>
              <a:rPr lang="en-US" dirty="0" smtClean="0"/>
              <a:t>,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kelancaran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/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 </a:t>
            </a:r>
            <a:r>
              <a:rPr lang="en-US" dirty="0" err="1" smtClean="0"/>
              <a:t>rumah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 smtClean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8512175" cy="1103313"/>
          </a:xfrm>
          <a:solidFill>
            <a:srgbClr val="FF0000"/>
          </a:solidFill>
        </p:spPr>
        <p:txBody>
          <a:bodyPr/>
          <a:lstStyle/>
          <a:p>
            <a:r>
              <a:rPr lang="en-US" sz="3200" b="1" i="1" smtClean="0"/>
              <a:t>Perhatian untuk seluruh </a:t>
            </a:r>
            <a:br>
              <a:rPr lang="en-US" sz="3200" b="1" i="1" smtClean="0"/>
            </a:br>
            <a:r>
              <a:rPr lang="en-US" sz="3200" b="1" i="1" smtClean="0"/>
              <a:t>pemberi asuhan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89138"/>
            <a:ext cx="4108450" cy="3671887"/>
          </a:xfrm>
          <a:solidFill>
            <a:srgbClr val="FF0000"/>
          </a:solidFill>
        </p:spPr>
        <p:txBody>
          <a:bodyPr/>
          <a:lstStyle/>
          <a:p>
            <a:r>
              <a:rPr lang="en-US" b="0" i="1" smtClean="0"/>
              <a:t>Concern / emphaty</a:t>
            </a:r>
          </a:p>
          <a:p>
            <a:r>
              <a:rPr lang="en-US" b="0" i="1" smtClean="0"/>
              <a:t>Competency</a:t>
            </a:r>
          </a:p>
          <a:p>
            <a:r>
              <a:rPr lang="en-US" b="0" i="1" smtClean="0"/>
              <a:t>Communication</a:t>
            </a:r>
          </a:p>
          <a:p>
            <a:r>
              <a:rPr lang="en-US" b="0" i="1" smtClean="0"/>
              <a:t>Children / Family</a:t>
            </a:r>
          </a:p>
          <a:p>
            <a:endParaRPr lang="en-US" smtClean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00213"/>
            <a:ext cx="4186237" cy="4246562"/>
          </a:xfrm>
          <a:solidFill>
            <a:srgbClr val="FF0000"/>
          </a:solidFill>
        </p:spPr>
        <p:txBody>
          <a:bodyPr/>
          <a:lstStyle/>
          <a:p>
            <a:endParaRPr lang="id-ID" b="0" i="1" smtClean="0"/>
          </a:p>
          <a:p>
            <a:r>
              <a:rPr lang="en-US" b="0" i="1" smtClean="0"/>
              <a:t>Cohesion </a:t>
            </a:r>
          </a:p>
          <a:p>
            <a:r>
              <a:rPr lang="en-US" b="0" i="1" smtClean="0"/>
              <a:t>Cheerfulness</a:t>
            </a:r>
          </a:p>
          <a:p>
            <a:r>
              <a:rPr lang="en-US" b="0" i="1" smtClean="0"/>
              <a:t>Consistency</a:t>
            </a:r>
          </a:p>
          <a:p>
            <a:r>
              <a:rPr lang="en-US" b="0" i="1" smtClean="0"/>
              <a:t>Psikho sosio spiritual support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  <a:solidFill>
            <a:srgbClr val="99D62A"/>
          </a:solidFill>
        </p:spPr>
        <p:txBody>
          <a:bodyPr/>
          <a:lstStyle/>
          <a:p>
            <a:r>
              <a:rPr lang="en-US" sz="4400" b="1" smtClean="0"/>
              <a:t>PENUTUP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305800" cy="4032250"/>
          </a:xfrm>
          <a:solidFill>
            <a:srgbClr val="99D62A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0" smtClean="0"/>
              <a:t>Perubahan  status pengobatan dari  kuratif </a:t>
            </a:r>
            <a:r>
              <a:rPr lang="en-US" sz="2800" b="0" smtClean="0">
                <a:sym typeface="Wingdings" pitchFamily="2" charset="2"/>
              </a:rPr>
              <a:t></a:t>
            </a:r>
            <a:r>
              <a:rPr lang="en-US" sz="2800" b="0" smtClean="0"/>
              <a:t> paliatif merupakan masalah yang berat bagi pasien / keluarga</a:t>
            </a:r>
          </a:p>
          <a:p>
            <a:pPr>
              <a:lnSpc>
                <a:spcPct val="90000"/>
              </a:lnSpc>
            </a:pPr>
            <a:r>
              <a:rPr lang="en-US" sz="2800" b="0" smtClean="0"/>
              <a:t>Tujuan utama perawatan paliatif adalah</a:t>
            </a:r>
            <a:r>
              <a:rPr lang="en-US" sz="2800" smtClean="0"/>
              <a:t> meningkatkan </a:t>
            </a:r>
            <a:r>
              <a:rPr lang="en-US" sz="2800" u="sng" smtClean="0"/>
              <a:t>kualitas hidup pasien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Dalam meningkatkan kualitas hidup masalah nyeri,  ggn mobilitas fisik,  nutrisi, eliminasi, luka , dll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smtClean="0"/>
              <a:t> </a:t>
            </a:r>
            <a:r>
              <a:rPr lang="en-US" sz="2800" b="0" smtClean="0"/>
              <a:t>ditangani secara profesional</a:t>
            </a:r>
            <a:r>
              <a:rPr lang="en-US" sz="2800" smtClean="0"/>
              <a:t> </a:t>
            </a:r>
            <a:r>
              <a:rPr lang="en-US" sz="2800" smtClean="0">
                <a:sym typeface="Wingdings" pitchFamily="2" charset="2"/>
              </a:rPr>
              <a:t> mandiri / kolaborasi tim</a:t>
            </a:r>
            <a:r>
              <a:rPr lang="en-US" sz="2800" smtClean="0"/>
              <a:t>  	</a:t>
            </a:r>
            <a:r>
              <a:rPr lang="en-US" sz="2000" smtClean="0"/>
              <a:t>	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cope_circles">
  <a:themeElements>
    <a:clrScheme name="microscope_circl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croscope_circles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icroscope_circ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cope_circl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cope_circl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cope_circl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cope_circl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cope_circl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cope_circl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cope_circl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cope_circl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cope_circl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cope_circl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cope_circl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microscope_circles</Template>
  <TotalTime>1470</TotalTime>
  <Words>546</Words>
  <Application>Microsoft Office PowerPoint</Application>
  <PresentationFormat>On-screen Show (4:3)</PresentationFormat>
  <Paragraphs>101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microscope_circles</vt:lpstr>
      <vt:lpstr>Masalah psikhososiospiritual</vt:lpstr>
      <vt:lpstr>Slide 2</vt:lpstr>
      <vt:lpstr>Perawatan Aspek Psikhososiospiritual</vt:lpstr>
      <vt:lpstr>Perawatan aspek Psikho…….</vt:lpstr>
      <vt:lpstr>Evaluasi Keperawatan</vt:lpstr>
      <vt:lpstr>Hal-hal yang harus diperhatikan. Dalam intervensi keperawatan</vt:lpstr>
      <vt:lpstr>Hal-hal……...</vt:lpstr>
      <vt:lpstr>Perhatian untuk seluruh  pemberi asuhan</vt:lpstr>
      <vt:lpstr>PENUTUP</vt:lpstr>
      <vt:lpstr>PENUTUP…..</vt:lpstr>
      <vt:lpstr>Referensi </vt:lpstr>
      <vt:lpstr>Sukses !!!!!!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CIRCLES</dc:title>
  <dc:creator>ayie</dc:creator>
  <cp:lastModifiedBy>univ_indonusa</cp:lastModifiedBy>
  <cp:revision>61</cp:revision>
  <dcterms:created xsi:type="dcterms:W3CDTF">2008-10-29T14:23:05Z</dcterms:created>
  <dcterms:modified xsi:type="dcterms:W3CDTF">2015-11-10T06:28:24Z</dcterms:modified>
</cp:coreProperties>
</file>