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30"/>
  </p:notesMasterIdLst>
  <p:sldIdLst>
    <p:sldId id="256" r:id="rId2"/>
    <p:sldId id="293" r:id="rId3"/>
    <p:sldId id="314" r:id="rId4"/>
    <p:sldId id="294" r:id="rId5"/>
    <p:sldId id="295" r:id="rId6"/>
    <p:sldId id="296" r:id="rId7"/>
    <p:sldId id="298" r:id="rId8"/>
    <p:sldId id="299" r:id="rId9"/>
    <p:sldId id="304" r:id="rId10"/>
    <p:sldId id="305" r:id="rId11"/>
    <p:sldId id="306" r:id="rId12"/>
    <p:sldId id="307" r:id="rId13"/>
    <p:sldId id="308" r:id="rId14"/>
    <p:sldId id="309" r:id="rId15"/>
    <p:sldId id="311" r:id="rId16"/>
    <p:sldId id="320" r:id="rId17"/>
    <p:sldId id="312" r:id="rId18"/>
    <p:sldId id="313" r:id="rId19"/>
    <p:sldId id="317" r:id="rId20"/>
    <p:sldId id="318" r:id="rId21"/>
    <p:sldId id="319" r:id="rId22"/>
    <p:sldId id="258" r:id="rId23"/>
    <p:sldId id="327" r:id="rId24"/>
    <p:sldId id="326" r:id="rId25"/>
    <p:sldId id="325" r:id="rId26"/>
    <p:sldId id="323" r:id="rId27"/>
    <p:sldId id="324" r:id="rId28"/>
    <p:sldId id="32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D3"/>
    <a:srgbClr val="FF00FF"/>
    <a:srgbClr val="2303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CE2E3-FA07-4955-980D-0C79A8B537D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ECB3A75-64D3-46C0-81B3-6E4EB8916746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id-ID" dirty="0">
            <a:latin typeface="Algerian" pitchFamily="82" charset="0"/>
          </a:endParaRPr>
        </a:p>
      </dgm:t>
    </dgm:pt>
    <dgm:pt modelId="{A7CDF0EB-8E12-4FD2-BD99-BCF834192BD9}" type="parTrans" cxnId="{9A470D62-68B6-4C10-B92D-5A30F8F3F510}">
      <dgm:prSet/>
      <dgm:spPr/>
      <dgm:t>
        <a:bodyPr/>
        <a:lstStyle/>
        <a:p>
          <a:endParaRPr lang="id-ID"/>
        </a:p>
      </dgm:t>
    </dgm:pt>
    <dgm:pt modelId="{0DA00367-EC11-4B1E-B074-CFF208E56111}" type="sibTrans" cxnId="{9A470D62-68B6-4C10-B92D-5A30F8F3F510}">
      <dgm:prSet/>
      <dgm:spPr/>
      <dgm:t>
        <a:bodyPr/>
        <a:lstStyle/>
        <a:p>
          <a:endParaRPr lang="id-ID"/>
        </a:p>
      </dgm:t>
    </dgm:pt>
    <dgm:pt modelId="{55935155-FD3D-4856-936C-53E8DC77F205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TERIMAKASIH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288C8C4F-0782-492F-9F54-729A603C7BC8}" type="parTrans" cxnId="{11221613-4479-4882-AB89-0D9135CC3CDD}">
      <dgm:prSet/>
      <dgm:spPr/>
      <dgm:t>
        <a:bodyPr/>
        <a:lstStyle/>
        <a:p>
          <a:endParaRPr lang="id-ID"/>
        </a:p>
      </dgm:t>
    </dgm:pt>
    <dgm:pt modelId="{0BE7346A-5FFD-4F94-8176-A75419805BAD}" type="sibTrans" cxnId="{11221613-4479-4882-AB89-0D9135CC3CDD}">
      <dgm:prSet/>
      <dgm:spPr/>
      <dgm:t>
        <a:bodyPr/>
        <a:lstStyle/>
        <a:p>
          <a:endParaRPr lang="id-ID"/>
        </a:p>
      </dgm:t>
    </dgm:pt>
    <dgm:pt modelId="{BB821987-78E9-463A-A753-6A217CB997C4}" type="pres">
      <dgm:prSet presAssocID="{5FDCE2E3-FA07-4955-980D-0C79A8B537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1A75234-B3E3-44AC-9067-482E61E99E06}" type="pres">
      <dgm:prSet presAssocID="{BECB3A75-64D3-46C0-81B3-6E4EB8916746}" presName="circle1" presStyleLbl="node1" presStyleIdx="0" presStyleCnt="2" custScaleY="113801"/>
      <dgm:spPr/>
    </dgm:pt>
    <dgm:pt modelId="{BF6A3DD1-C9AF-4D7B-820F-C44857CEDF87}" type="pres">
      <dgm:prSet presAssocID="{BECB3A75-64D3-46C0-81B3-6E4EB8916746}" presName="space" presStyleCnt="0"/>
      <dgm:spPr/>
    </dgm:pt>
    <dgm:pt modelId="{01A6C5BB-7ADF-4106-AC31-479A9387ACF7}" type="pres">
      <dgm:prSet presAssocID="{BECB3A75-64D3-46C0-81B3-6E4EB8916746}" presName="rect1" presStyleLbl="alignAcc1" presStyleIdx="0" presStyleCnt="2" custScaleY="113801"/>
      <dgm:spPr/>
      <dgm:t>
        <a:bodyPr/>
        <a:lstStyle/>
        <a:p>
          <a:endParaRPr lang="id-ID"/>
        </a:p>
      </dgm:t>
    </dgm:pt>
    <dgm:pt modelId="{C17D4C92-614A-42B2-ADF9-7E0B6A4FC8E9}" type="pres">
      <dgm:prSet presAssocID="{55935155-FD3D-4856-936C-53E8DC77F205}" presName="vertSpace2" presStyleLbl="node1" presStyleIdx="0" presStyleCnt="2"/>
      <dgm:spPr/>
    </dgm:pt>
    <dgm:pt modelId="{BCEBF3CC-BCB4-4AF1-BDAB-0E71F75E8F17}" type="pres">
      <dgm:prSet presAssocID="{55935155-FD3D-4856-936C-53E8DC77F205}" presName="circle2" presStyleLbl="node1" presStyleIdx="1" presStyleCnt="2"/>
      <dgm:spPr/>
    </dgm:pt>
    <dgm:pt modelId="{CB58D527-A57E-4BF0-ACB8-1F9F053AC4DF}" type="pres">
      <dgm:prSet presAssocID="{55935155-FD3D-4856-936C-53E8DC77F205}" presName="rect2" presStyleLbl="alignAcc1" presStyleIdx="1" presStyleCnt="2" custScaleY="63527" custLinFactNeighborX="-386" custLinFactNeighborY="41094"/>
      <dgm:spPr/>
      <dgm:t>
        <a:bodyPr/>
        <a:lstStyle/>
        <a:p>
          <a:endParaRPr lang="id-ID"/>
        </a:p>
      </dgm:t>
    </dgm:pt>
    <dgm:pt modelId="{D7BF229C-2381-41DA-9E3D-AE415E8584C0}" type="pres">
      <dgm:prSet presAssocID="{BECB3A75-64D3-46C0-81B3-6E4EB8916746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A206AE-DEAE-413A-B8F4-FB1B3B1D7481}" type="pres">
      <dgm:prSet presAssocID="{55935155-FD3D-4856-936C-53E8DC77F205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066FB14-DD74-4C6E-8220-CFD924819879}" type="presOf" srcId="{5FDCE2E3-FA07-4955-980D-0C79A8B537DC}" destId="{BB821987-78E9-463A-A753-6A217CB997C4}" srcOrd="0" destOrd="0" presId="urn:microsoft.com/office/officeart/2005/8/layout/target3"/>
    <dgm:cxn modelId="{BE4C67BD-3D1E-4777-89C1-5E97984D7293}" type="presOf" srcId="{BECB3A75-64D3-46C0-81B3-6E4EB8916746}" destId="{D7BF229C-2381-41DA-9E3D-AE415E8584C0}" srcOrd="1" destOrd="0" presId="urn:microsoft.com/office/officeart/2005/8/layout/target3"/>
    <dgm:cxn modelId="{20CEF719-C76A-40FC-806D-01657DB0FC92}" type="presOf" srcId="{55935155-FD3D-4856-936C-53E8DC77F205}" destId="{CB58D527-A57E-4BF0-ACB8-1F9F053AC4DF}" srcOrd="0" destOrd="0" presId="urn:microsoft.com/office/officeart/2005/8/layout/target3"/>
    <dgm:cxn modelId="{9A470D62-68B6-4C10-B92D-5A30F8F3F510}" srcId="{5FDCE2E3-FA07-4955-980D-0C79A8B537DC}" destId="{BECB3A75-64D3-46C0-81B3-6E4EB8916746}" srcOrd="0" destOrd="0" parTransId="{A7CDF0EB-8E12-4FD2-BD99-BCF834192BD9}" sibTransId="{0DA00367-EC11-4B1E-B074-CFF208E56111}"/>
    <dgm:cxn modelId="{74FEE226-13D4-4598-A819-485BF463CCB6}" type="presOf" srcId="{BECB3A75-64D3-46C0-81B3-6E4EB8916746}" destId="{01A6C5BB-7ADF-4106-AC31-479A9387ACF7}" srcOrd="0" destOrd="0" presId="urn:microsoft.com/office/officeart/2005/8/layout/target3"/>
    <dgm:cxn modelId="{C2AF9E47-A666-46DA-993B-BFFBDD138B74}" type="presOf" srcId="{55935155-FD3D-4856-936C-53E8DC77F205}" destId="{D2A206AE-DEAE-413A-B8F4-FB1B3B1D7481}" srcOrd="1" destOrd="0" presId="urn:microsoft.com/office/officeart/2005/8/layout/target3"/>
    <dgm:cxn modelId="{11221613-4479-4882-AB89-0D9135CC3CDD}" srcId="{5FDCE2E3-FA07-4955-980D-0C79A8B537DC}" destId="{55935155-FD3D-4856-936C-53E8DC77F205}" srcOrd="1" destOrd="0" parTransId="{288C8C4F-0782-492F-9F54-729A603C7BC8}" sibTransId="{0BE7346A-5FFD-4F94-8176-A75419805BAD}"/>
    <dgm:cxn modelId="{BBC0FB8F-202C-4F7C-B02E-A7B3A39B3EB5}" type="presParOf" srcId="{BB821987-78E9-463A-A753-6A217CB997C4}" destId="{31A75234-B3E3-44AC-9067-482E61E99E06}" srcOrd="0" destOrd="0" presId="urn:microsoft.com/office/officeart/2005/8/layout/target3"/>
    <dgm:cxn modelId="{0E6F90AD-1689-40E2-9969-D6640A45B1A1}" type="presParOf" srcId="{BB821987-78E9-463A-A753-6A217CB997C4}" destId="{BF6A3DD1-C9AF-4D7B-820F-C44857CEDF87}" srcOrd="1" destOrd="0" presId="urn:microsoft.com/office/officeart/2005/8/layout/target3"/>
    <dgm:cxn modelId="{D926BDF0-60D5-48F6-AEE2-3EE74793F46F}" type="presParOf" srcId="{BB821987-78E9-463A-A753-6A217CB997C4}" destId="{01A6C5BB-7ADF-4106-AC31-479A9387ACF7}" srcOrd="2" destOrd="0" presId="urn:microsoft.com/office/officeart/2005/8/layout/target3"/>
    <dgm:cxn modelId="{38973A36-CE1F-43FF-B1C6-E5BAF9FCBF89}" type="presParOf" srcId="{BB821987-78E9-463A-A753-6A217CB997C4}" destId="{C17D4C92-614A-42B2-ADF9-7E0B6A4FC8E9}" srcOrd="3" destOrd="0" presId="urn:microsoft.com/office/officeart/2005/8/layout/target3"/>
    <dgm:cxn modelId="{73D0094E-3D55-417D-8DF7-95A16BB99C3A}" type="presParOf" srcId="{BB821987-78E9-463A-A753-6A217CB997C4}" destId="{BCEBF3CC-BCB4-4AF1-BDAB-0E71F75E8F17}" srcOrd="4" destOrd="0" presId="urn:microsoft.com/office/officeart/2005/8/layout/target3"/>
    <dgm:cxn modelId="{FC8B09E3-DC5C-444A-8B5F-0F6E5BC81386}" type="presParOf" srcId="{BB821987-78E9-463A-A753-6A217CB997C4}" destId="{CB58D527-A57E-4BF0-ACB8-1F9F053AC4DF}" srcOrd="5" destOrd="0" presId="urn:microsoft.com/office/officeart/2005/8/layout/target3"/>
    <dgm:cxn modelId="{AE184457-D526-4E18-AA8A-39C41AB826B0}" type="presParOf" srcId="{BB821987-78E9-463A-A753-6A217CB997C4}" destId="{D7BF229C-2381-41DA-9E3D-AE415E8584C0}" srcOrd="6" destOrd="0" presId="urn:microsoft.com/office/officeart/2005/8/layout/target3"/>
    <dgm:cxn modelId="{E30E8E1F-E067-47B6-8450-EF7C6F99AA4F}" type="presParOf" srcId="{BB821987-78E9-463A-A753-6A217CB997C4}" destId="{D2A206AE-DEAE-413A-B8F4-FB1B3B1D748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E42D1F-AD17-40A2-96D8-08C27547E77C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FDB23B-C9BF-4984-B3C8-B70A1C48A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5B129D-6931-4BE0-A3E8-4E28395F5485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E0FBBB-6A9B-4318-A422-DE8308FC89BD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ACE3CA-B3D9-44D5-8E95-0119A7D01956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0CE7FD-28E3-41E0-A7C6-E995BE3258D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329232-8764-4BDA-AEE3-55E5153C17F9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2B5845-9332-480D-B3F5-12615AD5A2D0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19ABA2-6A12-475A-9512-7FAE719B7AC5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90A83A-7F9D-4050-BBB1-CA2DA51553DC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935E0C-AB0F-4DD3-B4EF-A5A6EB64C2BA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19BB3C-3109-401F-9B82-205FA7EA2539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EC8A1F-19D0-4D25-9C45-2850BE358A97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738FC5-7446-4A90-AD7C-5CA186ACB80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24139C-185C-42FE-980A-38CF77134C76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F0D32-4A26-4D64-8203-5C262C3C1D41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712BE7-15E4-4BA9-BC1C-728BDD2E2C78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AD0A3E-3027-4544-AA45-7450B70CDBD0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CD4D55-B62D-4878-97D8-CCE930CD59AC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0A07CD-CD94-4F6B-9C12-7E5DA7CC17C6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807496-8EC3-4532-9290-0614C60C04AF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CE4A86-A4F0-4690-A3F6-382CDC859415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429CC3-421D-4AC8-9D3F-7DC7D9C546BB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B25840-04CF-42D6-A496-4223100401AF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5599D0-9AD7-4FDE-BB56-048F51B5CD5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03DFB2-B5C7-4863-AD1F-AA59D9A9BFD6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3CB192-E3F2-45C4-B541-C3D48AF680A4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E880B-E8C3-4234-87BA-6D0777EDCF47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F3075C-65A7-42DF-B244-223C444FD00C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FD3C96-4631-43FA-9069-198604A2E743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DF1AB9-3C65-494E-AA29-7FDEAE01258B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E3B0-3392-4721-8058-F4EF6D67BD88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3999-49D8-4151-9508-EDEAB28C7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7965-3B6E-42FE-A87E-08FD85F2E3BB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5328-8C05-4448-841B-9FFD57013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7F82-8375-4430-9FF3-B12F278F5218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87613-20AE-44AD-9A9F-DB3C968EC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04/02/2008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28/02/2008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F125-FEF2-44B0-AFE2-A05FB307E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E1EE-560F-4FE5-922B-B79D18A26070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32FD-61EB-4233-8045-8156DA1C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1ABDF-BDE3-4399-9847-96298810ACCC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AED5-F4C9-4489-A648-D8AB188F4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8D64-22B1-4BB3-AA70-A86CD2450C57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6500-3A81-4FE0-8917-6AFCE1A42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9BC1-3505-4608-900D-F854D560B98E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222-35BA-4853-AF9E-E883BED8E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B972-7024-4E10-95A0-1F41B0DEF49B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6E37-2CFF-4A85-BC20-86689AE8D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FFD4-EF43-4F6E-9D8F-4624F2E41FB8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3B37-B922-4FB0-B889-435FDB0F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BFC2-B549-4ABF-9A3C-70FC81655F49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CFC1-7811-4173-B718-974218BF8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E172-DE22-4DB6-BAB2-861AFCA20B08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EC20-ACB0-4CC1-8B5F-7925D64CB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243D9A-8073-48ED-A5E0-85E07E998BAA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CFAF70-144C-4095-880A-784D803B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146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PROGRAM </a:t>
            </a:r>
            <a:r>
              <a:rPr lang="id-ID" sz="4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DEPKES TTG</a:t>
            </a:r>
            <a:r>
              <a:rPr lang="en-US" sz="4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4800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PELAYANAN KEPERAWATAN KELUARGA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Hasil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riskesdas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2007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 rtlCol="0"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Penyebab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kematian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terbanyak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yaitu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Arial Narrow" pitchFamily="34" charset="0"/>
              </a:rPr>
              <a:t>Perinatal</a:t>
            </a:r>
            <a:r>
              <a:rPr lang="en-US" b="1" dirty="0" smtClean="0">
                <a:latin typeface="Arial Narrow" pitchFamily="34" charset="0"/>
              </a:rPr>
              <a:t> (0-7 </a:t>
            </a:r>
            <a:r>
              <a:rPr lang="en-US" b="1" dirty="0" err="1" smtClean="0">
                <a:latin typeface="Arial Narrow" pitchFamily="34" charset="0"/>
              </a:rPr>
              <a:t>hari</a:t>
            </a:r>
            <a:r>
              <a:rPr lang="en-US" b="1" dirty="0" smtClean="0">
                <a:latin typeface="Arial Narrow" pitchFamily="34" charset="0"/>
              </a:rPr>
              <a:t>) : </a:t>
            </a:r>
            <a:r>
              <a:rPr lang="en-US" b="1" i="1" dirty="0" smtClean="0">
                <a:latin typeface="Arial Narrow" pitchFamily="34" charset="0"/>
              </a:rPr>
              <a:t>respiratory disorders </a:t>
            </a:r>
            <a:r>
              <a:rPr lang="en-US" b="1" dirty="0" smtClean="0">
                <a:latin typeface="Arial Narrow" pitchFamily="34" charset="0"/>
              </a:rPr>
              <a:t>(35,9%)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i="1" dirty="0" smtClean="0">
                <a:latin typeface="Arial Narrow" pitchFamily="34" charset="0"/>
              </a:rPr>
              <a:t>premature </a:t>
            </a:r>
            <a:r>
              <a:rPr lang="en-US" b="1" dirty="0" smtClean="0">
                <a:latin typeface="Arial Narrow" pitchFamily="34" charset="0"/>
              </a:rPr>
              <a:t>(32,3%),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Arial Narrow" pitchFamily="34" charset="0"/>
              </a:rPr>
              <a:t>Usia</a:t>
            </a:r>
            <a:r>
              <a:rPr lang="en-US" b="1" dirty="0" smtClean="0">
                <a:latin typeface="Arial Narrow" pitchFamily="34" charset="0"/>
              </a:rPr>
              <a:t> (7- 28 </a:t>
            </a:r>
            <a:r>
              <a:rPr lang="en-US" b="1" dirty="0" err="1" smtClean="0">
                <a:latin typeface="Arial Narrow" pitchFamily="34" charset="0"/>
              </a:rPr>
              <a:t>hari</a:t>
            </a:r>
            <a:r>
              <a:rPr lang="en-US" b="1" dirty="0" smtClean="0">
                <a:latin typeface="Arial Narrow" pitchFamily="34" charset="0"/>
              </a:rPr>
              <a:t>) : </a:t>
            </a:r>
            <a:r>
              <a:rPr lang="en-US" b="1" i="1" dirty="0" smtClean="0">
                <a:latin typeface="Arial Narrow" pitchFamily="34" charset="0"/>
              </a:rPr>
              <a:t>sepsis </a:t>
            </a:r>
            <a:r>
              <a:rPr lang="en-US" b="1" i="1" dirty="0" err="1" smtClean="0">
                <a:latin typeface="Arial Narrow" pitchFamily="34" charset="0"/>
              </a:rPr>
              <a:t>neonatorum</a:t>
            </a:r>
            <a:r>
              <a:rPr lang="en-US" b="1" i="1" dirty="0" smtClean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(20,5%)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i="1" dirty="0" smtClean="0">
                <a:latin typeface="Arial Narrow" pitchFamily="34" charset="0"/>
              </a:rPr>
              <a:t>congenital malformations </a:t>
            </a:r>
            <a:r>
              <a:rPr lang="en-US" b="1" dirty="0" smtClean="0">
                <a:latin typeface="Arial Narrow" pitchFamily="34" charset="0"/>
              </a:rPr>
              <a:t>(18,1%).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Arial Narrow" pitchFamily="34" charset="0"/>
              </a:rPr>
              <a:t>Bayi</a:t>
            </a:r>
            <a:r>
              <a:rPr lang="en-US" b="1" dirty="0" smtClean="0">
                <a:latin typeface="Arial Narrow" pitchFamily="34" charset="0"/>
              </a:rPr>
              <a:t> : </a:t>
            </a:r>
            <a:r>
              <a:rPr lang="en-US" b="1" dirty="0" err="1" smtClean="0">
                <a:latin typeface="Arial Narrow" pitchFamily="34" charset="0"/>
              </a:rPr>
              <a:t>diare</a:t>
            </a:r>
            <a:r>
              <a:rPr lang="en-US" b="1" dirty="0" smtClean="0">
                <a:latin typeface="Arial Narrow" pitchFamily="34" charset="0"/>
              </a:rPr>
              <a:t> (31,4%)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pnemonia</a:t>
            </a:r>
            <a:r>
              <a:rPr lang="en-US" b="1" dirty="0" smtClean="0">
                <a:latin typeface="Arial Narrow" pitchFamily="34" charset="0"/>
              </a:rPr>
              <a:t> (23,8%).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Arial Narrow" pitchFamily="34" charset="0"/>
              </a:rPr>
              <a:t>Anak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balita</a:t>
            </a:r>
            <a:r>
              <a:rPr lang="en-US" b="1" dirty="0" smtClean="0">
                <a:latin typeface="Arial Narrow" pitchFamily="34" charset="0"/>
              </a:rPr>
              <a:t> : </a:t>
            </a:r>
            <a:r>
              <a:rPr lang="en-US" b="1" dirty="0" err="1" smtClean="0">
                <a:latin typeface="Arial Narrow" pitchFamily="34" charset="0"/>
              </a:rPr>
              <a:t>diare</a:t>
            </a:r>
            <a:r>
              <a:rPr lang="en-US" b="1" dirty="0" smtClean="0">
                <a:latin typeface="Arial Narrow" pitchFamily="34" charset="0"/>
              </a:rPr>
              <a:t> (25,2%)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pnemonia</a:t>
            </a:r>
            <a:r>
              <a:rPr lang="en-US" b="1" dirty="0" smtClean="0">
                <a:latin typeface="Arial Narrow" pitchFamily="34" charset="0"/>
              </a:rPr>
              <a:t> (15,5%).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Arial Narrow" pitchFamily="34" charset="0"/>
              </a:rPr>
              <a:t>untuk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semua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umur</a:t>
            </a:r>
            <a:r>
              <a:rPr lang="en-US" b="1" dirty="0" smtClean="0">
                <a:latin typeface="Arial Narrow" pitchFamily="34" charset="0"/>
              </a:rPr>
              <a:t>  : </a:t>
            </a:r>
            <a:r>
              <a:rPr lang="en-US" b="1" dirty="0" err="1" smtClean="0">
                <a:latin typeface="Arial Narrow" pitchFamily="34" charset="0"/>
              </a:rPr>
              <a:t>telah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bergeser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dari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penyakit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menular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penyakit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tidak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menular</a:t>
            </a:r>
            <a:r>
              <a:rPr lang="en-US" b="1" dirty="0" smtClean="0">
                <a:latin typeface="Arial Narrow" pitchFamily="34" charset="0"/>
              </a:rPr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F84BC-9A22-43D4-8A89-61169216CB1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Algerian" pitchFamily="82" charset="0"/>
              </a:rPr>
              <a:t>Prevalensi Nasional Penyakit Menular (berdasarkan Dx/ Nakes dan Keluhan responden)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Infeksi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Saluran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Pernafasan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Akut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 25,50%.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Pnemonia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 2,13%.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Tuberkulosis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Paru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 0,99%.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Campak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 1,18%.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Hepatitis : 0,60%.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Tifoid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 1,60%.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Diare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: 9,00%.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24B56-0357-4D4E-9734-F8A498E7543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  <a:latin typeface="Algerian" pitchFamily="82" charset="0"/>
              </a:rPr>
              <a:t>Prevalensi nasional Penyakit Tdk Menular </a:t>
            </a:r>
            <a:br>
              <a:rPr lang="en-US" sz="240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400" smtClean="0">
                <a:solidFill>
                  <a:srgbClr val="FF0000"/>
                </a:solidFill>
                <a:latin typeface="Algerian" pitchFamily="82" charset="0"/>
              </a:rPr>
              <a:t>(berdasarkan Dx/ tenaga kesehatan &amp; gejala)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229600" cy="6019800"/>
          </a:xfrm>
        </p:spPr>
        <p:txBody>
          <a:bodyPr rtlCol="0">
            <a:normAutofit fontScale="85000" lnSpcReduction="20000"/>
          </a:bodyPr>
          <a:lstStyle/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Sendi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30,3%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Stroke : 0,8%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Asma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4,0% 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Jantung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7,2%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Diabetes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Melitus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1,1%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Tumor/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Kanker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0,4%.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Gangguan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Jiwa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Berat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0,5%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Hipertensi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Pada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Penduduk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Umur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&gt; 18 : 29,8% (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berdasarkan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pengukuran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Gangguan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Mental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Emosional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Pada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Penduduk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Umur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&gt; 15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Tahun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11,6% (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Self Reported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Questionnarie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Cedera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7,5% (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berdasarkan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pengakuan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responden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untuk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berbagai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penyebab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cedera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FDDC9-AABD-4E56-B13E-9AE3587CA73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Perilaku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Masyarakat</a:t>
            </a:r>
            <a:endParaRPr lang="en-US" sz="4000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Kurang Makan Buah dan Sayur Pada Penduduk Umur &gt; 10 Tahun : 93,6%.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Minum Alkohol selama 12 Bulan Terakhir : 4,6%.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Merokok Setiap Hari Pada Penduduk Umur &gt; 10 Tahun : 23,7%.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Kurang Aktivitas Fisik Pada Penduduk Umur &gt; 10 Tahun : 48,2%.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Pernah Mendengar HIV/AIDS : 44,4%.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Berperilaku Benar Dalam Buang Air Besar : 71,1%.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Berperilaku Benar Dalam Cuci Tangan : 23,2%.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smtClean="0">
                <a:solidFill>
                  <a:srgbClr val="7030A0"/>
                </a:solidFill>
                <a:latin typeface="Arial Narrow" pitchFamily="34" charset="0"/>
              </a:rPr>
              <a:t>Jenis makanan berisiko yang paling banyak dikonsumsi Pada penduduk umur &gt; 10 tahun adalah Penyedap (77,8%), Manis (68,1%), dan Kafein (36,5%).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86223-B711-4348-B803-5358A3A0C75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Kondisi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dan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kebiasaan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Rumah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Tangga</a:t>
            </a:r>
            <a:endParaRPr lang="en-US" sz="3200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 rtlCol="0">
            <a:normAutofit fontScale="92500" lnSpcReduction="10000"/>
          </a:bodyPr>
          <a:lstStyle/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Berperilaku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Hidup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Bersih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Dan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Sehat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38,7%.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Pemanfaatan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sarana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untuk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rawat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jalan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Rumah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Sakit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Bersalin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(14,8%),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Tenaga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(13,9%),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Rumah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Sakit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Pemerintah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(1,6%).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Pemakaian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air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bersih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per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orang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per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hari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&lt; 20 liter : 14,4%.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Menggunakan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jamban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sendiri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60,0%.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Tidak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mempunyai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Sarana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Pembuangan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Air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Limbah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24,9%.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Tidak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ada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penampungan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sampah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dalam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rumah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72,9%.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7E7D9-1175-4F4E-9260-09B2F3CC2E5B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0000"/>
                </a:solidFill>
                <a:latin typeface="Algerian" pitchFamily="82" charset="0"/>
              </a:rPr>
              <a:t>Dasar Hukum Pelayanan Keperawatan Keluarga Di Indonesia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UU </a:t>
            </a:r>
            <a:r>
              <a:rPr lang="en-US" sz="2400" b="1" dirty="0" err="1" smtClean="0">
                <a:solidFill>
                  <a:srgbClr val="7030A0"/>
                </a:solidFill>
              </a:rPr>
              <a:t>Kesehatan</a:t>
            </a:r>
            <a:r>
              <a:rPr lang="en-US" sz="2400" b="1" dirty="0" smtClean="0">
                <a:solidFill>
                  <a:srgbClr val="7030A0"/>
                </a:solidFill>
              </a:rPr>
              <a:t> No. : 36 </a:t>
            </a:r>
            <a:r>
              <a:rPr lang="en-US" sz="2400" b="1" dirty="0" err="1" smtClean="0">
                <a:solidFill>
                  <a:srgbClr val="7030A0"/>
                </a:solidFill>
              </a:rPr>
              <a:t>tahun</a:t>
            </a:r>
            <a:r>
              <a:rPr lang="en-US" sz="2400" b="1" dirty="0" smtClean="0">
                <a:solidFill>
                  <a:srgbClr val="7030A0"/>
                </a:solidFill>
              </a:rPr>
              <a:t> 2009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err="1" smtClean="0">
                <a:solidFill>
                  <a:srgbClr val="7030A0"/>
                </a:solidFill>
              </a:rPr>
              <a:t>Bagian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Kedua</a:t>
            </a:r>
            <a:r>
              <a:rPr lang="en-US" sz="2400" b="1" dirty="0" smtClean="0">
                <a:solidFill>
                  <a:srgbClr val="7030A0"/>
                </a:solidFill>
              </a:rPr>
              <a:t> : </a:t>
            </a:r>
            <a:r>
              <a:rPr lang="en-US" sz="2400" b="1" dirty="0" err="1" smtClean="0">
                <a:solidFill>
                  <a:srgbClr val="7030A0"/>
                </a:solidFill>
              </a:rPr>
              <a:t>Pelayanan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Kesehatan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Ps.52 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terdiri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atas</a:t>
            </a:r>
            <a:r>
              <a:rPr lang="en-US" sz="2400" dirty="0" smtClean="0">
                <a:latin typeface="Arial Narrow" pitchFamily="34" charset="0"/>
              </a:rPr>
              <a:t> : a.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Perseorangan</a:t>
            </a:r>
            <a:r>
              <a:rPr lang="en-US" sz="2400" dirty="0" smtClean="0">
                <a:latin typeface="Arial Narrow" pitchFamily="34" charset="0"/>
              </a:rPr>
              <a:t>, b.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Masyarakat</a:t>
            </a:r>
            <a:endParaRPr lang="en-US" sz="2400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 </a:t>
            </a:r>
            <a:r>
              <a:rPr lang="en-US" sz="2400" dirty="0" err="1" smtClean="0">
                <a:latin typeface="Arial Narrow" pitchFamily="34" charset="0"/>
              </a:rPr>
              <a:t>sebagaimana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dimaksud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ayat</a:t>
            </a:r>
            <a:r>
              <a:rPr lang="en-US" sz="2400" dirty="0" smtClean="0">
                <a:latin typeface="Arial Narrow" pitchFamily="34" charset="0"/>
              </a:rPr>
              <a:t> 1) </a:t>
            </a:r>
            <a:r>
              <a:rPr lang="en-US" sz="2400" dirty="0" err="1" smtClean="0">
                <a:latin typeface="Arial Narrow" pitchFamily="34" charset="0"/>
              </a:rPr>
              <a:t>meliputi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kegiatan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pendekatan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promotif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preventif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kuratif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rehabilitatif</a:t>
            </a:r>
            <a:endParaRPr lang="en-US" sz="2400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Ps. 53 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perseorangan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ditujukan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menyembuhkan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penyakit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memulihkan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perseorangan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</a:rPr>
              <a:t>keluarga</a:t>
            </a:r>
            <a:endParaRPr lang="en-US" sz="24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masyarakat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ditujukan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memelihara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meningkatkan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serta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mencegah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penyakit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suatu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kelompok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masyarakat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D6782-1DF6-4CC7-BB40-09B4BB0639D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394325"/>
          </a:xfrm>
        </p:spPr>
        <p:txBody>
          <a:bodyPr rtlCol="0">
            <a:normAutofit fontScale="77500" lnSpcReduction="2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Lanjutan</a:t>
            </a: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7030A0"/>
                </a:solidFill>
              </a:rPr>
              <a:t>UU </a:t>
            </a:r>
            <a:r>
              <a:rPr lang="en-US" b="1" dirty="0" err="1" smtClean="0">
                <a:solidFill>
                  <a:srgbClr val="7030A0"/>
                </a:solidFill>
              </a:rPr>
              <a:t>Rumah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Sakit</a:t>
            </a:r>
            <a:r>
              <a:rPr lang="en-US" b="1" dirty="0" smtClean="0">
                <a:solidFill>
                  <a:srgbClr val="7030A0"/>
                </a:solidFill>
              </a:rPr>
              <a:t>  No. : 44 </a:t>
            </a:r>
            <a:r>
              <a:rPr lang="en-US" b="1" dirty="0" err="1" smtClean="0">
                <a:solidFill>
                  <a:srgbClr val="7030A0"/>
                </a:solidFill>
              </a:rPr>
              <a:t>tahun</a:t>
            </a:r>
            <a:r>
              <a:rPr lang="en-US" b="1" dirty="0" smtClean="0">
                <a:solidFill>
                  <a:srgbClr val="7030A0"/>
                </a:solidFill>
              </a:rPr>
              <a:t> 2009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rgbClr val="7030A0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Bab</a:t>
            </a:r>
            <a:r>
              <a:rPr lang="en-US" b="1" dirty="0" smtClean="0">
                <a:solidFill>
                  <a:srgbClr val="7030A0"/>
                </a:solidFill>
              </a:rPr>
              <a:t> III : </a:t>
            </a:r>
            <a:r>
              <a:rPr lang="en-US" b="1" dirty="0" err="1" smtClean="0">
                <a:solidFill>
                  <a:srgbClr val="7030A0"/>
                </a:solidFill>
              </a:rPr>
              <a:t>Tugas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Fungsi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Pasal</a:t>
            </a:r>
            <a:r>
              <a:rPr lang="en-US" b="1" dirty="0" smtClean="0">
                <a:solidFill>
                  <a:srgbClr val="7030A0"/>
                </a:solidFill>
              </a:rPr>
              <a:t> 4 :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Sakitmempunyai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pelayanan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kesehatan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perorangan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paripurna</a:t>
            </a:r>
            <a:endParaRPr lang="en-US" b="1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Pasal</a:t>
            </a:r>
            <a:r>
              <a:rPr lang="en-US" b="1" dirty="0" smtClean="0">
                <a:solidFill>
                  <a:srgbClr val="7030A0"/>
                </a:solidFill>
              </a:rPr>
              <a:t> 5 :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menjalankan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sebagaimana</a:t>
            </a:r>
            <a:r>
              <a:rPr lang="en-US" b="1" dirty="0" smtClean="0"/>
              <a:t> </a:t>
            </a:r>
            <a:r>
              <a:rPr lang="en-US" b="1" dirty="0" err="1" smtClean="0"/>
              <a:t>dimaksud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id-ID" b="1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4 RS </a:t>
            </a:r>
            <a:r>
              <a:rPr lang="en-US" b="1" dirty="0" err="1" smtClean="0"/>
              <a:t>Memp</a:t>
            </a:r>
            <a:r>
              <a:rPr lang="en-US" b="1" dirty="0" smtClean="0"/>
              <a:t>. </a:t>
            </a:r>
            <a:r>
              <a:rPr lang="en-US" b="1" dirty="0" err="1" smtClean="0"/>
              <a:t>fungsi</a:t>
            </a:r>
            <a:r>
              <a:rPr lang="en-US" b="1" dirty="0" smtClean="0"/>
              <a:t> 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b="1" dirty="0" err="1" smtClean="0"/>
              <a:t>Penyelenggaraan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pengobatan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pemulihan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sakit</a:t>
            </a:r>
            <a:endParaRPr lang="en-US" b="1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b="1" dirty="0" err="1" smtClean="0"/>
              <a:t>Pemeliharaan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perorangan</a:t>
            </a:r>
            <a:r>
              <a:rPr lang="en-US" b="1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yankes</a:t>
            </a:r>
            <a:r>
              <a:rPr lang="en-US" b="1" dirty="0" smtClean="0"/>
              <a:t> yang </a:t>
            </a:r>
            <a:r>
              <a:rPr lang="en-US" b="1" dirty="0" err="1" smtClean="0"/>
              <a:t>paripurna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ketiga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medis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534400" cy="5745163"/>
          </a:xfrm>
        </p:spPr>
        <p:txBody>
          <a:bodyPr rtlCol="0">
            <a:normAutofit fontScale="850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Lanjutan</a:t>
            </a: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Kepmenkes</a:t>
            </a:r>
            <a:r>
              <a:rPr lang="en-US" b="1" dirty="0" smtClean="0">
                <a:solidFill>
                  <a:srgbClr val="7030A0"/>
                </a:solidFill>
              </a:rPr>
              <a:t> 279/MENKES/SK/IV/2006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 err="1" smtClean="0">
                <a:latin typeface="Arial Narrow" pitchFamily="34" charset="0"/>
              </a:rPr>
              <a:t>Kegiatan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Perkesmas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meliputi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kegiatan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maupun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luar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gedung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puskesmas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mencakup</a:t>
            </a:r>
            <a:r>
              <a:rPr lang="en-US" dirty="0" smtClean="0">
                <a:latin typeface="Arial Narrow" pitchFamily="34" charset="0"/>
              </a:rPr>
              <a:t> UKP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UKM</a:t>
            </a: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 err="1" smtClean="0">
                <a:latin typeface="Arial Narrow" pitchFamily="34" charset="0"/>
              </a:rPr>
              <a:t>Sasaran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Perkesmas</a:t>
            </a:r>
            <a:r>
              <a:rPr lang="en-US" dirty="0" smtClean="0">
                <a:latin typeface="Arial Narrow" pitchFamily="34" charset="0"/>
              </a:rPr>
              <a:t> : </a:t>
            </a:r>
            <a:r>
              <a:rPr lang="en-US" dirty="0" err="1" smtClean="0">
                <a:latin typeface="Arial Narrow" pitchFamily="34" charset="0"/>
              </a:rPr>
              <a:t>Individu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Arial Narrow" pitchFamily="34" charset="0"/>
              </a:rPr>
              <a:t>keluarga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kelompok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endParaRPr lang="en-US" dirty="0" smtClean="0">
              <a:latin typeface="Arial Narrow" pitchFamily="34" charset="0"/>
            </a:endParaRPr>
          </a:p>
          <a:p>
            <a:pPr marL="265176" indent="-265176" eaLnBrk="1" fontAlgn="auto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 err="1" smtClean="0">
                <a:latin typeface="Arial Narrow" pitchFamily="34" charset="0"/>
              </a:rPr>
              <a:t>Kegiatan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Perkesmas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antara</a:t>
            </a:r>
            <a:r>
              <a:rPr lang="en-US" dirty="0" smtClean="0">
                <a:latin typeface="Arial Narrow" pitchFamily="34" charset="0"/>
              </a:rPr>
              <a:t> lain </a:t>
            </a:r>
            <a:r>
              <a:rPr lang="en-US" dirty="0" err="1" smtClean="0">
                <a:latin typeface="Arial Narrow" pitchFamily="34" charset="0"/>
              </a:rPr>
              <a:t>mencakup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Askep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kasus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memerlukan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tindak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lanjut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pelayanan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rumah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Individu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dlm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konteks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keluarga</a:t>
            </a:r>
            <a:r>
              <a:rPr lang="en-US" dirty="0" smtClean="0">
                <a:latin typeface="Arial Narrow" pitchFamily="34" charset="0"/>
              </a:rPr>
              <a:t>)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askep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keluarga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B2DD8-232A-46D0-B701-B7CEE12C728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382000" cy="6629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Algerian" pitchFamily="82" charset="0"/>
              </a:rPr>
              <a:t>Lanjutan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b="1" smtClean="0">
                <a:solidFill>
                  <a:srgbClr val="7030A0"/>
                </a:solidFill>
              </a:rPr>
              <a:t>Kepmenkes No. : 1239/Menkes/SK/XI/2001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b="1" smtClean="0">
                <a:solidFill>
                  <a:srgbClr val="7030A0"/>
                </a:solidFill>
              </a:rPr>
              <a:t>Ps. 22 :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arenR"/>
            </a:pPr>
            <a:r>
              <a:rPr lang="en-US" smtClean="0">
                <a:latin typeface="Arial Narrow" pitchFamily="34" charset="0"/>
              </a:rPr>
              <a:t>Perawat yang memiliki SIPP dapat melakukan askep dlm bentuk kunjungan rumah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arenR"/>
            </a:pPr>
            <a:r>
              <a:rPr lang="en-US" smtClean="0">
                <a:latin typeface="Arial Narrow" pitchFamily="34" charset="0"/>
              </a:rPr>
              <a:t>Perawat dlm melakukan askep dlm bentuk kunjungan rumah harus membawa perlengkapan perawatan sesuai kebutuhan</a:t>
            </a:r>
            <a:r>
              <a:rPr lang="en-US" sz="2400" smtClean="0">
                <a:latin typeface="Arial Narrow" pitchFamily="34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40CDF-B41B-4A54-93BE-B9626CCCA35C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E7480-116A-4DF8-A6FE-56963BFDF4F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7620000" cy="6019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Algerian" pitchFamily="82" charset="0"/>
              </a:rPr>
              <a:t>Lanjutan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7030A0"/>
                </a:solidFill>
              </a:rPr>
              <a:t>Kepmenkes No. : 1410/Menkes/SK/X/2003 Tentang penetapan penggunaan Sistem Informasi RS di Indonesia (Sistem pelaporan RS)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3399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Data Kegiatan Pelayanan Rumah Sakit (Formulir RL.1)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Kunjungan rumah :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Yang dimaksud dengan kegiatan kunjungan rumah adalah semua kegiatan yang dilakukan untuk tindakan lanjut kegiatan jenis pelayanan : penyakit dalam, kesehatan anak (Termasuk neonatal dll), Obgin, Saraf, dan kes jiwa yang dilakukan di rumah oleh rumah sakit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Adapun pencatatan ini di peroleh dari pencatatan register kunjungan rumah.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296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..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6BEC0E4-2996-44B0-B9E0-936FC040E6B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133600" y="914400"/>
            <a:ext cx="52578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2800" b="1">
                <a:solidFill>
                  <a:srgbClr val="00B050"/>
                </a:solidFill>
              </a:rPr>
              <a:t>VISI PEMBANGUNAN KESEHATAN </a:t>
            </a:r>
            <a:r>
              <a:rPr lang="en-US" sz="2800"/>
              <a:t>:</a:t>
            </a:r>
          </a:p>
          <a:p>
            <a:pPr algn="ctr"/>
            <a:r>
              <a:rPr lang="en-US" sz="2400" b="1">
                <a:solidFill>
                  <a:srgbClr val="7030A0"/>
                </a:solidFill>
                <a:latin typeface="Algerian" pitchFamily="82" charset="0"/>
              </a:rPr>
              <a:t>INDONESIA SEHAT 2010</a:t>
            </a:r>
          </a:p>
          <a:p>
            <a:pPr algn="ctr"/>
            <a:endParaRPr lang="en-US" sz="2000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1676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VISI RENSTRA DEPKES :</a:t>
            </a:r>
          </a:p>
          <a:p>
            <a:pPr algn="ctr"/>
            <a:r>
              <a:rPr lang="fi-FI" sz="2400" b="1">
                <a:solidFill>
                  <a:srgbClr val="7030A0"/>
                </a:solidFill>
                <a:latin typeface="Algerian" pitchFamily="82" charset="0"/>
              </a:rPr>
              <a:t>MASYARAKAT SEHAT YANG MANDIRI DAN BERKEADILAN</a:t>
            </a:r>
            <a:endParaRPr lang="en-US" sz="2400" b="1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04800" y="3048000"/>
            <a:ext cx="883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B050"/>
                </a:solidFill>
              </a:rPr>
              <a:t>MISI RENSTRA DEPKES :</a:t>
            </a: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7030A0"/>
                </a:solidFill>
              </a:rPr>
              <a:t> 1. </a:t>
            </a:r>
            <a:r>
              <a:rPr lang="en-US" sz="2000" b="1">
                <a:solidFill>
                  <a:srgbClr val="7030A0"/>
                </a:solidFill>
                <a:ea typeface="Arabic Transparent"/>
                <a:cs typeface="Arabic Transparent"/>
              </a:rPr>
              <a:t>Meningkatkan derajad kesehatan masyarakat melalui pemberdayaan 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7030A0"/>
                </a:solidFill>
                <a:ea typeface="Arabic Transparent"/>
                <a:cs typeface="Arabic Transparent"/>
              </a:rPr>
              <a:t>     masyarakat termasuk swasta dan masyarakat Madani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7030A0"/>
                </a:solidFill>
                <a:ea typeface="Arabic Transparent"/>
                <a:cs typeface="Arabic Transparent"/>
              </a:rPr>
              <a:t>2.  Melindungi kesehatan masyarakat dengan menjamin tersedianya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7030A0"/>
                </a:solidFill>
                <a:ea typeface="Arabic Transparent"/>
                <a:cs typeface="Arabic Transparent"/>
              </a:rPr>
              <a:t>     upaya kesehatan yang paripurna, merata, bermutu &amp; berkeadilan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7030A0"/>
                </a:solidFill>
                <a:ea typeface="Arabic Transparent"/>
                <a:cs typeface="Arabic Transparent"/>
              </a:rPr>
              <a:t>3.  Menjamin ketersediaan dan pemerataan sumberdaya kesehatan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7030A0"/>
                </a:solidFill>
                <a:ea typeface="Arabic Transparent"/>
                <a:cs typeface="Arabic Transparent"/>
              </a:rPr>
              <a:t>4.  Menciptakan tata kelola kepemerintahan yang baik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4343400" y="1219200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267200" y="2514600"/>
            <a:ext cx="457200" cy="533400"/>
          </a:xfrm>
          <a:prstGeom prst="downArrow">
            <a:avLst>
              <a:gd name="adj1" fmla="val 50000"/>
              <a:gd name="adj2" fmla="val 3125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382000" cy="55165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Algerian" pitchFamily="82" charset="0"/>
              </a:rPr>
              <a:t>Lanjutan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7030A0"/>
                </a:solidFill>
              </a:rPr>
              <a:t>Kepmenkes No : 812/Menkes/SK/VII/2007 tentang Kebijakan Perawatan Paliatif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FF00FF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/>
              <a:t>Perawatan paliatif adalah pendekatan yg bertujuan memperbaiki kualitas hidup </a:t>
            </a:r>
            <a:r>
              <a:rPr lang="en-US" sz="2400" smtClean="0">
                <a:solidFill>
                  <a:srgbClr val="0070C0"/>
                </a:solidFill>
              </a:rPr>
              <a:t>pasien dan keluarganya </a:t>
            </a:r>
            <a:r>
              <a:rPr lang="en-US" sz="2400" smtClean="0"/>
              <a:t>dlm menghadapi masalah penyakit yg dpt mengancam jiwa.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/>
              <a:t>Pelaksana perawatan paliatif adalah </a:t>
            </a:r>
            <a:r>
              <a:rPr lang="en-US" sz="2400" smtClean="0">
                <a:solidFill>
                  <a:srgbClr val="0070C0"/>
                </a:solidFill>
              </a:rPr>
              <a:t>tenaga kesehatan</a:t>
            </a:r>
            <a:r>
              <a:rPr lang="en-US" sz="2400" smtClean="0"/>
              <a:t>, pekerja sosial, rohaniwan, </a:t>
            </a:r>
            <a:r>
              <a:rPr lang="en-US" sz="2400" smtClean="0">
                <a:solidFill>
                  <a:srgbClr val="0070C0"/>
                </a:solidFill>
              </a:rPr>
              <a:t>keluarga</a:t>
            </a:r>
            <a:r>
              <a:rPr lang="en-US" sz="2400" smtClean="0"/>
              <a:t>, relawan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/>
              <a:t>Tempat untuk melakukan perawatan paliatif : rumah sakit, puskesmas, rumah singgah, </a:t>
            </a:r>
            <a:r>
              <a:rPr lang="en-US" sz="2400" smtClean="0">
                <a:solidFill>
                  <a:srgbClr val="0070C0"/>
                </a:solidFill>
              </a:rPr>
              <a:t>rumah pasien</a:t>
            </a:r>
            <a:r>
              <a:rPr lang="en-US" sz="2400" smtClean="0"/>
              <a:t>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59A4F-AB29-41EA-853E-1DB8B116AAF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465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 sz="2400" b="1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305800" cy="5897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b="1" smtClean="0">
              <a:solidFill>
                <a:srgbClr val="FF00FF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  <a:latin typeface="Algerian" pitchFamily="82" charset="0"/>
              </a:rPr>
              <a:t>Lanjutan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7030A0"/>
                </a:solidFill>
              </a:rPr>
              <a:t>Keputusan Dirjend Yanmed No.HK.00.06.5.1.311 Tahun 2005 tentang Pedoman Perawatan Kesehatan di Rumah</a:t>
            </a:r>
          </a:p>
          <a:p>
            <a:pPr eaLnBrk="1" hangingPunct="1">
              <a:buFontTx/>
              <a:buNone/>
            </a:pPr>
            <a:endParaRPr lang="en-US" sz="2400" b="1" smtClean="0"/>
          </a:p>
          <a:p>
            <a:pPr eaLnBrk="1" hangingPunct="1">
              <a:buFontTx/>
              <a:buNone/>
            </a:pPr>
            <a:r>
              <a:rPr lang="en-US" sz="2400" smtClean="0"/>
              <a:t>Perawatan Kesehatan Di Rumah adalah :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/>
              <a:t>Bentuk pelayanan kesehatan yg komprehensif bertujuan </a:t>
            </a:r>
            <a:r>
              <a:rPr lang="en-US" sz="2400" smtClean="0">
                <a:solidFill>
                  <a:srgbClr val="0070C0"/>
                </a:solidFill>
              </a:rPr>
              <a:t>memandirikan klien dan keluarganya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/>
              <a:t>Pelayanan diberikan di tempat tinggal klien dgn melibatkan klien dan keluarganya sbg subyek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/>
              <a:t>Pelayanan di kelola oleh suatu unit/ sarana/ institusi dgn mengkoordinir berbagai kategori tenaga profesional dibantu tenaga non profesional di bidang kesehatan maupun non kesehatan.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B08F5-D1F8-4E6E-AD53-2400E30163F4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35963" cy="12795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Algerian" pitchFamily="82" charset="0"/>
              </a:rPr>
              <a:t>PROGRAM </a:t>
            </a:r>
            <a:r>
              <a:rPr lang="id-ID" sz="2800" smtClean="0">
                <a:solidFill>
                  <a:srgbClr val="FF0000"/>
                </a:solidFill>
                <a:latin typeface="Algerian" pitchFamily="82" charset="0"/>
              </a:rPr>
              <a:t>DEPKES DALAM PENGEMBANGAN</a:t>
            </a:r>
            <a:r>
              <a:rPr lang="en-US" sz="2800" smtClean="0">
                <a:solidFill>
                  <a:srgbClr val="FF0000"/>
                </a:solidFill>
                <a:latin typeface="Algerian" pitchFamily="82" charset="0"/>
              </a:rPr>
              <a:t> PELAYANAN KEPERAWATAN KELUARGA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83563" cy="41878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rgbClr val="00B050"/>
              </a:buClr>
              <a:buSzPct val="100000"/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Peny</a:t>
            </a:r>
            <a:r>
              <a:rPr lang="id-ID" dirty="0" smtClean="0">
                <a:solidFill>
                  <a:srgbClr val="7030A0"/>
                </a:solidFill>
                <a:latin typeface="Arial Black" pitchFamily="34" charset="0"/>
              </a:rPr>
              <a:t>usun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an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Pedoman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Penerapan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Model Dan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Modul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Pelayanan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Keperawatan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Keluarga</a:t>
            </a:r>
            <a:endParaRPr lang="en-US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rgbClr val="00B050"/>
              </a:buClr>
              <a:buSzPct val="100000"/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Penerapan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Model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Pelayanan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Keperawatan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Keluarga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id-ID" dirty="0" smtClean="0">
                <a:solidFill>
                  <a:srgbClr val="7030A0"/>
                </a:solidFill>
                <a:latin typeface="Arial Black" pitchFamily="34" charset="0"/>
              </a:rPr>
              <a:t>Di Indonesia diawali di sarana kesehatan milik pemerintah </a:t>
            </a:r>
            <a:endParaRPr lang="en-US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1905000" cy="457200"/>
          </a:xfrm>
        </p:spPr>
        <p:txBody>
          <a:bodyPr/>
          <a:lstStyle/>
          <a:p>
            <a:pPr>
              <a:defRPr/>
            </a:pPr>
            <a:fld id="{988C06DF-D3C6-4301-83F1-AA4DC8F86A6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543800" cy="228600"/>
          </a:xfrm>
          <a:ln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 KERANGKA KONSEP YANWATGA</a:t>
            </a:r>
            <a:r>
              <a:rPr lang="id-ID" sz="2000" dirty="0" smtClean="0">
                <a:solidFill>
                  <a:srgbClr val="002060"/>
                </a:solidFill>
              </a:rPr>
              <a:t> DI RUMAH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762000"/>
            <a:ext cx="2209800" cy="51816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231775" lvl="1" indent="-117475">
              <a:defRPr/>
            </a:pPr>
            <a:endParaRPr lang="fi-FI" sz="1200" dirty="0">
              <a:latin typeface="Arial" charset="0"/>
              <a:ea typeface="Tunga" pitchFamily="2"/>
              <a:cs typeface="Tunga" pitchFamily="2"/>
            </a:endParaRPr>
          </a:p>
          <a:p>
            <a:pPr marL="231775" lvl="1" indent="-117475">
              <a:buFontTx/>
              <a:buBlip>
                <a:blip r:embed="rId3"/>
              </a:buBlip>
              <a:defRPr/>
            </a:pPr>
            <a:r>
              <a:rPr lang="fi-FI" sz="1400" dirty="0">
                <a:latin typeface="Arial" charset="0"/>
                <a:ea typeface="Tunga" pitchFamily="2"/>
                <a:cs typeface="Tunga" pitchFamily="2"/>
              </a:rPr>
              <a:t>Peraturan/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Kebijakan</a:t>
            </a:r>
            <a:endParaRPr lang="en-US" sz="1400" dirty="0">
              <a:latin typeface="Arial" charset="0"/>
              <a:ea typeface="Tunga" pitchFamily="2"/>
              <a:cs typeface="Tunga" pitchFamily="2"/>
            </a:endParaRPr>
          </a:p>
          <a:p>
            <a:pPr marL="268288" lvl="1" indent="-173038">
              <a:buFont typeface="Arial" charset="0"/>
              <a:buChar char="•"/>
              <a:defRPr/>
            </a:pP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Prwt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: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Manajer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Kasus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min.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lulusan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D3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dgn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pengalaman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klinik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5th,</a:t>
            </a:r>
          </a:p>
          <a:p>
            <a:pPr marL="268288" lvl="1" indent="-173038">
              <a:buFont typeface="Arial" charset="0"/>
              <a:buChar char="•"/>
              <a:defRPr/>
            </a:pPr>
            <a:r>
              <a:rPr lang="en-US" sz="1400" dirty="0" err="1">
                <a:ea typeface="Tunga" pitchFamily="2"/>
                <a:cs typeface="Arial" pitchFamily="34" charset="0"/>
              </a:rPr>
              <a:t>Perawat</a:t>
            </a:r>
            <a:r>
              <a:rPr lang="en-US" sz="1400" dirty="0">
                <a:ea typeface="Tunga" pitchFamily="2"/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Pelaksana</a:t>
            </a:r>
            <a:r>
              <a:rPr lang="en-US" sz="1400" dirty="0">
                <a:cs typeface="Arial" pitchFamily="34" charset="0"/>
              </a:rPr>
              <a:t> Min D3 </a:t>
            </a:r>
            <a:r>
              <a:rPr lang="en-US" sz="1400" dirty="0" err="1">
                <a:cs typeface="Arial" pitchFamily="34" charset="0"/>
              </a:rPr>
              <a:t>dgn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pengalaman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id-ID" sz="1400" dirty="0">
                <a:cs typeface="Arial" pitchFamily="34" charset="0"/>
              </a:rPr>
              <a:t>kerja 3 tahun ditambah sertifikat Pelayanan Keperawatan Keluarga di rumah </a:t>
            </a:r>
            <a:endParaRPr lang="en-US" sz="1400" dirty="0">
              <a:cs typeface="Arial" pitchFamily="34" charset="0"/>
            </a:endParaRPr>
          </a:p>
          <a:p>
            <a:pPr marL="231775" lvl="1" indent="-117475">
              <a:buFont typeface="Arial" charset="0"/>
              <a:buChar char="•"/>
              <a:defRPr/>
            </a:pPr>
            <a:r>
              <a:rPr lang="en-US" sz="1400" dirty="0" err="1">
                <a:ea typeface="Tunga" pitchFamily="2"/>
                <a:cs typeface="Arial" pitchFamily="34" charset="0"/>
              </a:rPr>
              <a:t>Standar</a:t>
            </a:r>
            <a:r>
              <a:rPr lang="en-US" sz="1400" dirty="0">
                <a:ea typeface="Tunga" pitchFamily="2"/>
                <a:cs typeface="Arial" pitchFamily="34" charset="0"/>
              </a:rPr>
              <a:t>/ </a:t>
            </a:r>
            <a:r>
              <a:rPr lang="en-US" sz="1400" dirty="0" err="1">
                <a:ea typeface="Tunga" pitchFamily="2"/>
                <a:cs typeface="Arial" pitchFamily="34" charset="0"/>
              </a:rPr>
              <a:t>Protap</a:t>
            </a:r>
            <a:r>
              <a:rPr lang="en-US" sz="1400" dirty="0">
                <a:ea typeface="Tunga" pitchFamily="2"/>
                <a:cs typeface="Arial" pitchFamily="34" charset="0"/>
              </a:rPr>
              <a:t>   </a:t>
            </a:r>
          </a:p>
          <a:p>
            <a:pPr marL="231775" lvl="1" indent="-117475">
              <a:defRPr/>
            </a:pPr>
            <a:r>
              <a:rPr lang="en-US" sz="1400" dirty="0">
                <a:ea typeface="Tunga" pitchFamily="2"/>
                <a:cs typeface="Arial" pitchFamily="34" charset="0"/>
              </a:rPr>
              <a:t>	</a:t>
            </a:r>
            <a:r>
              <a:rPr lang="en-US" sz="1400" dirty="0" err="1">
                <a:ea typeface="Tunga" pitchFamily="2"/>
                <a:cs typeface="Arial" pitchFamily="34" charset="0"/>
              </a:rPr>
              <a:t>yanwatga</a:t>
            </a:r>
            <a:endParaRPr lang="en-US" sz="1400" dirty="0">
              <a:ea typeface="Tunga" pitchFamily="2"/>
              <a:cs typeface="Arial" pitchFamily="34" charset="0"/>
            </a:endParaRPr>
          </a:p>
          <a:p>
            <a:pPr marL="231775" lvl="1" indent="-117475">
              <a:buFontTx/>
              <a:buBlip>
                <a:blip r:embed="rId3"/>
              </a:buBlip>
              <a:defRPr/>
            </a:pP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Fasilitas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/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Peralatan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yanwatga</a:t>
            </a:r>
            <a:endParaRPr lang="en-US" sz="1400" dirty="0">
              <a:latin typeface="Arial" charset="0"/>
              <a:ea typeface="Tunga" pitchFamily="2"/>
              <a:cs typeface="Tunga" pitchFamily="2"/>
            </a:endParaRPr>
          </a:p>
          <a:p>
            <a:pPr marL="231775" lvl="1" indent="-117475">
              <a:buFontTx/>
              <a:buBlip>
                <a:blip r:embed="rId3"/>
              </a:buBlip>
              <a:defRPr/>
            </a:pP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Dukungan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sistem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  </a:t>
            </a:r>
          </a:p>
          <a:p>
            <a:pPr marL="231775" lvl="1" indent="-117475">
              <a:defRPr/>
            </a:pP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	</a:t>
            </a:r>
            <a:r>
              <a:rPr lang="en-US" sz="1400" dirty="0" err="1">
                <a:latin typeface="Arial" charset="0"/>
                <a:ea typeface="Tunga" pitchFamily="2"/>
                <a:cs typeface="Tunga" pitchFamily="2"/>
              </a:rPr>
              <a:t>rujukan</a:t>
            </a:r>
            <a:r>
              <a:rPr lang="en-US" sz="1400" dirty="0">
                <a:latin typeface="Arial" charset="0"/>
                <a:ea typeface="Tunga" pitchFamily="2"/>
                <a:cs typeface="Tunga" pitchFamily="2"/>
              </a:rPr>
              <a:t>/ </a:t>
            </a:r>
            <a:r>
              <a:rPr lang="sv-SE" sz="1400" dirty="0">
                <a:latin typeface="Arial" charset="0"/>
                <a:ea typeface="Tunga" pitchFamily="2"/>
                <a:cs typeface="Tunga" pitchFamily="2"/>
              </a:rPr>
              <a:t>	kerjasama dgn provider lain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609600"/>
            <a:ext cx="22098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cs typeface="Tunga" pitchFamily="2"/>
              </a:rPr>
              <a:t>INPUT</a:t>
            </a:r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743200" y="914400"/>
            <a:ext cx="1981200" cy="5029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Blip>
                <a:blip r:embed="rId4"/>
              </a:buBlip>
            </a:pPr>
            <a:r>
              <a:rPr lang="fi-FI" sz="1400" b="1">
                <a:cs typeface="Tunga" pitchFamily="2"/>
              </a:rPr>
              <a:t>Case Management:</a:t>
            </a:r>
          </a:p>
          <a:p>
            <a:pPr>
              <a:buClr>
                <a:schemeClr val="folHlink"/>
              </a:buClr>
              <a:buFont typeface="Wingdings" pitchFamily="2" charset="2"/>
              <a:buChar char="v"/>
            </a:pPr>
            <a:r>
              <a:rPr lang="fi-FI" sz="1400">
                <a:cs typeface="Tunga" pitchFamily="2"/>
              </a:rPr>
              <a:t>Seleksi n pgkajian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i-FI" sz="1400">
                <a:cs typeface="Tunga" pitchFamily="2"/>
              </a:rPr>
              <a:t>    kebuthn  yanwatga</a:t>
            </a:r>
          </a:p>
          <a:p>
            <a:pPr>
              <a:buClr>
                <a:schemeClr val="folHlink"/>
              </a:buClr>
              <a:buFont typeface="Wingdings" pitchFamily="2" charset="2"/>
              <a:buChar char="v"/>
            </a:pPr>
            <a:r>
              <a:rPr lang="fi-FI" sz="1400">
                <a:cs typeface="Tunga" pitchFamily="2"/>
              </a:rPr>
              <a:t>Perencanaan </a:t>
            </a:r>
          </a:p>
          <a:p>
            <a:pPr>
              <a:buClr>
                <a:schemeClr val="folHlink"/>
              </a:buClr>
              <a:buFont typeface="Wingdings" pitchFamily="2" charset="2"/>
              <a:buChar char="v"/>
            </a:pPr>
            <a:r>
              <a:rPr lang="fi-FI" sz="1400">
                <a:cs typeface="Tunga" pitchFamily="2"/>
              </a:rPr>
              <a:t> koordinasi </a:t>
            </a:r>
          </a:p>
          <a:p>
            <a:pPr>
              <a:buClr>
                <a:schemeClr val="folHlink"/>
              </a:buClr>
              <a:buFont typeface="Wingdings" pitchFamily="2" charset="2"/>
              <a:buChar char="v"/>
            </a:pPr>
            <a:r>
              <a:rPr lang="fi-FI" sz="1400">
                <a:cs typeface="Tunga" pitchFamily="2"/>
              </a:rPr>
              <a:t>Pemantauan &amp;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i-FI" sz="1400">
                <a:cs typeface="Tunga" pitchFamily="2"/>
              </a:rPr>
              <a:t>   evaluasi pemberian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fi-FI" sz="1400">
                <a:cs typeface="Tunga" pitchFamily="2"/>
              </a:rPr>
              <a:t>   pelayanan</a:t>
            </a:r>
            <a:endParaRPr lang="en-US" sz="1400" b="1">
              <a:cs typeface="Tunga" pitchFamily="2"/>
            </a:endParaRPr>
          </a:p>
          <a:p>
            <a:pPr>
              <a:buFontTx/>
              <a:buBlip>
                <a:blip r:embed="rId4"/>
              </a:buBlip>
            </a:pPr>
            <a:r>
              <a:rPr lang="en-US" sz="1400" b="1">
                <a:cs typeface="Tunga" pitchFamily="2"/>
              </a:rPr>
              <a:t>  Pelaks Pelayanan: </a:t>
            </a:r>
          </a:p>
          <a:p>
            <a:pPr>
              <a:buClr>
                <a:schemeClr val="folHlink"/>
              </a:buClr>
              <a:buFont typeface="Wingdings" pitchFamily="2" charset="2"/>
              <a:buChar char="v"/>
            </a:pPr>
            <a:r>
              <a:rPr lang="en-US" sz="1400">
                <a:cs typeface="Tunga" pitchFamily="2"/>
              </a:rPr>
              <a:t>Strategi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 Promosi,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 Prevensi,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 Kuratif,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 Rehab,</a:t>
            </a:r>
          </a:p>
          <a:p>
            <a:pPr>
              <a:buClr>
                <a:schemeClr val="folHlink"/>
              </a:buClr>
              <a:buFont typeface="Wingdings" pitchFamily="2" charset="2"/>
              <a:buChar char="v"/>
            </a:pPr>
            <a:r>
              <a:rPr lang="en-US" sz="1400">
                <a:cs typeface="Tunga" pitchFamily="2"/>
              </a:rPr>
              <a:t>Intervensi :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Pendd,Treatm,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Observasi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Pemberdayaan,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Kolaborasi, 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Pemanfaatan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sumber,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Pemberian 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sz="1400">
                <a:cs typeface="Tunga" pitchFamily="2"/>
              </a:rPr>
              <a:t>   support, dll.</a:t>
            </a:r>
            <a:endParaRPr lang="en-US" sz="14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743200" y="533400"/>
            <a:ext cx="1905000" cy="381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cs typeface="Tunga" pitchFamily="2"/>
              </a:rPr>
              <a:t>PROSES</a:t>
            </a:r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334000" y="914400"/>
            <a:ext cx="1524000" cy="5029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en-US" sz="800">
              <a:cs typeface="Tunga" pitchFamily="2"/>
            </a:endParaRPr>
          </a:p>
          <a:p>
            <a:pPr>
              <a:buFont typeface="Symbol" pitchFamily="18" charset="2"/>
              <a:buBlip>
                <a:blip r:embed="rId5"/>
              </a:buBlip>
            </a:pPr>
            <a:r>
              <a:rPr lang="en-US" sz="1400">
                <a:cs typeface="Tunga" pitchFamily="2"/>
              </a:rPr>
              <a:t>Perilaku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hidup sehat</a:t>
            </a:r>
          </a:p>
          <a:p>
            <a:pPr>
              <a:buFont typeface="Symbol" pitchFamily="18" charset="2"/>
              <a:buBlip>
                <a:blip r:embed="rId5"/>
              </a:buBlip>
            </a:pPr>
            <a:r>
              <a:rPr lang="en-US" sz="1400">
                <a:cs typeface="Tunga" pitchFamily="2"/>
              </a:rPr>
              <a:t>Kepatuhan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pasien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terhadap 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intervensi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kesehatan </a:t>
            </a:r>
          </a:p>
          <a:p>
            <a:pPr>
              <a:buFont typeface="Symbol" pitchFamily="18" charset="2"/>
              <a:buBlip>
                <a:blip r:embed="rId5"/>
              </a:buBlip>
            </a:pPr>
            <a:r>
              <a:rPr lang="en-US" sz="1400">
                <a:cs typeface="Tunga" pitchFamily="2"/>
              </a:rPr>
              <a:t>Peningkatan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kemampuan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care giver/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pendamping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pasien</a:t>
            </a:r>
          </a:p>
          <a:p>
            <a:pPr>
              <a:buFont typeface="Symbol" pitchFamily="18" charset="2"/>
              <a:buBlip>
                <a:blip r:embed="rId5"/>
              </a:buBlip>
            </a:pPr>
            <a:r>
              <a:rPr lang="en-US" sz="1400">
                <a:cs typeface="Tunga" pitchFamily="2"/>
              </a:rPr>
              <a:t>Terpenuhinya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kebutuhan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pasien n kelg</a:t>
            </a:r>
          </a:p>
          <a:p>
            <a:pPr>
              <a:buFont typeface="Symbol" pitchFamily="18" charset="2"/>
              <a:buBlip>
                <a:blip r:embed="rId5"/>
              </a:buBlip>
            </a:pPr>
            <a:r>
              <a:rPr lang="en-US" sz="1400">
                <a:cs typeface="Tunga" pitchFamily="2"/>
              </a:rPr>
              <a:t>Meningkatnya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cakupan </a:t>
            </a:r>
          </a:p>
          <a:p>
            <a:pPr>
              <a:buFont typeface="Symbol" pitchFamily="18" charset="2"/>
              <a:buNone/>
            </a:pPr>
            <a:r>
              <a:rPr lang="en-US" sz="1400">
                <a:cs typeface="Tunga" pitchFamily="2"/>
              </a:rPr>
              <a:t>   Yanwatga</a:t>
            </a:r>
          </a:p>
          <a:p>
            <a:pPr>
              <a:buFont typeface="Symbol" pitchFamily="18" charset="2"/>
              <a:buBlip>
                <a:blip r:embed="rId6"/>
              </a:buBlip>
            </a:pPr>
            <a:r>
              <a:rPr lang="es-ES" sz="1400">
                <a:cs typeface="Tunga" pitchFamily="2"/>
              </a:rPr>
              <a:t>Pelayanan </a:t>
            </a:r>
          </a:p>
          <a:p>
            <a:pPr>
              <a:buFont typeface="Symbol" pitchFamily="18" charset="2"/>
              <a:buNone/>
            </a:pPr>
            <a:r>
              <a:rPr lang="es-ES" sz="1400">
                <a:cs typeface="Tunga" pitchFamily="2"/>
              </a:rPr>
              <a:t>   kesehatan </a:t>
            </a:r>
          </a:p>
          <a:p>
            <a:pPr>
              <a:buFont typeface="Symbol" pitchFamily="18" charset="2"/>
              <a:buNone/>
            </a:pPr>
            <a:r>
              <a:rPr lang="es-ES" sz="1400">
                <a:cs typeface="Tunga" pitchFamily="2"/>
              </a:rPr>
              <a:t>   efektif &amp; </a:t>
            </a:r>
          </a:p>
          <a:p>
            <a:pPr>
              <a:buFont typeface="Symbol" pitchFamily="18" charset="2"/>
              <a:buNone/>
            </a:pPr>
            <a:r>
              <a:rPr lang="es-ES" sz="1400">
                <a:cs typeface="Tunga" pitchFamily="2"/>
              </a:rPr>
              <a:t>   efisien </a:t>
            </a:r>
          </a:p>
          <a:p>
            <a:pPr>
              <a:buFont typeface="Symbol" pitchFamily="18" charset="2"/>
              <a:buNone/>
            </a:pPr>
            <a:endParaRPr lang="en-US" sz="1400">
              <a:cs typeface="Tunga" pitchFamily="2"/>
            </a:endParaRPr>
          </a:p>
          <a:p>
            <a:endParaRPr lang="en-US" sz="12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72100" y="609600"/>
            <a:ext cx="14859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cs typeface="Tunga" pitchFamily="2"/>
              </a:rPr>
              <a:t>OUTPUT</a:t>
            </a:r>
            <a:endParaRPr lang="en-US"/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7620000" y="914400"/>
            <a:ext cx="1371600" cy="343693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 dirty="0">
              <a:latin typeface="Arial" charset="0"/>
              <a:ea typeface="Tunga" pitchFamily="2"/>
              <a:cs typeface="Tunga" pitchFamily="2"/>
            </a:endParaRPr>
          </a:p>
          <a:p>
            <a:pPr>
              <a:buFont typeface="Symbol" pitchFamily="18" charset="2"/>
              <a:buChar char="Þ"/>
              <a:defRPr/>
            </a:pPr>
            <a:endParaRPr lang="es-ES" sz="1000" dirty="0">
              <a:latin typeface="Arial" charset="0"/>
              <a:ea typeface="Tunga" pitchFamily="2"/>
              <a:cs typeface="Tunga" pitchFamily="2"/>
            </a:endParaRPr>
          </a:p>
          <a:p>
            <a:pPr>
              <a:buFont typeface="Symbol" pitchFamily="18" charset="2"/>
              <a:buBlip>
                <a:blip r:embed="rId6"/>
              </a:buBlip>
              <a:defRPr/>
            </a:pP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Keluarga</a:t>
            </a: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</a:t>
            </a:r>
          </a:p>
          <a:p>
            <a:pPr>
              <a:buFont typeface="Symbol" pitchFamily="18" charset="2"/>
              <a:buNone/>
              <a:defRPr/>
            </a:pP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  </a:t>
            </a: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mandiri</a:t>
            </a:r>
            <a:endParaRPr lang="es-ES" sz="1400" dirty="0">
              <a:latin typeface="Arial" charset="0"/>
              <a:ea typeface="Tunga" pitchFamily="2"/>
              <a:cs typeface="Tunga" pitchFamily="2"/>
            </a:endParaRPr>
          </a:p>
          <a:p>
            <a:pPr>
              <a:buFont typeface="Symbol" pitchFamily="18" charset="2"/>
              <a:buBlip>
                <a:blip r:embed="rId6"/>
              </a:buBlip>
              <a:defRPr/>
            </a:pP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morbiditas</a:t>
            </a: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</a:t>
            </a:r>
          </a:p>
          <a:p>
            <a:pPr>
              <a:buFont typeface="Symbol" pitchFamily="18" charset="2"/>
              <a:buNone/>
              <a:defRPr/>
            </a:pP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  &amp; mortalitas </a:t>
            </a:r>
          </a:p>
          <a:p>
            <a:pPr>
              <a:buFont typeface="Symbol" pitchFamily="18" charset="2"/>
              <a:buNone/>
              <a:defRPr/>
            </a:pP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  </a:t>
            </a: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menurun</a:t>
            </a:r>
            <a:endParaRPr lang="es-ES" sz="1400" dirty="0">
              <a:latin typeface="Arial" charset="0"/>
              <a:ea typeface="Tunga" pitchFamily="2"/>
              <a:cs typeface="Tunga" pitchFamily="2"/>
            </a:endParaRPr>
          </a:p>
          <a:p>
            <a:pPr marL="95250" indent="-95250">
              <a:buFont typeface="Arial" charset="0"/>
              <a:buChar char="•"/>
              <a:defRPr/>
            </a:pP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Umur</a:t>
            </a: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harapan</a:t>
            </a: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hidup</a:t>
            </a:r>
            <a:r>
              <a:rPr lang="es-ES" sz="1400" dirty="0">
                <a:latin typeface="Arial" charset="0"/>
                <a:ea typeface="Tunga" pitchFamily="2"/>
                <a:cs typeface="Tunga" pitchFamily="2"/>
              </a:rPr>
              <a:t> </a:t>
            </a:r>
            <a:r>
              <a:rPr lang="es-ES" sz="1400" dirty="0" err="1">
                <a:latin typeface="Arial" charset="0"/>
                <a:ea typeface="Tunga" pitchFamily="2"/>
                <a:cs typeface="Tunga" pitchFamily="2"/>
              </a:rPr>
              <a:t>meningkat</a:t>
            </a:r>
            <a:endParaRPr lang="es-ES" sz="1400" dirty="0">
              <a:latin typeface="Arial" charset="0"/>
              <a:ea typeface="Tunga" pitchFamily="2"/>
              <a:cs typeface="Tunga" pitchFamily="2"/>
            </a:endParaRPr>
          </a:p>
          <a:p>
            <a:pPr>
              <a:buFont typeface="Arial" charset="0"/>
              <a:buChar char="•"/>
              <a:defRPr/>
            </a:pPr>
            <a:endParaRPr lang="es-ES" sz="1400" dirty="0">
              <a:latin typeface="Arial" charset="0"/>
              <a:ea typeface="Tunga" pitchFamily="2"/>
              <a:cs typeface="Tunga" pitchFamily="2"/>
            </a:endParaRPr>
          </a:p>
          <a:p>
            <a:pPr>
              <a:defRPr/>
            </a:pPr>
            <a:endParaRPr lang="en-US" sz="1400" dirty="0">
              <a:latin typeface="Arial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620000" y="533400"/>
            <a:ext cx="1371600" cy="4191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cs typeface="Tunga" pitchFamily="2"/>
              </a:rPr>
              <a:t>OUTCOME</a:t>
            </a:r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133600" y="6403975"/>
            <a:ext cx="3086100" cy="37782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cs typeface="Tunga" pitchFamily="2"/>
              </a:rPr>
              <a:t>MONITORING DAN EVALUASI</a:t>
            </a:r>
            <a:endParaRPr lang="en-US"/>
          </a:p>
        </p:txBody>
      </p:sp>
      <p:sp>
        <p:nvSpPr>
          <p:cNvPr id="25613" name="Line 22"/>
          <p:cNvSpPr>
            <a:spLocks noChangeShapeType="1"/>
          </p:cNvSpPr>
          <p:nvPr/>
        </p:nvSpPr>
        <p:spPr bwMode="auto">
          <a:xfrm>
            <a:off x="1143000" y="5943600"/>
            <a:ext cx="0" cy="2286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23"/>
          <p:cNvSpPr>
            <a:spLocks noChangeShapeType="1"/>
          </p:cNvSpPr>
          <p:nvPr/>
        </p:nvSpPr>
        <p:spPr bwMode="auto">
          <a:xfrm>
            <a:off x="1143000" y="6172200"/>
            <a:ext cx="70104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24"/>
          <p:cNvSpPr>
            <a:spLocks noChangeShapeType="1"/>
          </p:cNvSpPr>
          <p:nvPr/>
        </p:nvSpPr>
        <p:spPr bwMode="auto">
          <a:xfrm>
            <a:off x="6019800" y="5943600"/>
            <a:ext cx="0" cy="2286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25"/>
          <p:cNvSpPr>
            <a:spLocks noChangeShapeType="1"/>
          </p:cNvSpPr>
          <p:nvPr/>
        </p:nvSpPr>
        <p:spPr bwMode="auto">
          <a:xfrm>
            <a:off x="3657600" y="5943600"/>
            <a:ext cx="0" cy="457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Line 26"/>
          <p:cNvSpPr>
            <a:spLocks noChangeShapeType="1"/>
          </p:cNvSpPr>
          <p:nvPr/>
        </p:nvSpPr>
        <p:spPr bwMode="auto">
          <a:xfrm>
            <a:off x="8153400" y="4343400"/>
            <a:ext cx="0" cy="1828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AutoShape 27"/>
          <p:cNvSpPr>
            <a:spLocks noChangeArrowheads="1"/>
          </p:cNvSpPr>
          <p:nvPr/>
        </p:nvSpPr>
        <p:spPr bwMode="auto">
          <a:xfrm>
            <a:off x="2286000" y="28194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FF00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9" name="AutoShape 28"/>
          <p:cNvSpPr>
            <a:spLocks noChangeArrowheads="1"/>
          </p:cNvSpPr>
          <p:nvPr/>
        </p:nvSpPr>
        <p:spPr bwMode="auto">
          <a:xfrm>
            <a:off x="4724400" y="28194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20" name="AutoShape 29"/>
          <p:cNvSpPr>
            <a:spLocks noChangeArrowheads="1"/>
          </p:cNvSpPr>
          <p:nvPr/>
        </p:nvSpPr>
        <p:spPr bwMode="auto">
          <a:xfrm>
            <a:off x="6934200" y="2819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00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"/>
          <p:cNvSpPr txBox="1">
            <a:spLocks noChangeArrowheads="1"/>
          </p:cNvSpPr>
          <p:nvPr/>
        </p:nvSpPr>
        <p:spPr bwMode="auto">
          <a:xfrm flipV="1">
            <a:off x="457200" y="838200"/>
            <a:ext cx="8534400" cy="22098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7818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BAGAN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MODEL </a:t>
            </a:r>
            <a:r>
              <a:rPr lang="id-ID" sz="2000" dirty="0" smtClean="0">
                <a:solidFill>
                  <a:srgbClr val="002060"/>
                </a:solidFill>
              </a:rPr>
              <a:t>PELA</a:t>
            </a:r>
            <a:r>
              <a:rPr lang="en-US" sz="2000" dirty="0" smtClean="0">
                <a:solidFill>
                  <a:srgbClr val="002060"/>
                </a:solidFill>
              </a:rPr>
              <a:t>YAN</a:t>
            </a:r>
            <a:r>
              <a:rPr lang="id-ID" sz="2000" dirty="0" smtClean="0">
                <a:solidFill>
                  <a:srgbClr val="002060"/>
                </a:solidFill>
              </a:rPr>
              <a:t>AN KEPERA</a:t>
            </a:r>
            <a:r>
              <a:rPr lang="en-US" sz="2000" dirty="0" smtClean="0">
                <a:solidFill>
                  <a:srgbClr val="002060"/>
                </a:solidFill>
              </a:rPr>
              <a:t>WAT</a:t>
            </a:r>
            <a:r>
              <a:rPr lang="id-ID" sz="2000" dirty="0" smtClean="0">
                <a:solidFill>
                  <a:srgbClr val="002060"/>
                </a:solidFill>
              </a:rPr>
              <a:t>AN KELUARGA</a:t>
            </a:r>
            <a:r>
              <a:rPr lang="en-US" sz="2000" dirty="0" smtClean="0">
                <a:solidFill>
                  <a:srgbClr val="002060"/>
                </a:solidFill>
              </a:rPr>
              <a:t>GA</a:t>
            </a:r>
            <a:r>
              <a:rPr lang="id-ID" sz="2000" dirty="0" smtClean="0">
                <a:solidFill>
                  <a:srgbClr val="002060"/>
                </a:solidFill>
              </a:rPr>
              <a:t> DI RUMAH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438400" y="1219200"/>
            <a:ext cx="13716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cs typeface="Tunga" pitchFamily="2"/>
              </a:rPr>
              <a:t>RUMAH SAKIT</a:t>
            </a:r>
            <a:endParaRPr lang="en-US" sz="90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276600" y="1447800"/>
            <a:ext cx="571500" cy="2286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900">
                <a:cs typeface="Tunga" pitchFamily="2"/>
              </a:rPr>
              <a:t>UPKK</a:t>
            </a:r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438400" y="1828800"/>
            <a:ext cx="13716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cs typeface="Tunga" pitchFamily="2"/>
              </a:rPr>
              <a:t>PUSKESMAS</a:t>
            </a:r>
            <a:endParaRPr lang="en-US" sz="9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438400" y="2438400"/>
            <a:ext cx="13716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cs typeface="Tunga" pitchFamily="2"/>
              </a:rPr>
              <a:t>PRAKTIK MANDIRI </a:t>
            </a:r>
            <a:endParaRPr lang="en-US" sz="900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76600" y="2057400"/>
            <a:ext cx="571500" cy="2286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900">
                <a:cs typeface="Tunga" pitchFamily="2"/>
              </a:rPr>
              <a:t>UPKK</a:t>
            </a:r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314700" y="2743200"/>
            <a:ext cx="571500" cy="2286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900">
                <a:cs typeface="Tunga" pitchFamily="2"/>
              </a:rPr>
              <a:t>UPKK</a:t>
            </a:r>
            <a:endParaRPr 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3048000" y="15240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>
            <a:off x="3048000" y="21336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 flipH="1">
            <a:off x="2209800" y="1371600"/>
            <a:ext cx="228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flipH="1">
            <a:off x="2209800" y="1981200"/>
            <a:ext cx="228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flipH="1">
            <a:off x="2209800" y="2590800"/>
            <a:ext cx="228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>
            <a:off x="2209800" y="1371600"/>
            <a:ext cx="0" cy="1219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1752600" y="3352800"/>
            <a:ext cx="2743200" cy="685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v-SE" sz="1000" b="1">
                <a:cs typeface="Tunga" pitchFamily="2"/>
              </a:rPr>
              <a:t>PERTEMUAN KOORDINASI </a:t>
            </a:r>
          </a:p>
          <a:p>
            <a:r>
              <a:rPr lang="sv-SE" sz="1000">
                <a:cs typeface="Tunga" pitchFamily="2"/>
              </a:rPr>
              <a:t>* Tim Keperawatan.</a:t>
            </a:r>
          </a:p>
          <a:p>
            <a:r>
              <a:rPr lang="sv-SE" sz="1000">
                <a:cs typeface="Tunga" pitchFamily="2"/>
              </a:rPr>
              <a:t>* Lintas Program, Lintas Sektor &amp; Provider Terkait</a:t>
            </a:r>
          </a:p>
          <a:p>
            <a:endParaRPr lang="en-US" sz="1000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1066800" y="4343400"/>
            <a:ext cx="6781800" cy="685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i-FI" sz="1200" b="1">
                <a:cs typeface="Tunga" pitchFamily="2"/>
              </a:rPr>
              <a:t>PELAYANAN KEPERAWATAN KELUARGA :</a:t>
            </a:r>
          </a:p>
          <a:p>
            <a:pPr marL="114300" lvl="1">
              <a:buFont typeface="Arial" pitchFamily="34" charset="0"/>
              <a:buChar char="-"/>
            </a:pPr>
            <a:r>
              <a:rPr lang="sv-SE" sz="1200">
                <a:cs typeface="Tunga" pitchFamily="2"/>
              </a:rPr>
              <a:t>Pencegahan primer, pencegahan sekunder, pencegahan tersier </a:t>
            </a:r>
          </a:p>
          <a:p>
            <a:pPr marL="114300" lvl="1">
              <a:buFont typeface="Arial" pitchFamily="34" charset="0"/>
              <a:buChar char="-"/>
            </a:pPr>
            <a:r>
              <a:rPr lang="sv-SE" sz="1200">
                <a:cs typeface="Tunga" pitchFamily="2"/>
              </a:rPr>
              <a:t>Integrasi Program Kesehatan untuk memandirikan keluarga</a:t>
            </a:r>
            <a:r>
              <a:rPr lang="id-ID" sz="1200">
                <a:cs typeface="Tunga" pitchFamily="2"/>
              </a:rPr>
              <a:t>.</a:t>
            </a:r>
            <a:endParaRPr lang="en-US" sz="1200"/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76200" y="55626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Direct Care</a:t>
            </a:r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3200400" y="6324600"/>
            <a:ext cx="24003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cs typeface="Tunga" pitchFamily="2"/>
              </a:rPr>
              <a:t>EVALUASI &amp; TINDAK LANJUT</a:t>
            </a:r>
            <a:endParaRPr lang="en-US"/>
          </a:p>
        </p:txBody>
      </p:sp>
      <p:sp>
        <p:nvSpPr>
          <p:cNvPr id="26644" name="Text Box 23"/>
          <p:cNvSpPr txBox="1">
            <a:spLocks noChangeArrowheads="1"/>
          </p:cNvSpPr>
          <p:nvPr/>
        </p:nvSpPr>
        <p:spPr bwMode="auto">
          <a:xfrm>
            <a:off x="762000" y="2209800"/>
            <a:ext cx="914400" cy="533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cs typeface="Tunga" pitchFamily="2"/>
              </a:rPr>
              <a:t>INDV/ KLG/ MASY</a:t>
            </a:r>
            <a:r>
              <a:rPr lang="en-US" sz="1100" b="1">
                <a:cs typeface="Tunga" pitchFamily="2"/>
              </a:rPr>
              <a:t> </a:t>
            </a:r>
            <a:endParaRPr lang="en-US"/>
          </a:p>
        </p:txBody>
      </p:sp>
      <p:sp>
        <p:nvSpPr>
          <p:cNvPr id="26645" name="Text Box 24"/>
          <p:cNvSpPr txBox="1">
            <a:spLocks noChangeArrowheads="1"/>
          </p:cNvSpPr>
          <p:nvPr/>
        </p:nvSpPr>
        <p:spPr bwMode="auto">
          <a:xfrm>
            <a:off x="5181600" y="1828800"/>
            <a:ext cx="2057400" cy="381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cs typeface="Tunga" pitchFamily="2"/>
              </a:rPr>
              <a:t>DINAS KESEHATAN</a:t>
            </a:r>
          </a:p>
          <a:p>
            <a:pPr algn="ctr"/>
            <a:r>
              <a:rPr lang="en-US" sz="900" b="1">
                <a:cs typeface="Tunga" pitchFamily="2"/>
              </a:rPr>
              <a:t>KABUPATEN/ KOTA</a:t>
            </a:r>
            <a:endParaRPr lang="en-US" sz="900"/>
          </a:p>
        </p:txBody>
      </p:sp>
      <p:sp>
        <p:nvSpPr>
          <p:cNvPr id="26646" name="Line 27"/>
          <p:cNvSpPr>
            <a:spLocks noChangeShapeType="1"/>
          </p:cNvSpPr>
          <p:nvPr/>
        </p:nvSpPr>
        <p:spPr bwMode="auto">
          <a:xfrm>
            <a:off x="3048000" y="30480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Line 28"/>
          <p:cNvSpPr>
            <a:spLocks noChangeShapeType="1"/>
          </p:cNvSpPr>
          <p:nvPr/>
        </p:nvSpPr>
        <p:spPr bwMode="auto">
          <a:xfrm>
            <a:off x="3048000" y="40386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Line 29"/>
          <p:cNvSpPr>
            <a:spLocks noChangeShapeType="1"/>
          </p:cNvSpPr>
          <p:nvPr/>
        </p:nvSpPr>
        <p:spPr bwMode="auto">
          <a:xfrm>
            <a:off x="4419600" y="5029200"/>
            <a:ext cx="0" cy="533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32"/>
          <p:cNvSpPr>
            <a:spLocks noChangeShapeType="1"/>
          </p:cNvSpPr>
          <p:nvPr/>
        </p:nvSpPr>
        <p:spPr bwMode="auto">
          <a:xfrm>
            <a:off x="914400" y="5257800"/>
            <a:ext cx="7086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33"/>
          <p:cNvSpPr>
            <a:spLocks noChangeShapeType="1"/>
          </p:cNvSpPr>
          <p:nvPr/>
        </p:nvSpPr>
        <p:spPr bwMode="auto">
          <a:xfrm>
            <a:off x="4419600" y="5943600"/>
            <a:ext cx="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34"/>
          <p:cNvSpPr>
            <a:spLocks noChangeShapeType="1"/>
          </p:cNvSpPr>
          <p:nvPr/>
        </p:nvSpPr>
        <p:spPr bwMode="auto">
          <a:xfrm>
            <a:off x="914400" y="5943600"/>
            <a:ext cx="0" cy="152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35"/>
          <p:cNvSpPr>
            <a:spLocks noChangeShapeType="1"/>
          </p:cNvSpPr>
          <p:nvPr/>
        </p:nvSpPr>
        <p:spPr bwMode="auto">
          <a:xfrm>
            <a:off x="8001000" y="5943600"/>
            <a:ext cx="0" cy="152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Line 36"/>
          <p:cNvSpPr>
            <a:spLocks noChangeShapeType="1"/>
          </p:cNvSpPr>
          <p:nvPr/>
        </p:nvSpPr>
        <p:spPr bwMode="auto">
          <a:xfrm>
            <a:off x="914400" y="6096000"/>
            <a:ext cx="7086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4" name="Line 38"/>
          <p:cNvSpPr>
            <a:spLocks noChangeShapeType="1"/>
          </p:cNvSpPr>
          <p:nvPr/>
        </p:nvSpPr>
        <p:spPr bwMode="auto">
          <a:xfrm>
            <a:off x="5638800" y="6477000"/>
            <a:ext cx="3276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39"/>
          <p:cNvSpPr>
            <a:spLocks noChangeShapeType="1"/>
          </p:cNvSpPr>
          <p:nvPr/>
        </p:nvSpPr>
        <p:spPr bwMode="auto">
          <a:xfrm flipV="1">
            <a:off x="8915400" y="2590800"/>
            <a:ext cx="0" cy="3886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40"/>
          <p:cNvSpPr>
            <a:spLocks noChangeShapeType="1"/>
          </p:cNvSpPr>
          <p:nvPr/>
        </p:nvSpPr>
        <p:spPr bwMode="auto">
          <a:xfrm flipH="1">
            <a:off x="4495800" y="2590800"/>
            <a:ext cx="4419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Line 41"/>
          <p:cNvSpPr>
            <a:spLocks noChangeShapeType="1"/>
          </p:cNvSpPr>
          <p:nvPr/>
        </p:nvSpPr>
        <p:spPr bwMode="auto">
          <a:xfrm flipH="1">
            <a:off x="4724400" y="3657600"/>
            <a:ext cx="41910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42"/>
          <p:cNvSpPr>
            <a:spLocks noChangeShapeType="1"/>
          </p:cNvSpPr>
          <p:nvPr/>
        </p:nvSpPr>
        <p:spPr bwMode="auto">
          <a:xfrm>
            <a:off x="4343400" y="2057400"/>
            <a:ext cx="762000" cy="0"/>
          </a:xfrm>
          <a:prstGeom prst="line">
            <a:avLst/>
          </a:prstGeom>
          <a:noFill/>
          <a:ln w="38100">
            <a:solidFill>
              <a:srgbClr val="002060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Text Box 43"/>
          <p:cNvSpPr txBox="1">
            <a:spLocks noChangeArrowheads="1"/>
          </p:cNvSpPr>
          <p:nvPr/>
        </p:nvSpPr>
        <p:spPr bwMode="auto">
          <a:xfrm>
            <a:off x="1828800" y="55626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Pemberdayaan care giver / Keluarga</a:t>
            </a:r>
          </a:p>
        </p:txBody>
      </p:sp>
      <p:sp>
        <p:nvSpPr>
          <p:cNvPr id="26660" name="Text Box 44"/>
          <p:cNvSpPr txBox="1">
            <a:spLocks noChangeArrowheads="1"/>
          </p:cNvSpPr>
          <p:nvPr/>
        </p:nvSpPr>
        <p:spPr bwMode="auto">
          <a:xfrm>
            <a:off x="3581400" y="55626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cs typeface="Tunga" pitchFamily="2"/>
              </a:rPr>
              <a:t>Penemuan Kasus &amp; Rujukan</a:t>
            </a:r>
            <a:endParaRPr lang="en-US" sz="1200"/>
          </a:p>
        </p:txBody>
      </p:sp>
      <p:sp>
        <p:nvSpPr>
          <p:cNvPr id="26661" name="Text Box 45"/>
          <p:cNvSpPr txBox="1">
            <a:spLocks noChangeArrowheads="1"/>
          </p:cNvSpPr>
          <p:nvPr/>
        </p:nvSpPr>
        <p:spPr bwMode="auto">
          <a:xfrm>
            <a:off x="5410200" y="55626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Kolaborasi multidisiplin</a:t>
            </a:r>
          </a:p>
        </p:txBody>
      </p:sp>
      <p:sp>
        <p:nvSpPr>
          <p:cNvPr id="26662" name="Text Box 46"/>
          <p:cNvSpPr txBox="1">
            <a:spLocks noChangeArrowheads="1"/>
          </p:cNvSpPr>
          <p:nvPr/>
        </p:nvSpPr>
        <p:spPr bwMode="auto">
          <a:xfrm>
            <a:off x="7162800" y="55626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cs typeface="Tunga" pitchFamily="2"/>
              </a:rPr>
              <a:t>Psicho-sosial Support </a:t>
            </a:r>
            <a:endParaRPr lang="en-US" sz="1200"/>
          </a:p>
        </p:txBody>
      </p:sp>
      <p:sp>
        <p:nvSpPr>
          <p:cNvPr id="26663" name="Line 48"/>
          <p:cNvSpPr>
            <a:spLocks noChangeShapeType="1"/>
          </p:cNvSpPr>
          <p:nvPr/>
        </p:nvSpPr>
        <p:spPr bwMode="auto">
          <a:xfrm>
            <a:off x="8001000" y="52578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4" name="Line 49"/>
          <p:cNvSpPr>
            <a:spLocks noChangeShapeType="1"/>
          </p:cNvSpPr>
          <p:nvPr/>
        </p:nvSpPr>
        <p:spPr bwMode="auto">
          <a:xfrm>
            <a:off x="6324600" y="52578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Line 50"/>
          <p:cNvSpPr>
            <a:spLocks noChangeShapeType="1"/>
          </p:cNvSpPr>
          <p:nvPr/>
        </p:nvSpPr>
        <p:spPr bwMode="auto">
          <a:xfrm>
            <a:off x="2667000" y="52578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51"/>
          <p:cNvSpPr>
            <a:spLocks noChangeShapeType="1"/>
          </p:cNvSpPr>
          <p:nvPr/>
        </p:nvSpPr>
        <p:spPr bwMode="auto">
          <a:xfrm>
            <a:off x="914400" y="52578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Line 52"/>
          <p:cNvSpPr>
            <a:spLocks noChangeShapeType="1"/>
          </p:cNvSpPr>
          <p:nvPr/>
        </p:nvSpPr>
        <p:spPr bwMode="auto">
          <a:xfrm>
            <a:off x="2667000" y="5943600"/>
            <a:ext cx="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8" name="Line 53"/>
          <p:cNvSpPr>
            <a:spLocks noChangeShapeType="1"/>
          </p:cNvSpPr>
          <p:nvPr/>
        </p:nvSpPr>
        <p:spPr bwMode="auto">
          <a:xfrm>
            <a:off x="6324600" y="5943600"/>
            <a:ext cx="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9" name="Text Box 23"/>
          <p:cNvSpPr txBox="1">
            <a:spLocks noChangeArrowheads="1"/>
          </p:cNvSpPr>
          <p:nvPr/>
        </p:nvSpPr>
        <p:spPr bwMode="auto">
          <a:xfrm>
            <a:off x="685800" y="1447800"/>
            <a:ext cx="990600" cy="381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b="1">
                <a:cs typeface="Tunga" pitchFamily="2"/>
              </a:rPr>
              <a:t>Poskesdes </a:t>
            </a:r>
            <a:endParaRPr lang="en-US" sz="1000"/>
          </a:p>
        </p:txBody>
      </p:sp>
      <p:sp>
        <p:nvSpPr>
          <p:cNvPr id="26670" name="Line 15"/>
          <p:cNvSpPr>
            <a:spLocks noChangeShapeType="1"/>
          </p:cNvSpPr>
          <p:nvPr/>
        </p:nvSpPr>
        <p:spPr bwMode="auto">
          <a:xfrm flipH="1">
            <a:off x="1676400" y="1676400"/>
            <a:ext cx="228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1" name="Line 15"/>
          <p:cNvSpPr>
            <a:spLocks noChangeShapeType="1"/>
          </p:cNvSpPr>
          <p:nvPr/>
        </p:nvSpPr>
        <p:spPr bwMode="auto">
          <a:xfrm flipH="1">
            <a:off x="1676400" y="2438400"/>
            <a:ext cx="228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6672" name="Straight Arrow Connector 55"/>
          <p:cNvCxnSpPr>
            <a:cxnSpLocks noChangeShapeType="1"/>
          </p:cNvCxnSpPr>
          <p:nvPr/>
        </p:nvCxnSpPr>
        <p:spPr bwMode="auto">
          <a:xfrm rot="5400000" flipH="1" flipV="1">
            <a:off x="1067594" y="2056606"/>
            <a:ext cx="304800" cy="1588"/>
          </a:xfrm>
          <a:prstGeom prst="straightConnector1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2"/>
          <p:cNvSpPr>
            <a:spLocks noChangeArrowheads="1"/>
          </p:cNvSpPr>
          <p:nvPr/>
        </p:nvSpPr>
        <p:spPr bwMode="auto">
          <a:xfrm>
            <a:off x="4495800" y="838200"/>
            <a:ext cx="4419600" cy="464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1800" b="1" smtClean="0"/>
              <a:t/>
            </a:r>
            <a:br>
              <a:rPr lang="en-US" sz="1800" b="1" smtClean="0"/>
            </a:br>
            <a:r>
              <a:rPr lang="en-US" sz="1800" b="1" smtClean="0"/>
              <a:t>MODEL PELAYANAN KEPERAWATAN KELUARGA</a:t>
            </a:r>
            <a:r>
              <a:rPr lang="id-ID" sz="1800" b="1" smtClean="0"/>
              <a:t> DI RUMAH</a:t>
            </a:r>
            <a:r>
              <a:rPr lang="en-US" sz="1800" b="1" smtClean="0"/>
              <a:t>  </a:t>
            </a:r>
          </a:p>
        </p:txBody>
      </p:sp>
      <p:sp>
        <p:nvSpPr>
          <p:cNvPr id="27652" name="Rectangle 14"/>
          <p:cNvSpPr>
            <a:spLocks noChangeArrowheads="1"/>
          </p:cNvSpPr>
          <p:nvPr/>
        </p:nvSpPr>
        <p:spPr bwMode="auto">
          <a:xfrm>
            <a:off x="838200" y="28194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Badan</a:t>
            </a:r>
          </a:p>
          <a:p>
            <a:pPr algn="ctr"/>
            <a:r>
              <a:rPr lang="en-US" sz="1000"/>
              <a:t>Home Care (Privat)</a:t>
            </a:r>
          </a:p>
        </p:txBody>
      </p:sp>
      <p:sp>
        <p:nvSpPr>
          <p:cNvPr id="27653" name="Text Box 27"/>
          <p:cNvSpPr txBox="1">
            <a:spLocks noChangeArrowheads="1"/>
          </p:cNvSpPr>
          <p:nvPr/>
        </p:nvSpPr>
        <p:spPr bwMode="auto">
          <a:xfrm>
            <a:off x="2895600" y="2895600"/>
            <a:ext cx="1143000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Pelayanan Keperawatan Keluarga</a:t>
            </a:r>
          </a:p>
        </p:txBody>
      </p:sp>
      <p:sp>
        <p:nvSpPr>
          <p:cNvPr id="27654" name="Text Box 31"/>
          <p:cNvSpPr txBox="1">
            <a:spLocks noChangeArrowheads="1"/>
          </p:cNvSpPr>
          <p:nvPr/>
        </p:nvSpPr>
        <p:spPr bwMode="auto">
          <a:xfrm>
            <a:off x="6172200" y="14478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Promosi kesehatan</a:t>
            </a:r>
          </a:p>
        </p:txBody>
      </p:sp>
      <p:sp>
        <p:nvSpPr>
          <p:cNvPr id="27655" name="Text Box 32"/>
          <p:cNvSpPr txBox="1">
            <a:spLocks noChangeArrowheads="1"/>
          </p:cNvSpPr>
          <p:nvPr/>
        </p:nvSpPr>
        <p:spPr bwMode="auto">
          <a:xfrm>
            <a:off x="6172200" y="20574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Pencegahan Penyakit</a:t>
            </a:r>
          </a:p>
        </p:txBody>
      </p:sp>
      <p:sp>
        <p:nvSpPr>
          <p:cNvPr id="27656" name="Text Box 33"/>
          <p:cNvSpPr txBox="1">
            <a:spLocks noChangeArrowheads="1"/>
          </p:cNvSpPr>
          <p:nvPr/>
        </p:nvSpPr>
        <p:spPr bwMode="auto">
          <a:xfrm>
            <a:off x="6172200" y="28194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Penemuan Kasus</a:t>
            </a:r>
          </a:p>
        </p:txBody>
      </p:sp>
      <p:sp>
        <p:nvSpPr>
          <p:cNvPr id="27657" name="Text Box 34"/>
          <p:cNvSpPr txBox="1">
            <a:spLocks noChangeArrowheads="1"/>
          </p:cNvSpPr>
          <p:nvPr/>
        </p:nvSpPr>
        <p:spPr bwMode="auto">
          <a:xfrm>
            <a:off x="6172200" y="35814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Terapi Keperawatan</a:t>
            </a:r>
          </a:p>
        </p:txBody>
      </p:sp>
      <p:sp>
        <p:nvSpPr>
          <p:cNvPr id="27658" name="Text Box 35"/>
          <p:cNvSpPr txBox="1">
            <a:spLocks noChangeArrowheads="1"/>
          </p:cNvSpPr>
          <p:nvPr/>
        </p:nvSpPr>
        <p:spPr bwMode="auto">
          <a:xfrm>
            <a:off x="6172200" y="45720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Pemulihan Kesehatan</a:t>
            </a:r>
          </a:p>
        </p:txBody>
      </p:sp>
      <p:sp>
        <p:nvSpPr>
          <p:cNvPr id="27659" name="Text Box 36"/>
          <p:cNvSpPr txBox="1">
            <a:spLocks noChangeArrowheads="1"/>
          </p:cNvSpPr>
          <p:nvPr/>
        </p:nvSpPr>
        <p:spPr bwMode="auto">
          <a:xfrm>
            <a:off x="7772400" y="2819400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Evaluasi dan tindak lanjut</a:t>
            </a:r>
          </a:p>
        </p:txBody>
      </p:sp>
      <p:cxnSp>
        <p:nvCxnSpPr>
          <p:cNvPr id="27660" name="AutoShape 45"/>
          <p:cNvCxnSpPr>
            <a:cxnSpLocks noChangeShapeType="1"/>
            <a:stCxn id="27653" idx="3"/>
            <a:endCxn id="27656" idx="1"/>
          </p:cNvCxnSpPr>
          <p:nvPr/>
        </p:nvCxnSpPr>
        <p:spPr bwMode="auto">
          <a:xfrm flipV="1">
            <a:off x="4038600" y="3022600"/>
            <a:ext cx="2133600" cy="1984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1" name="AutoShape 46"/>
          <p:cNvCxnSpPr>
            <a:cxnSpLocks noChangeShapeType="1"/>
            <a:stCxn id="27653" idx="3"/>
            <a:endCxn id="27655" idx="1"/>
          </p:cNvCxnSpPr>
          <p:nvPr/>
        </p:nvCxnSpPr>
        <p:spPr bwMode="auto">
          <a:xfrm flipV="1">
            <a:off x="4038600" y="2260600"/>
            <a:ext cx="2133600" cy="9604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2" name="AutoShape 47"/>
          <p:cNvCxnSpPr>
            <a:cxnSpLocks noChangeShapeType="1"/>
            <a:stCxn id="27653" idx="3"/>
            <a:endCxn id="27654" idx="1"/>
          </p:cNvCxnSpPr>
          <p:nvPr/>
        </p:nvCxnSpPr>
        <p:spPr bwMode="auto">
          <a:xfrm flipV="1">
            <a:off x="4038600" y="1651000"/>
            <a:ext cx="2133600" cy="15700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3" name="AutoShape 48"/>
          <p:cNvCxnSpPr>
            <a:cxnSpLocks noChangeShapeType="1"/>
            <a:stCxn id="27653" idx="3"/>
            <a:endCxn id="27657" idx="1"/>
          </p:cNvCxnSpPr>
          <p:nvPr/>
        </p:nvCxnSpPr>
        <p:spPr bwMode="auto">
          <a:xfrm>
            <a:off x="4038600" y="3221038"/>
            <a:ext cx="2133600" cy="5635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4" name="AutoShape 49"/>
          <p:cNvCxnSpPr>
            <a:cxnSpLocks noChangeShapeType="1"/>
            <a:stCxn id="27653" idx="3"/>
            <a:endCxn id="27658" idx="1"/>
          </p:cNvCxnSpPr>
          <p:nvPr/>
        </p:nvCxnSpPr>
        <p:spPr bwMode="auto">
          <a:xfrm>
            <a:off x="4038600" y="3221038"/>
            <a:ext cx="2133600" cy="15541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5" name="AutoShape 50"/>
          <p:cNvCxnSpPr>
            <a:cxnSpLocks noChangeShapeType="1"/>
            <a:stCxn id="27654" idx="3"/>
            <a:endCxn id="27659" idx="1"/>
          </p:cNvCxnSpPr>
          <p:nvPr/>
        </p:nvCxnSpPr>
        <p:spPr bwMode="auto">
          <a:xfrm>
            <a:off x="7162800" y="1651000"/>
            <a:ext cx="6096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6" name="AutoShape 51"/>
          <p:cNvCxnSpPr>
            <a:cxnSpLocks noChangeShapeType="1"/>
            <a:stCxn id="27655" idx="3"/>
            <a:endCxn id="27659" idx="1"/>
          </p:cNvCxnSpPr>
          <p:nvPr/>
        </p:nvCxnSpPr>
        <p:spPr bwMode="auto">
          <a:xfrm>
            <a:off x="7162800" y="2260600"/>
            <a:ext cx="609600" cy="762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7" name="AutoShape 52"/>
          <p:cNvCxnSpPr>
            <a:cxnSpLocks noChangeShapeType="1"/>
            <a:stCxn id="27656" idx="3"/>
            <a:endCxn id="27659" idx="1"/>
          </p:cNvCxnSpPr>
          <p:nvPr/>
        </p:nvCxnSpPr>
        <p:spPr bwMode="auto">
          <a:xfrm>
            <a:off x="7162800" y="30226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8" name="AutoShape 53"/>
          <p:cNvCxnSpPr>
            <a:cxnSpLocks noChangeShapeType="1"/>
            <a:stCxn id="27657" idx="3"/>
            <a:endCxn id="27659" idx="1"/>
          </p:cNvCxnSpPr>
          <p:nvPr/>
        </p:nvCxnSpPr>
        <p:spPr bwMode="auto">
          <a:xfrm flipV="1">
            <a:off x="7162800" y="3022600"/>
            <a:ext cx="609600" cy="762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69" name="AutoShape 54"/>
          <p:cNvCxnSpPr>
            <a:cxnSpLocks noChangeShapeType="1"/>
            <a:stCxn id="27658" idx="3"/>
            <a:endCxn id="27659" idx="1"/>
          </p:cNvCxnSpPr>
          <p:nvPr/>
        </p:nvCxnSpPr>
        <p:spPr bwMode="auto">
          <a:xfrm flipV="1">
            <a:off x="7162800" y="3022600"/>
            <a:ext cx="6096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670" name="Text Box 63"/>
          <p:cNvSpPr txBox="1">
            <a:spLocks noChangeArrowheads="1"/>
          </p:cNvSpPr>
          <p:nvPr/>
        </p:nvSpPr>
        <p:spPr bwMode="auto">
          <a:xfrm>
            <a:off x="5715000" y="990600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PELAYANAN KEPERAWATAN KELUARGA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2362200" y="3048000"/>
            <a:ext cx="3048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255713" y="979488"/>
            <a:ext cx="13716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DEPARTEMEN KESEHATAN</a:t>
            </a:r>
            <a:endParaRPr lang="en-US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5027613" y="979488"/>
            <a:ext cx="17145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DEPARTEMEN dlm NEGERI</a:t>
            </a:r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5027613" y="1866900"/>
            <a:ext cx="17145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PEMDA PROVINSI</a:t>
            </a:r>
            <a:endParaRPr lang="en-US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3009900" y="3124200"/>
            <a:ext cx="17145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DINKES KABUPATEN/KOTA</a:t>
            </a:r>
            <a:endParaRPr lang="en-US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4953000" y="4171950"/>
            <a:ext cx="1828800" cy="3429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RUMAH SAKIT/KLINIK</a:t>
            </a:r>
            <a:endParaRPr lang="en-US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4953000" y="4495800"/>
            <a:ext cx="1828800" cy="9032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UNIT  PELAYANAN KEPERAWATAN KELUARGA </a:t>
            </a:r>
            <a:endParaRPr lang="en-US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1255713" y="4171950"/>
            <a:ext cx="1485900" cy="3429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PUSKESMAS</a:t>
            </a:r>
            <a:endParaRPr lang="en-US"/>
          </a:p>
        </p:txBody>
      </p:sp>
      <p:sp>
        <p:nvSpPr>
          <p:cNvPr id="28681" name="Rectangle 12"/>
          <p:cNvSpPr>
            <a:spLocks noChangeArrowheads="1"/>
          </p:cNvSpPr>
          <p:nvPr/>
        </p:nvSpPr>
        <p:spPr bwMode="auto">
          <a:xfrm>
            <a:off x="1255713" y="4514850"/>
            <a:ext cx="1485900" cy="9032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UNIT PELAYANAN KERAWATAN KELUARGA</a:t>
            </a:r>
            <a:endParaRPr lang="en-US"/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3084513" y="4171950"/>
            <a:ext cx="1485900" cy="12461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b="1"/>
          </a:p>
          <a:p>
            <a:pPr algn="ctr"/>
            <a:r>
              <a:rPr lang="en-US" sz="1200" b="1"/>
              <a:t>PELAYANAN KEPERAWATAN DI RUMAH/ PRAKTEK KEP MANDIRI</a:t>
            </a:r>
            <a:endParaRPr lang="en-US"/>
          </a:p>
        </p:txBody>
      </p:sp>
      <p:sp>
        <p:nvSpPr>
          <p:cNvPr id="28683" name="Line 16"/>
          <p:cNvSpPr>
            <a:spLocks noChangeShapeType="1"/>
          </p:cNvSpPr>
          <p:nvPr/>
        </p:nvSpPr>
        <p:spPr bwMode="auto">
          <a:xfrm>
            <a:off x="1941513" y="1525588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7"/>
          <p:cNvSpPr>
            <a:spLocks noChangeShapeType="1"/>
          </p:cNvSpPr>
          <p:nvPr/>
        </p:nvSpPr>
        <p:spPr bwMode="auto">
          <a:xfrm>
            <a:off x="5827713" y="1417638"/>
            <a:ext cx="0" cy="4508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8"/>
          <p:cNvSpPr>
            <a:spLocks noChangeShapeType="1"/>
          </p:cNvSpPr>
          <p:nvPr/>
        </p:nvSpPr>
        <p:spPr bwMode="auto">
          <a:xfrm>
            <a:off x="3770313" y="3657600"/>
            <a:ext cx="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9"/>
          <p:cNvSpPr>
            <a:spLocks noChangeShapeType="1"/>
          </p:cNvSpPr>
          <p:nvPr/>
        </p:nvSpPr>
        <p:spPr bwMode="auto">
          <a:xfrm>
            <a:off x="3770313" y="5486400"/>
            <a:ext cx="0" cy="2286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Rectangle 23"/>
          <p:cNvSpPr>
            <a:spLocks noChangeArrowheads="1"/>
          </p:cNvSpPr>
          <p:nvPr/>
        </p:nvSpPr>
        <p:spPr bwMode="auto">
          <a:xfrm>
            <a:off x="3008313" y="2362200"/>
            <a:ext cx="17145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DINKES PROVINSI</a:t>
            </a:r>
            <a:endParaRPr lang="en-US"/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3124200" y="5791200"/>
            <a:ext cx="13716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KLIEN/ KELUARGA</a:t>
            </a:r>
            <a:endParaRPr lang="en-US"/>
          </a:p>
        </p:txBody>
      </p:sp>
      <p:sp>
        <p:nvSpPr>
          <p:cNvPr id="28689" name="Line 31"/>
          <p:cNvSpPr>
            <a:spLocks noChangeShapeType="1"/>
          </p:cNvSpPr>
          <p:nvPr/>
        </p:nvSpPr>
        <p:spPr bwMode="auto">
          <a:xfrm>
            <a:off x="2025650" y="2589213"/>
            <a:ext cx="982663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36"/>
          <p:cNvSpPr>
            <a:spLocks noChangeShapeType="1"/>
          </p:cNvSpPr>
          <p:nvPr/>
        </p:nvSpPr>
        <p:spPr bwMode="auto">
          <a:xfrm>
            <a:off x="3770313" y="1981200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37"/>
          <p:cNvSpPr>
            <a:spLocks noChangeShapeType="1"/>
          </p:cNvSpPr>
          <p:nvPr/>
        </p:nvSpPr>
        <p:spPr bwMode="auto">
          <a:xfrm>
            <a:off x="4570413" y="4743450"/>
            <a:ext cx="342900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Line 38"/>
          <p:cNvSpPr>
            <a:spLocks noChangeShapeType="1"/>
          </p:cNvSpPr>
          <p:nvPr/>
        </p:nvSpPr>
        <p:spPr bwMode="auto">
          <a:xfrm>
            <a:off x="2741613" y="4743450"/>
            <a:ext cx="342900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39"/>
          <p:cNvSpPr>
            <a:spLocks noChangeShapeType="1"/>
          </p:cNvSpPr>
          <p:nvPr/>
        </p:nvSpPr>
        <p:spPr bwMode="auto">
          <a:xfrm>
            <a:off x="3810000" y="2894013"/>
            <a:ext cx="0" cy="2286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41"/>
          <p:cNvSpPr>
            <a:spLocks noChangeShapeType="1"/>
          </p:cNvSpPr>
          <p:nvPr/>
        </p:nvSpPr>
        <p:spPr bwMode="auto">
          <a:xfrm>
            <a:off x="3810000" y="1981200"/>
            <a:ext cx="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42"/>
          <p:cNvSpPr>
            <a:spLocks noChangeShapeType="1"/>
          </p:cNvSpPr>
          <p:nvPr/>
        </p:nvSpPr>
        <p:spPr bwMode="auto">
          <a:xfrm>
            <a:off x="2627313" y="1295400"/>
            <a:ext cx="2400300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44"/>
          <p:cNvSpPr>
            <a:spLocks noChangeShapeType="1"/>
          </p:cNvSpPr>
          <p:nvPr/>
        </p:nvSpPr>
        <p:spPr bwMode="auto">
          <a:xfrm>
            <a:off x="1941513" y="3351213"/>
            <a:ext cx="914400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45"/>
          <p:cNvSpPr>
            <a:spLocks noChangeShapeType="1"/>
          </p:cNvSpPr>
          <p:nvPr/>
        </p:nvSpPr>
        <p:spPr bwMode="auto">
          <a:xfrm>
            <a:off x="2170113" y="3810000"/>
            <a:ext cx="3657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46"/>
          <p:cNvSpPr>
            <a:spLocks noChangeShapeType="1"/>
          </p:cNvSpPr>
          <p:nvPr/>
        </p:nvSpPr>
        <p:spPr bwMode="auto">
          <a:xfrm>
            <a:off x="3770313" y="1981200"/>
            <a:ext cx="12573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47"/>
          <p:cNvSpPr>
            <a:spLocks noChangeShapeType="1"/>
          </p:cNvSpPr>
          <p:nvPr/>
        </p:nvSpPr>
        <p:spPr bwMode="auto">
          <a:xfrm>
            <a:off x="2170113" y="5657850"/>
            <a:ext cx="36576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48"/>
          <p:cNvSpPr>
            <a:spLocks noChangeShapeType="1"/>
          </p:cNvSpPr>
          <p:nvPr/>
        </p:nvSpPr>
        <p:spPr bwMode="auto">
          <a:xfrm>
            <a:off x="1941513" y="1525588"/>
            <a:ext cx="0" cy="1828800"/>
          </a:xfrm>
          <a:prstGeom prst="line">
            <a:avLst/>
          </a:prstGeom>
          <a:noFill/>
          <a:ln w="9525">
            <a:solidFill>
              <a:srgbClr val="00206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50"/>
          <p:cNvSpPr>
            <a:spLocks noChangeShapeType="1"/>
          </p:cNvSpPr>
          <p:nvPr/>
        </p:nvSpPr>
        <p:spPr bwMode="auto">
          <a:xfrm>
            <a:off x="2170113" y="3810000"/>
            <a:ext cx="0" cy="3429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51"/>
          <p:cNvSpPr>
            <a:spLocks noChangeShapeType="1"/>
          </p:cNvSpPr>
          <p:nvPr/>
        </p:nvSpPr>
        <p:spPr bwMode="auto">
          <a:xfrm>
            <a:off x="5827713" y="3810000"/>
            <a:ext cx="0" cy="3429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Line 52"/>
          <p:cNvSpPr>
            <a:spLocks noChangeShapeType="1"/>
          </p:cNvSpPr>
          <p:nvPr/>
        </p:nvSpPr>
        <p:spPr bwMode="auto">
          <a:xfrm>
            <a:off x="2170113" y="5418138"/>
            <a:ext cx="0" cy="220662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53"/>
          <p:cNvSpPr>
            <a:spLocks noChangeShapeType="1"/>
          </p:cNvSpPr>
          <p:nvPr/>
        </p:nvSpPr>
        <p:spPr bwMode="auto">
          <a:xfrm>
            <a:off x="5867400" y="5410200"/>
            <a:ext cx="0" cy="220663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Rectangle 54"/>
          <p:cNvSpPr>
            <a:spLocks noChangeArrowheads="1"/>
          </p:cNvSpPr>
          <p:nvPr/>
        </p:nvSpPr>
        <p:spPr bwMode="auto">
          <a:xfrm>
            <a:off x="5027613" y="2743200"/>
            <a:ext cx="1714500" cy="457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PEMDA KABUPATEN/KOTA</a:t>
            </a:r>
            <a:endParaRPr lang="en-US"/>
          </a:p>
        </p:txBody>
      </p:sp>
      <p:sp>
        <p:nvSpPr>
          <p:cNvPr id="28706" name="Line 55"/>
          <p:cNvSpPr>
            <a:spLocks noChangeShapeType="1"/>
          </p:cNvSpPr>
          <p:nvPr/>
        </p:nvSpPr>
        <p:spPr bwMode="auto">
          <a:xfrm>
            <a:off x="4114800" y="2894013"/>
            <a:ext cx="0" cy="2286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56"/>
          <p:cNvSpPr>
            <a:spLocks noChangeShapeType="1"/>
          </p:cNvSpPr>
          <p:nvPr/>
        </p:nvSpPr>
        <p:spPr bwMode="auto">
          <a:xfrm>
            <a:off x="4114800" y="2895600"/>
            <a:ext cx="9144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Line 57"/>
          <p:cNvSpPr>
            <a:spLocks noChangeShapeType="1"/>
          </p:cNvSpPr>
          <p:nvPr/>
        </p:nvSpPr>
        <p:spPr bwMode="auto">
          <a:xfrm>
            <a:off x="5867400" y="2362200"/>
            <a:ext cx="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Text Box 58"/>
          <p:cNvSpPr txBox="1">
            <a:spLocks noChangeArrowheads="1"/>
          </p:cNvSpPr>
          <p:nvPr/>
        </p:nvSpPr>
        <p:spPr bwMode="auto">
          <a:xfrm>
            <a:off x="2133600" y="3048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</a:rPr>
              <a:t>TATA HUBUNGAN KERJA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1"/>
          <p:cNvSpPr>
            <a:spLocks noChangeArrowheads="1"/>
          </p:cNvSpPr>
          <p:nvPr/>
        </p:nvSpPr>
        <p:spPr bwMode="auto">
          <a:xfrm>
            <a:off x="3348038" y="6092825"/>
            <a:ext cx="3721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2314575" algn="l"/>
              </a:tabLst>
            </a:pPr>
            <a:r>
              <a:rPr lang="es-ES" sz="1200">
                <a:ea typeface="Times New Roman" pitchFamily="18" charset="0"/>
                <a:cs typeface="Arial" pitchFamily="34" charset="0"/>
              </a:rPr>
              <a:t>	</a:t>
            </a:r>
            <a:r>
              <a:rPr lang="es-ES" sz="1400">
                <a:ea typeface="Times New Roman" pitchFamily="18" charset="0"/>
                <a:cs typeface="Arial" pitchFamily="34" charset="0"/>
              </a:rPr>
              <a:t>Alur koordinasi </a:t>
            </a:r>
          </a:p>
        </p:txBody>
      </p:sp>
      <p:sp>
        <p:nvSpPr>
          <p:cNvPr id="29699" name="Rectangle 30"/>
          <p:cNvSpPr>
            <a:spLocks noChangeArrowheads="1"/>
          </p:cNvSpPr>
          <p:nvPr/>
        </p:nvSpPr>
        <p:spPr bwMode="auto">
          <a:xfrm>
            <a:off x="3348038" y="5646738"/>
            <a:ext cx="4962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14575" algn="l"/>
              </a:tabLst>
            </a:pPr>
            <a:r>
              <a:rPr lang="es-ES" sz="1200" b="1">
                <a:ea typeface="Times New Roman" pitchFamily="18" charset="0"/>
                <a:cs typeface="Arial" pitchFamily="34" charset="0"/>
              </a:rPr>
              <a:t>	</a:t>
            </a:r>
            <a:r>
              <a:rPr lang="es-ES" sz="1400">
                <a:ea typeface="Times New Roman" pitchFamily="18" charset="0"/>
                <a:cs typeface="Arial" pitchFamily="34" charset="0"/>
              </a:rPr>
              <a:t>Alur pembinaan &amp; pengawasan</a:t>
            </a:r>
            <a:endParaRPr lang="en-US" sz="140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2314575" algn="l"/>
              </a:tabLst>
            </a:pPr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9700" name="Rectangle 29"/>
          <p:cNvSpPr>
            <a:spLocks noChangeArrowheads="1"/>
          </p:cNvSpPr>
          <p:nvPr/>
        </p:nvSpPr>
        <p:spPr bwMode="auto">
          <a:xfrm>
            <a:off x="3348038" y="5245100"/>
            <a:ext cx="3651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14575" algn="l"/>
              </a:tabLst>
            </a:pPr>
            <a:r>
              <a:rPr lang="es-ES" sz="1200">
                <a:ea typeface="Times New Roman" pitchFamily="18" charset="0"/>
                <a:cs typeface="Arial" pitchFamily="34" charset="0"/>
              </a:rPr>
              <a:t>	</a:t>
            </a:r>
            <a:r>
              <a:rPr lang="es-ES" sz="1400">
                <a:ea typeface="Times New Roman" pitchFamily="18" charset="0"/>
                <a:cs typeface="Arial" pitchFamily="34" charset="0"/>
              </a:rPr>
              <a:t>Alur pelaporan</a:t>
            </a:r>
            <a:endParaRPr lang="en-US" sz="140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2314575" algn="l"/>
              </a:tabLst>
            </a:pPr>
            <a:endParaRPr lang="en-US" sz="1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en-US" sz="2800" b="1" smtClean="0"/>
              <a:t>ALUR/ MEKANISME PEMBINAAN &amp; PENGAWASAN</a:t>
            </a:r>
          </a:p>
        </p:txBody>
      </p:sp>
      <p:sp>
        <p:nvSpPr>
          <p:cNvPr id="29702" name="Line 22"/>
          <p:cNvSpPr>
            <a:spLocks noChangeShapeType="1"/>
          </p:cNvSpPr>
          <p:nvPr/>
        </p:nvSpPr>
        <p:spPr bwMode="auto">
          <a:xfrm flipV="1">
            <a:off x="4572000" y="5373688"/>
            <a:ext cx="571500" cy="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23"/>
          <p:cNvSpPr>
            <a:spLocks noChangeShapeType="1"/>
          </p:cNvSpPr>
          <p:nvPr/>
        </p:nvSpPr>
        <p:spPr bwMode="auto">
          <a:xfrm>
            <a:off x="4572000" y="5805488"/>
            <a:ext cx="5715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Text Box 24"/>
          <p:cNvSpPr txBox="1">
            <a:spLocks noChangeArrowheads="1"/>
          </p:cNvSpPr>
          <p:nvPr/>
        </p:nvSpPr>
        <p:spPr bwMode="auto">
          <a:xfrm>
            <a:off x="6443663" y="1052513"/>
            <a:ext cx="2089150" cy="48736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ea typeface="Times New Roman" pitchFamily="18" charset="0"/>
                <a:cs typeface="Arial" pitchFamily="34" charset="0"/>
              </a:rPr>
              <a:t>PPNI Kab/Kota</a:t>
            </a:r>
          </a:p>
          <a:p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9705" name="Line 25"/>
          <p:cNvSpPr>
            <a:spLocks noChangeShapeType="1"/>
          </p:cNvSpPr>
          <p:nvPr/>
        </p:nvSpPr>
        <p:spPr bwMode="auto">
          <a:xfrm>
            <a:off x="4643438" y="6237288"/>
            <a:ext cx="457200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lgDash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Rectangle 26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9707" name="Rectangle 27"/>
          <p:cNvSpPr>
            <a:spLocks noChangeArrowheads="1"/>
          </p:cNvSpPr>
          <p:nvPr/>
        </p:nvSpPr>
        <p:spPr bwMode="auto">
          <a:xfrm>
            <a:off x="0" y="40957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  <a:p>
            <a:endParaRPr lang="en-US"/>
          </a:p>
        </p:txBody>
      </p:sp>
      <p:sp>
        <p:nvSpPr>
          <p:cNvPr id="29708" name="Rectangle 28"/>
          <p:cNvSpPr>
            <a:spLocks noChangeArrowheads="1"/>
          </p:cNvSpPr>
          <p:nvPr/>
        </p:nvSpPr>
        <p:spPr bwMode="auto">
          <a:xfrm>
            <a:off x="2411413" y="4854575"/>
            <a:ext cx="122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14575" algn="l"/>
              </a:tabLst>
            </a:pPr>
            <a:r>
              <a:rPr lang="es-ES" sz="1400" u="sng">
                <a:ea typeface="Times New Roman" pitchFamily="18" charset="0"/>
                <a:cs typeface="Arial" pitchFamily="34" charset="0"/>
              </a:rPr>
              <a:t>Keterangan</a:t>
            </a:r>
            <a:r>
              <a:rPr lang="es-ES" sz="1200" u="sng">
                <a:ea typeface="Times New Roman" pitchFamily="18" charset="0"/>
                <a:cs typeface="Arial" pitchFamily="34" charset="0"/>
              </a:rPr>
              <a:t>  :</a:t>
            </a:r>
            <a:endParaRPr lang="en-US" sz="110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2314575" algn="l"/>
              </a:tabLst>
            </a:pPr>
            <a:endParaRPr lang="en-US"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9709" name="Group 3"/>
          <p:cNvGrpSpPr>
            <a:grpSpLocks noChangeAspect="1"/>
          </p:cNvGrpSpPr>
          <p:nvPr/>
        </p:nvGrpSpPr>
        <p:grpSpPr bwMode="auto">
          <a:xfrm>
            <a:off x="0" y="990600"/>
            <a:ext cx="8961438" cy="4103688"/>
            <a:chOff x="2655" y="5031"/>
            <a:chExt cx="9045" cy="5040"/>
          </a:xfrm>
        </p:grpSpPr>
        <p:sp>
          <p:nvSpPr>
            <p:cNvPr id="297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655" y="5031"/>
              <a:ext cx="9000" cy="5040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prstDash val="lgDashDot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5"/>
            <p:cNvSpPr>
              <a:spLocks noChangeShapeType="1"/>
            </p:cNvSpPr>
            <p:nvPr/>
          </p:nvSpPr>
          <p:spPr bwMode="auto">
            <a:xfrm>
              <a:off x="7380" y="5571"/>
              <a:ext cx="1" cy="899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Text Box 6"/>
            <p:cNvSpPr txBox="1">
              <a:spLocks noChangeArrowheads="1"/>
            </p:cNvSpPr>
            <p:nvPr/>
          </p:nvSpPr>
          <p:spPr bwMode="auto">
            <a:xfrm>
              <a:off x="5940" y="5043"/>
              <a:ext cx="2700" cy="540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ea typeface="Times New Roman" pitchFamily="18" charset="0"/>
                  <a:cs typeface="Arial" pitchFamily="34" charset="0"/>
                </a:rPr>
                <a:t>Kepala Dinas Kab/Kota</a:t>
              </a:r>
            </a:p>
            <a:p>
              <a:endParaRPr lang="en-US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13" name="Text Box 7"/>
            <p:cNvSpPr txBox="1">
              <a:spLocks noChangeArrowheads="1"/>
            </p:cNvSpPr>
            <p:nvPr/>
          </p:nvSpPr>
          <p:spPr bwMode="auto">
            <a:xfrm>
              <a:off x="5940" y="6484"/>
              <a:ext cx="2700" cy="5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ea typeface="Times New Roman" pitchFamily="18" charset="0"/>
                  <a:cs typeface="Arial" pitchFamily="34" charset="0"/>
                </a:rPr>
                <a:t>Sudin/ Kab/ Kotamadya</a:t>
              </a:r>
            </a:p>
          </p:txBody>
        </p:sp>
        <p:sp>
          <p:nvSpPr>
            <p:cNvPr id="29714" name="Text Box 8"/>
            <p:cNvSpPr txBox="1">
              <a:spLocks noChangeArrowheads="1"/>
            </p:cNvSpPr>
            <p:nvPr/>
          </p:nvSpPr>
          <p:spPr bwMode="auto">
            <a:xfrm>
              <a:off x="6300" y="8271"/>
              <a:ext cx="2160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ea typeface="Times New Roman" pitchFamily="18" charset="0"/>
                  <a:cs typeface="Arial" pitchFamily="34" charset="0"/>
                </a:rPr>
                <a:t>Pengelola yankep keluarga di RS</a:t>
              </a:r>
            </a:p>
          </p:txBody>
        </p:sp>
        <p:sp>
          <p:nvSpPr>
            <p:cNvPr id="29715" name="Text Box 9"/>
            <p:cNvSpPr txBox="1">
              <a:spLocks noChangeArrowheads="1"/>
            </p:cNvSpPr>
            <p:nvPr/>
          </p:nvSpPr>
          <p:spPr bwMode="auto">
            <a:xfrm>
              <a:off x="9540" y="8271"/>
              <a:ext cx="2160" cy="12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ea typeface="Times New Roman" pitchFamily="18" charset="0"/>
                  <a:cs typeface="Arial" pitchFamily="34" charset="0"/>
                </a:rPr>
                <a:t>Pengelola yankep keluarga di </a:t>
              </a:r>
            </a:p>
            <a:p>
              <a:pPr algn="ctr"/>
              <a:r>
                <a:rPr lang="en-US">
                  <a:ea typeface="Times New Roman" pitchFamily="18" charset="0"/>
                  <a:cs typeface="Arial" pitchFamily="34" charset="0"/>
                </a:rPr>
                <a:t>Swasta  / Agensi </a:t>
              </a:r>
            </a:p>
          </p:txBody>
        </p:sp>
        <p:sp>
          <p:nvSpPr>
            <p:cNvPr id="29716" name="Text Box 10"/>
            <p:cNvSpPr txBox="1">
              <a:spLocks noChangeArrowheads="1"/>
            </p:cNvSpPr>
            <p:nvPr/>
          </p:nvSpPr>
          <p:spPr bwMode="auto">
            <a:xfrm>
              <a:off x="3060" y="8274"/>
              <a:ext cx="2160" cy="12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ea typeface="Times New Roman" pitchFamily="18" charset="0"/>
                  <a:cs typeface="Arial" pitchFamily="34" charset="0"/>
                </a:rPr>
                <a:t>Pengelola yankep keluarga di Puskesmas (CHN)</a:t>
              </a:r>
            </a:p>
          </p:txBody>
        </p:sp>
        <p:sp>
          <p:nvSpPr>
            <p:cNvPr id="29717" name="Line 11"/>
            <p:cNvSpPr>
              <a:spLocks noChangeShapeType="1"/>
            </p:cNvSpPr>
            <p:nvPr/>
          </p:nvSpPr>
          <p:spPr bwMode="auto">
            <a:xfrm>
              <a:off x="3960" y="7551"/>
              <a:ext cx="684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2"/>
            <p:cNvSpPr>
              <a:spLocks noChangeShapeType="1"/>
            </p:cNvSpPr>
            <p:nvPr/>
          </p:nvSpPr>
          <p:spPr bwMode="auto">
            <a:xfrm>
              <a:off x="7380" y="7011"/>
              <a:ext cx="0" cy="54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3"/>
            <p:cNvSpPr>
              <a:spLocks noChangeShapeType="1"/>
            </p:cNvSpPr>
            <p:nvPr/>
          </p:nvSpPr>
          <p:spPr bwMode="auto">
            <a:xfrm>
              <a:off x="3960" y="7551"/>
              <a:ext cx="0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4"/>
            <p:cNvSpPr>
              <a:spLocks noChangeShapeType="1"/>
            </p:cNvSpPr>
            <p:nvPr/>
          </p:nvSpPr>
          <p:spPr bwMode="auto">
            <a:xfrm>
              <a:off x="7380" y="7551"/>
              <a:ext cx="0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5"/>
            <p:cNvSpPr>
              <a:spLocks noChangeShapeType="1"/>
            </p:cNvSpPr>
            <p:nvPr/>
          </p:nvSpPr>
          <p:spPr bwMode="auto">
            <a:xfrm>
              <a:off x="10800" y="7551"/>
              <a:ext cx="0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6"/>
            <p:cNvSpPr>
              <a:spLocks noChangeShapeType="1"/>
            </p:cNvSpPr>
            <p:nvPr/>
          </p:nvSpPr>
          <p:spPr bwMode="auto">
            <a:xfrm flipV="1">
              <a:off x="7200" y="5571"/>
              <a:ext cx="0" cy="90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7"/>
            <p:cNvSpPr>
              <a:spLocks noChangeShapeType="1"/>
            </p:cNvSpPr>
            <p:nvPr/>
          </p:nvSpPr>
          <p:spPr bwMode="auto">
            <a:xfrm flipV="1">
              <a:off x="4140" y="7551"/>
              <a:ext cx="0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8"/>
            <p:cNvSpPr>
              <a:spLocks noChangeShapeType="1"/>
            </p:cNvSpPr>
            <p:nvPr/>
          </p:nvSpPr>
          <p:spPr bwMode="auto">
            <a:xfrm flipV="1">
              <a:off x="7199" y="7551"/>
              <a:ext cx="1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19"/>
            <p:cNvSpPr>
              <a:spLocks noChangeShapeType="1"/>
            </p:cNvSpPr>
            <p:nvPr/>
          </p:nvSpPr>
          <p:spPr bwMode="auto">
            <a:xfrm flipV="1">
              <a:off x="10619" y="7551"/>
              <a:ext cx="1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20"/>
            <p:cNvSpPr>
              <a:spLocks noChangeShapeType="1"/>
            </p:cNvSpPr>
            <p:nvPr/>
          </p:nvSpPr>
          <p:spPr bwMode="auto">
            <a:xfrm>
              <a:off x="8640" y="5391"/>
              <a:ext cx="540" cy="1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lgDash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21"/>
            <p:cNvSpPr>
              <a:spLocks noChangeShapeType="1"/>
            </p:cNvSpPr>
            <p:nvPr/>
          </p:nvSpPr>
          <p:spPr bwMode="auto">
            <a:xfrm flipV="1">
              <a:off x="7200" y="7011"/>
              <a:ext cx="1" cy="72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458200" cy="577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23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228600"/>
            <a:ext cx="586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itchFamily="82" charset="0"/>
              </a:rPr>
              <a:t>STRATEGI RENSTRA DEPKES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AutoNum type="arabicPeriod"/>
              <a:defRPr/>
            </a:pP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pemberdayaan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masyarakat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swasta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&amp;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masyarakat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madani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dalam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pembangunan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melalui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kerjasama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nasional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global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AutoNum type="arabicPeriod"/>
              <a:defRPr/>
            </a:pP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pelayanan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yang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merata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terjangkau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bermutu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berkeadilan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serta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berbasis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bukti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dengan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pengutamaan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pada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upaya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promotif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preventif</a:t>
            </a:r>
            <a:endParaRPr lang="en-US" sz="2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AutoNum type="arabicPeriod"/>
              <a:defRPr/>
            </a:pP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pembiayaan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pembangunan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terutama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untuk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mewujudkan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jaminan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sosial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nasional</a:t>
            </a:r>
            <a:endParaRPr lang="en-US" sz="2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AutoNum type="arabicPeriod"/>
              <a:defRPr/>
            </a:pP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pengembangan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pendayagunaan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SDM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yang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merata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bermutu</a:t>
            </a:r>
            <a:endParaRPr lang="en-US" sz="2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AutoNum type="arabicPeriod"/>
              <a:defRPr/>
            </a:pP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ketersediaan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pemerataan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&amp;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keterjangkauan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obat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&amp;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alat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serta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menjamin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keamanan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khasiat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kemanfaatan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&amp;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mutu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sediaan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farmasi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alat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&amp;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makanan</a:t>
            </a:r>
            <a:endParaRPr lang="en-US" sz="2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AutoNum type="arabicPeriod"/>
              <a:defRPr/>
            </a:pP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manajemen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yang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akuntabel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transparan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berdayaguna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berhasilguna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untuk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memantapkan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desentralisasi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yang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bertanggungjawab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83563" cy="10509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0000"/>
                </a:solidFill>
                <a:latin typeface="Algerian" pitchFamily="82" charset="0"/>
              </a:rPr>
              <a:t>SASARAN DEPKES. S/D. TH 2009</a:t>
            </a:r>
            <a:br>
              <a:rPr lang="en-US" sz="320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3200" smtClean="0">
                <a:solidFill>
                  <a:srgbClr val="FF0000"/>
                </a:solidFill>
                <a:latin typeface="Algerian" pitchFamily="82" charset="0"/>
              </a:rPr>
              <a:t>(RPJM-N th. 2004-2009)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83563" cy="4724400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Meningkatnya</a:t>
            </a:r>
            <a:r>
              <a:rPr lang="en-US" b="1" dirty="0" smtClean="0">
                <a:solidFill>
                  <a:srgbClr val="7030A0"/>
                </a:solidFill>
              </a:rPr>
              <a:t> UHH </a:t>
            </a:r>
            <a:r>
              <a:rPr lang="en-US" b="1" dirty="0" err="1" smtClean="0">
                <a:solidFill>
                  <a:srgbClr val="7030A0"/>
                </a:solidFill>
              </a:rPr>
              <a:t>dari</a:t>
            </a:r>
            <a:r>
              <a:rPr lang="en-US" b="1" dirty="0" smtClean="0">
                <a:solidFill>
                  <a:srgbClr val="7030A0"/>
                </a:solidFill>
              </a:rPr>
              <a:t> 66,2 </a:t>
            </a:r>
            <a:r>
              <a:rPr lang="en-US" b="1" dirty="0" err="1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– 70,6 </a:t>
            </a:r>
            <a:r>
              <a:rPr lang="en-US" b="1" dirty="0" err="1" smtClean="0">
                <a:solidFill>
                  <a:srgbClr val="7030A0"/>
                </a:solidFill>
              </a:rPr>
              <a:t>th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Menurunnya</a:t>
            </a:r>
            <a:r>
              <a:rPr lang="en-US" b="1" dirty="0" smtClean="0">
                <a:solidFill>
                  <a:srgbClr val="7030A0"/>
                </a:solidFill>
              </a:rPr>
              <a:t> AKB 35 – 26 / 1000 </a:t>
            </a:r>
            <a:r>
              <a:rPr lang="en-US" b="1" dirty="0" err="1" smtClean="0">
                <a:solidFill>
                  <a:srgbClr val="7030A0"/>
                </a:solidFill>
              </a:rPr>
              <a:t>kelahiran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hidup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Menurunnya</a:t>
            </a:r>
            <a:r>
              <a:rPr lang="en-US" b="1" dirty="0" smtClean="0">
                <a:solidFill>
                  <a:srgbClr val="7030A0"/>
                </a:solidFill>
              </a:rPr>
              <a:t> AKI </a:t>
            </a:r>
            <a:r>
              <a:rPr lang="en-US" b="1" dirty="0" err="1" smtClean="0">
                <a:solidFill>
                  <a:srgbClr val="7030A0"/>
                </a:solidFill>
              </a:rPr>
              <a:t>dari</a:t>
            </a:r>
            <a:r>
              <a:rPr lang="en-US" b="1" dirty="0" smtClean="0">
                <a:solidFill>
                  <a:srgbClr val="7030A0"/>
                </a:solidFill>
              </a:rPr>
              <a:t> 307 – 226 / 100.000 </a:t>
            </a:r>
            <a:r>
              <a:rPr lang="en-US" b="1" dirty="0" err="1" smtClean="0">
                <a:solidFill>
                  <a:srgbClr val="7030A0"/>
                </a:solidFill>
              </a:rPr>
              <a:t>kelahiran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hidup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7030A0"/>
                </a:solidFill>
              </a:rPr>
              <a:t>Menurunnya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prevalensi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gizi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kurang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balita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dari</a:t>
            </a:r>
            <a:r>
              <a:rPr lang="en-US" b="1" dirty="0" smtClean="0">
                <a:solidFill>
                  <a:srgbClr val="7030A0"/>
                </a:solidFill>
              </a:rPr>
              <a:t> 25,8% - 20%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B221698-A7E1-4A49-8EAE-2ED3CC80713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83563" cy="10509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itchFamily="82" charset="0"/>
              </a:rPr>
              <a:t>Prioritas Upaya 2004-2009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183563" cy="5178425"/>
          </a:xfrm>
        </p:spPr>
        <p:txBody>
          <a:bodyPr rtlCol="0">
            <a:normAutofit fontScale="77500" lnSpcReduction="20000"/>
          </a:bodyPr>
          <a:lstStyle/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Pelayanan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KIA</a:t>
            </a: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Pelayanan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bagi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Maskin</a:t>
            </a: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Pendayagunaan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Nakes</a:t>
            </a: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Penanggulangan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penyk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menular,gizi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 </a:t>
            </a: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buruk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, &amp;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Krisis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kesehatan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akibat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bencana</a:t>
            </a: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Meningkatkan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Yankes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di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daerah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marL="265176" indent="-265176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00B050"/>
              </a:buClr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cilgaltas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pulau-pulau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terluar</a:t>
            </a: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D5366B1-2032-4211-AD25-E95691821EE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11163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rgbClr val="FF0000"/>
                </a:solidFill>
              </a:rPr>
              <a:t>PERAN DIREKTORAT BINA PELAYANAN KEPERAWATAN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TERHADAP PENCAPAIAN VISI DEPKES DAN KETERKAITANNYA LP/LS</a:t>
            </a:r>
          </a:p>
        </p:txBody>
      </p:sp>
      <p:graphicFrame>
        <p:nvGraphicFramePr>
          <p:cNvPr id="249913" name="Group 57"/>
          <p:cNvGraphicFramePr>
            <a:graphicFrameLocks noGrp="1"/>
          </p:cNvGraphicFramePr>
          <p:nvPr>
            <p:ph type="tbl" idx="1"/>
          </p:nvPr>
        </p:nvGraphicFramePr>
        <p:xfrm>
          <a:off x="6629400" y="5283200"/>
          <a:ext cx="2438400" cy="1508760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Bimmev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Bimbingan, monitoring dan evaluasi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Bimtek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Bimbingan teknis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 Profesi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Perawat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743094-1AC5-44A2-84C4-229AAA1527E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218" name="Rectangle 2"/>
          <p:cNvSpPr>
            <a:spLocks noChangeArrowheads="1"/>
          </p:cNvSpPr>
          <p:nvPr/>
        </p:nvSpPr>
        <p:spPr bwMode="auto">
          <a:xfrm>
            <a:off x="152400" y="4572000"/>
            <a:ext cx="2971800" cy="1600200"/>
          </a:xfrm>
          <a:prstGeom prst="rect">
            <a:avLst/>
          </a:prstGeom>
          <a:solidFill>
            <a:srgbClr val="DDDDDD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8219" name="Rectangle 3"/>
          <p:cNvSpPr>
            <a:spLocks noChangeArrowheads="1"/>
          </p:cNvSpPr>
          <p:nvPr/>
        </p:nvSpPr>
        <p:spPr bwMode="auto">
          <a:xfrm>
            <a:off x="152400" y="2819400"/>
            <a:ext cx="2971800" cy="1600200"/>
          </a:xfrm>
          <a:prstGeom prst="rect">
            <a:avLst/>
          </a:prstGeom>
          <a:solidFill>
            <a:srgbClr val="DDDDDD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20" name="Rectangle 4"/>
          <p:cNvSpPr>
            <a:spLocks noChangeArrowheads="1"/>
          </p:cNvSpPr>
          <p:nvPr/>
        </p:nvSpPr>
        <p:spPr bwMode="auto">
          <a:xfrm>
            <a:off x="152400" y="762000"/>
            <a:ext cx="2971800" cy="1905000"/>
          </a:xfrm>
          <a:prstGeom prst="rect">
            <a:avLst/>
          </a:prstGeom>
          <a:solidFill>
            <a:srgbClr val="DDDDDD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21" name="Oval 6"/>
          <p:cNvSpPr>
            <a:spLocks noChangeArrowheads="1"/>
          </p:cNvSpPr>
          <p:nvPr/>
        </p:nvSpPr>
        <p:spPr bwMode="auto">
          <a:xfrm>
            <a:off x="8153400" y="1524000"/>
            <a:ext cx="838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Masyarakat</a:t>
            </a:r>
          </a:p>
          <a:p>
            <a:pPr algn="ctr"/>
            <a:r>
              <a:rPr lang="id-ID" sz="900"/>
              <a:t>Mandiri untuk</a:t>
            </a:r>
          </a:p>
          <a:p>
            <a:pPr algn="ctr"/>
            <a:r>
              <a:rPr lang="id-ID" sz="900"/>
              <a:t>Hidup</a:t>
            </a:r>
          </a:p>
          <a:p>
            <a:pPr algn="ctr"/>
            <a:r>
              <a:rPr lang="id-ID" sz="900"/>
              <a:t>sehat</a:t>
            </a:r>
          </a:p>
        </p:txBody>
      </p:sp>
      <p:sp>
        <p:nvSpPr>
          <p:cNvPr id="8222" name="Rectangle 7"/>
          <p:cNvSpPr>
            <a:spLocks noChangeArrowheads="1"/>
          </p:cNvSpPr>
          <p:nvPr/>
        </p:nvSpPr>
        <p:spPr bwMode="auto">
          <a:xfrm>
            <a:off x="228600" y="11430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000"/>
              <a:t>Peran Ditwat :</a:t>
            </a:r>
          </a:p>
          <a:p>
            <a:pPr algn="ctr">
              <a:buFontTx/>
              <a:buChar char="•"/>
            </a:pPr>
            <a:r>
              <a:rPr lang="id-ID" sz="1000"/>
              <a:t> Regulasi/ kebijakan</a:t>
            </a:r>
          </a:p>
          <a:p>
            <a:pPr algn="ctr">
              <a:buFontTx/>
              <a:buChar char="•"/>
            </a:pPr>
            <a:r>
              <a:rPr lang="id-ID" sz="1000"/>
              <a:t> bimmev</a:t>
            </a:r>
          </a:p>
        </p:txBody>
      </p:sp>
      <p:sp>
        <p:nvSpPr>
          <p:cNvPr id="8223" name="Rectangle 8"/>
          <p:cNvSpPr>
            <a:spLocks noChangeArrowheads="1"/>
          </p:cNvSpPr>
          <p:nvPr/>
        </p:nvSpPr>
        <p:spPr bwMode="auto">
          <a:xfrm>
            <a:off x="1981200" y="11430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Unit Depkes lain &amp;</a:t>
            </a:r>
          </a:p>
          <a:p>
            <a:pPr algn="ctr"/>
            <a:r>
              <a:rPr lang="id-ID" sz="900"/>
              <a:t>Peran sektor lain:</a:t>
            </a:r>
          </a:p>
          <a:p>
            <a:pPr algn="ctr"/>
            <a:r>
              <a:rPr lang="id-ID" sz="900"/>
              <a:t>Departemen lain,</a:t>
            </a:r>
          </a:p>
          <a:p>
            <a:pPr algn="ctr"/>
            <a:r>
              <a:rPr lang="id-ID" sz="900"/>
              <a:t>OP, Inst.pendidikan</a:t>
            </a:r>
          </a:p>
        </p:txBody>
      </p:sp>
      <p:sp>
        <p:nvSpPr>
          <p:cNvPr id="8224" name="Rectangle 9"/>
          <p:cNvSpPr>
            <a:spLocks noChangeArrowheads="1"/>
          </p:cNvSpPr>
          <p:nvPr/>
        </p:nvSpPr>
        <p:spPr bwMode="auto">
          <a:xfrm>
            <a:off x="304800" y="30480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Dinas Kesehatan</a:t>
            </a:r>
          </a:p>
          <a:p>
            <a:pPr algn="ctr"/>
            <a:r>
              <a:rPr lang="id-ID" sz="900"/>
              <a:t>Propinsi</a:t>
            </a:r>
          </a:p>
        </p:txBody>
      </p:sp>
      <p:sp>
        <p:nvSpPr>
          <p:cNvPr id="8225" name="Rectangle 10"/>
          <p:cNvSpPr>
            <a:spLocks noChangeArrowheads="1"/>
          </p:cNvSpPr>
          <p:nvPr/>
        </p:nvSpPr>
        <p:spPr bwMode="auto">
          <a:xfrm>
            <a:off x="6705600" y="16002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900"/>
              <a:t> </a:t>
            </a:r>
            <a:r>
              <a:rPr lang="id-ID" sz="900"/>
              <a:t>Penurunan</a:t>
            </a:r>
          </a:p>
          <a:p>
            <a:pPr>
              <a:buFont typeface="Wingdings" pitchFamily="2" charset="2"/>
              <a:buNone/>
            </a:pPr>
            <a:r>
              <a:rPr lang="id-ID" sz="900"/>
              <a:t>    AKB, AKI, </a:t>
            </a:r>
          </a:p>
          <a:p>
            <a:pPr>
              <a:buFont typeface="Wingdings" pitchFamily="2" charset="2"/>
              <a:buNone/>
            </a:pPr>
            <a:r>
              <a:rPr lang="id-ID" sz="900"/>
              <a:t>   Gizi Buruk</a:t>
            </a:r>
          </a:p>
          <a:p>
            <a:pPr>
              <a:buFont typeface="Wingdings" pitchFamily="2" charset="2"/>
              <a:buChar char="Ø"/>
            </a:pPr>
            <a:r>
              <a:rPr lang="id-ID" sz="900"/>
              <a:t> meningkat</a:t>
            </a:r>
          </a:p>
          <a:p>
            <a:pPr>
              <a:buFont typeface="Wingdings" pitchFamily="2" charset="2"/>
              <a:buNone/>
            </a:pPr>
            <a:r>
              <a:rPr lang="id-ID" sz="900"/>
              <a:t>   UHH</a:t>
            </a:r>
          </a:p>
        </p:txBody>
      </p:sp>
      <p:sp>
        <p:nvSpPr>
          <p:cNvPr id="8226" name="Rectangle 11"/>
          <p:cNvSpPr>
            <a:spLocks noChangeArrowheads="1"/>
          </p:cNvSpPr>
          <p:nvPr/>
        </p:nvSpPr>
        <p:spPr bwMode="auto">
          <a:xfrm>
            <a:off x="1143000" y="19050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Output :</a:t>
            </a:r>
          </a:p>
          <a:p>
            <a:pPr algn="ctr"/>
            <a:r>
              <a:rPr lang="id-ID" sz="900"/>
              <a:t>Pedoman, Standar, </a:t>
            </a:r>
          </a:p>
          <a:p>
            <a:pPr algn="ctr"/>
            <a:r>
              <a:rPr lang="id-ID" sz="900"/>
              <a:t>Bimtek</a:t>
            </a:r>
          </a:p>
        </p:txBody>
      </p:sp>
      <p:sp>
        <p:nvSpPr>
          <p:cNvPr id="8227" name="Line 12"/>
          <p:cNvSpPr>
            <a:spLocks noChangeShapeType="1"/>
          </p:cNvSpPr>
          <p:nvPr/>
        </p:nvSpPr>
        <p:spPr bwMode="auto">
          <a:xfrm flipV="1">
            <a:off x="1524000" y="12954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Rectangle 13"/>
          <p:cNvSpPr>
            <a:spLocks noChangeArrowheads="1"/>
          </p:cNvSpPr>
          <p:nvPr/>
        </p:nvSpPr>
        <p:spPr bwMode="auto">
          <a:xfrm>
            <a:off x="381000" y="48768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Dinas Kesehatan</a:t>
            </a:r>
          </a:p>
          <a:p>
            <a:pPr algn="ctr"/>
            <a:r>
              <a:rPr lang="id-ID" sz="900"/>
              <a:t>Kab/kota</a:t>
            </a:r>
          </a:p>
        </p:txBody>
      </p:sp>
      <p:sp>
        <p:nvSpPr>
          <p:cNvPr id="8229" name="Rectangle 14"/>
          <p:cNvSpPr>
            <a:spLocks noChangeArrowheads="1"/>
          </p:cNvSpPr>
          <p:nvPr/>
        </p:nvSpPr>
        <p:spPr bwMode="auto">
          <a:xfrm>
            <a:off x="1828800" y="3124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Peran sektor lain:</a:t>
            </a:r>
          </a:p>
          <a:p>
            <a:pPr algn="ctr"/>
            <a:r>
              <a:rPr lang="id-ID" sz="900"/>
              <a:t>Pemda, Dinas lain,</a:t>
            </a:r>
          </a:p>
          <a:p>
            <a:pPr algn="ctr"/>
            <a:r>
              <a:rPr lang="id-ID" sz="900"/>
              <a:t>OP, Inst.pendidikan</a:t>
            </a:r>
          </a:p>
        </p:txBody>
      </p:sp>
      <p:sp>
        <p:nvSpPr>
          <p:cNvPr id="8230" name="Rectangle 15"/>
          <p:cNvSpPr>
            <a:spLocks noChangeArrowheads="1"/>
          </p:cNvSpPr>
          <p:nvPr/>
        </p:nvSpPr>
        <p:spPr bwMode="auto">
          <a:xfrm>
            <a:off x="1828800" y="48768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Peran sektor lain:</a:t>
            </a:r>
          </a:p>
          <a:p>
            <a:pPr algn="ctr"/>
            <a:r>
              <a:rPr lang="id-ID" sz="900"/>
              <a:t>Pemda, Dinas lain,</a:t>
            </a:r>
          </a:p>
          <a:p>
            <a:pPr algn="ctr"/>
            <a:r>
              <a:rPr lang="id-ID" sz="900"/>
              <a:t>OP, Inst.pendidikan</a:t>
            </a:r>
          </a:p>
        </p:txBody>
      </p:sp>
      <p:sp>
        <p:nvSpPr>
          <p:cNvPr id="8231" name="Rectangle 16"/>
          <p:cNvSpPr>
            <a:spLocks noChangeArrowheads="1"/>
          </p:cNvSpPr>
          <p:nvPr/>
        </p:nvSpPr>
        <p:spPr bwMode="auto">
          <a:xfrm>
            <a:off x="11430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Output :</a:t>
            </a:r>
          </a:p>
          <a:p>
            <a:pPr algn="ctr"/>
            <a:r>
              <a:rPr lang="id-ID" sz="900"/>
              <a:t>Juknis, Bimtek</a:t>
            </a:r>
          </a:p>
        </p:txBody>
      </p:sp>
      <p:sp>
        <p:nvSpPr>
          <p:cNvPr id="8232" name="Rectangle 17"/>
          <p:cNvSpPr>
            <a:spLocks noChangeArrowheads="1"/>
          </p:cNvSpPr>
          <p:nvPr/>
        </p:nvSpPr>
        <p:spPr bwMode="auto">
          <a:xfrm>
            <a:off x="1066800" y="37338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900"/>
              <a:t>Output :</a:t>
            </a:r>
          </a:p>
          <a:p>
            <a:pPr algn="ctr"/>
            <a:r>
              <a:rPr lang="id-ID" sz="900"/>
              <a:t>Pedoman teknis, </a:t>
            </a:r>
          </a:p>
          <a:p>
            <a:pPr algn="ctr"/>
            <a:r>
              <a:rPr lang="id-ID" sz="900"/>
              <a:t>Bimtek</a:t>
            </a:r>
          </a:p>
        </p:txBody>
      </p:sp>
      <p:sp>
        <p:nvSpPr>
          <p:cNvPr id="8233" name="Line 18"/>
          <p:cNvSpPr>
            <a:spLocks noChangeShapeType="1"/>
          </p:cNvSpPr>
          <p:nvPr/>
        </p:nvSpPr>
        <p:spPr bwMode="auto">
          <a:xfrm>
            <a:off x="1600200" y="3352800"/>
            <a:ext cx="0" cy="3810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4" name="Text Box 19"/>
          <p:cNvSpPr txBox="1">
            <a:spLocks noChangeArrowheads="1"/>
          </p:cNvSpPr>
          <p:nvPr/>
        </p:nvSpPr>
        <p:spPr bwMode="auto">
          <a:xfrm>
            <a:off x="2057400" y="4572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d-ID" sz="1000" b="1">
                <a:solidFill>
                  <a:srgbClr val="FB1C05"/>
                </a:solidFill>
              </a:rPr>
              <a:t>Kab/Kota</a:t>
            </a:r>
          </a:p>
        </p:txBody>
      </p:sp>
      <p:sp>
        <p:nvSpPr>
          <p:cNvPr id="8235" name="Text Box 20"/>
          <p:cNvSpPr txBox="1">
            <a:spLocks noChangeArrowheads="1"/>
          </p:cNvSpPr>
          <p:nvPr/>
        </p:nvSpPr>
        <p:spPr bwMode="auto">
          <a:xfrm>
            <a:off x="1905000" y="2819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d-ID" sz="1000" b="1">
                <a:solidFill>
                  <a:srgbClr val="FB1C05"/>
                </a:solidFill>
              </a:rPr>
              <a:t>Propinsi</a:t>
            </a:r>
          </a:p>
        </p:txBody>
      </p:sp>
      <p:sp>
        <p:nvSpPr>
          <p:cNvPr id="8236" name="Text Box 21"/>
          <p:cNvSpPr txBox="1">
            <a:spLocks noChangeArrowheads="1"/>
          </p:cNvSpPr>
          <p:nvPr/>
        </p:nvSpPr>
        <p:spPr bwMode="auto">
          <a:xfrm>
            <a:off x="1905000" y="762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d-ID" sz="1000" b="1">
                <a:solidFill>
                  <a:srgbClr val="FB1C05"/>
                </a:solidFill>
              </a:rPr>
              <a:t>Pusat</a:t>
            </a:r>
          </a:p>
        </p:txBody>
      </p:sp>
      <p:sp>
        <p:nvSpPr>
          <p:cNvPr id="8237" name="Line 22"/>
          <p:cNvSpPr>
            <a:spLocks noChangeShapeType="1"/>
          </p:cNvSpPr>
          <p:nvPr/>
        </p:nvSpPr>
        <p:spPr bwMode="auto">
          <a:xfrm>
            <a:off x="1524000" y="1524000"/>
            <a:ext cx="2286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8" name="Line 23"/>
          <p:cNvSpPr>
            <a:spLocks noChangeShapeType="1"/>
          </p:cNvSpPr>
          <p:nvPr/>
        </p:nvSpPr>
        <p:spPr bwMode="auto">
          <a:xfrm>
            <a:off x="1752600" y="1524000"/>
            <a:ext cx="0" cy="3810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9" name="Line 24"/>
          <p:cNvSpPr>
            <a:spLocks noChangeShapeType="1"/>
          </p:cNvSpPr>
          <p:nvPr/>
        </p:nvSpPr>
        <p:spPr bwMode="auto">
          <a:xfrm>
            <a:off x="838200" y="1752600"/>
            <a:ext cx="0" cy="1295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40" name="Line 25"/>
          <p:cNvSpPr>
            <a:spLocks noChangeShapeType="1"/>
          </p:cNvSpPr>
          <p:nvPr/>
        </p:nvSpPr>
        <p:spPr bwMode="auto">
          <a:xfrm flipV="1">
            <a:off x="1371600" y="32004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41" name="Line 26"/>
          <p:cNvSpPr>
            <a:spLocks noChangeShapeType="1"/>
          </p:cNvSpPr>
          <p:nvPr/>
        </p:nvSpPr>
        <p:spPr bwMode="auto">
          <a:xfrm>
            <a:off x="1371600" y="3352800"/>
            <a:ext cx="2286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2" name="Line 27"/>
          <p:cNvSpPr>
            <a:spLocks noChangeShapeType="1"/>
          </p:cNvSpPr>
          <p:nvPr/>
        </p:nvSpPr>
        <p:spPr bwMode="auto">
          <a:xfrm flipV="1">
            <a:off x="1371600" y="50292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43" name="Line 28"/>
          <p:cNvSpPr>
            <a:spLocks noChangeShapeType="1"/>
          </p:cNvSpPr>
          <p:nvPr/>
        </p:nvSpPr>
        <p:spPr bwMode="auto">
          <a:xfrm>
            <a:off x="1371600" y="5181600"/>
            <a:ext cx="2286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4" name="Line 29"/>
          <p:cNvSpPr>
            <a:spLocks noChangeShapeType="1"/>
          </p:cNvSpPr>
          <p:nvPr/>
        </p:nvSpPr>
        <p:spPr bwMode="auto">
          <a:xfrm>
            <a:off x="1600200" y="5181600"/>
            <a:ext cx="0" cy="381000"/>
          </a:xfrm>
          <a:prstGeom prst="line">
            <a:avLst/>
          </a:prstGeom>
          <a:noFill/>
          <a:ln w="9525">
            <a:solidFill>
              <a:srgbClr val="FF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45" name="Line 30"/>
          <p:cNvSpPr>
            <a:spLocks noChangeShapeType="1"/>
          </p:cNvSpPr>
          <p:nvPr/>
        </p:nvSpPr>
        <p:spPr bwMode="auto">
          <a:xfrm>
            <a:off x="838200" y="3581400"/>
            <a:ext cx="0" cy="1295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46" name="Rectangle 31"/>
          <p:cNvSpPr>
            <a:spLocks noChangeArrowheads="1"/>
          </p:cNvSpPr>
          <p:nvPr/>
        </p:nvSpPr>
        <p:spPr bwMode="auto">
          <a:xfrm>
            <a:off x="3276600" y="3276600"/>
            <a:ext cx="91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47" name="Text Box 32"/>
          <p:cNvSpPr txBox="1">
            <a:spLocks noChangeArrowheads="1"/>
          </p:cNvSpPr>
          <p:nvPr/>
        </p:nvSpPr>
        <p:spPr bwMode="auto">
          <a:xfrm>
            <a:off x="3276600" y="3352800"/>
            <a:ext cx="990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900"/>
              <a:t>SARANA KES</a:t>
            </a:r>
            <a:r>
              <a:rPr lang="en-US" sz="900"/>
              <a:t>.</a:t>
            </a:r>
          </a:p>
        </p:txBody>
      </p:sp>
      <p:sp>
        <p:nvSpPr>
          <p:cNvPr id="8248" name="Line 33"/>
          <p:cNvSpPr>
            <a:spLocks noChangeShapeType="1"/>
          </p:cNvSpPr>
          <p:nvPr/>
        </p:nvSpPr>
        <p:spPr bwMode="auto">
          <a:xfrm>
            <a:off x="2362200" y="2133600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9" name="Line 34"/>
          <p:cNvSpPr>
            <a:spLocks noChangeShapeType="1"/>
          </p:cNvSpPr>
          <p:nvPr/>
        </p:nvSpPr>
        <p:spPr bwMode="auto">
          <a:xfrm>
            <a:off x="2057400" y="4038600"/>
            <a:ext cx="12192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50" name="Line 35"/>
          <p:cNvSpPr>
            <a:spLocks noChangeShapeType="1"/>
          </p:cNvSpPr>
          <p:nvPr/>
        </p:nvSpPr>
        <p:spPr bwMode="auto">
          <a:xfrm>
            <a:off x="2971800" y="21336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1" name="Line 36"/>
          <p:cNvSpPr>
            <a:spLocks noChangeShapeType="1"/>
          </p:cNvSpPr>
          <p:nvPr/>
        </p:nvSpPr>
        <p:spPr bwMode="auto">
          <a:xfrm>
            <a:off x="2971800" y="3733800"/>
            <a:ext cx="3048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52" name="Line 37"/>
          <p:cNvSpPr>
            <a:spLocks noChangeShapeType="1"/>
          </p:cNvSpPr>
          <p:nvPr/>
        </p:nvSpPr>
        <p:spPr bwMode="auto">
          <a:xfrm>
            <a:off x="1981200" y="5791200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3" name="Line 38"/>
          <p:cNvSpPr>
            <a:spLocks noChangeShapeType="1"/>
          </p:cNvSpPr>
          <p:nvPr/>
        </p:nvSpPr>
        <p:spPr bwMode="auto">
          <a:xfrm flipV="1">
            <a:off x="2971800" y="4267200"/>
            <a:ext cx="0" cy="15240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4" name="Line 39"/>
          <p:cNvSpPr>
            <a:spLocks noChangeShapeType="1"/>
          </p:cNvSpPr>
          <p:nvPr/>
        </p:nvSpPr>
        <p:spPr bwMode="auto">
          <a:xfrm>
            <a:off x="2971800" y="4267200"/>
            <a:ext cx="3048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55" name="Rectangle 40"/>
          <p:cNvSpPr>
            <a:spLocks noChangeArrowheads="1"/>
          </p:cNvSpPr>
          <p:nvPr/>
        </p:nvSpPr>
        <p:spPr bwMode="auto">
          <a:xfrm>
            <a:off x="4495800" y="1752600"/>
            <a:ext cx="17526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56" name="Rectangle 41"/>
          <p:cNvSpPr>
            <a:spLocks noChangeArrowheads="1"/>
          </p:cNvSpPr>
          <p:nvPr/>
        </p:nvSpPr>
        <p:spPr bwMode="auto">
          <a:xfrm>
            <a:off x="4572000" y="2133600"/>
            <a:ext cx="1600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 sz="900" b="1"/>
              <a:t>UKP :</a:t>
            </a:r>
          </a:p>
          <a:p>
            <a:pPr>
              <a:buFontTx/>
              <a:buChar char="•"/>
            </a:pPr>
            <a:r>
              <a:rPr lang="id-ID" sz="800"/>
              <a:t>Angka Kematian bulin o/ Bidan</a:t>
            </a:r>
          </a:p>
          <a:p>
            <a:pPr>
              <a:buFontTx/>
              <a:buChar char="•"/>
            </a:pPr>
            <a:r>
              <a:rPr lang="id-ID" sz="800"/>
              <a:t>Respon Time gadar o/ P &amp; B</a:t>
            </a:r>
          </a:p>
          <a:p>
            <a:pPr>
              <a:buFontTx/>
              <a:buChar char="•"/>
            </a:pPr>
            <a:r>
              <a:rPr lang="id-ID" sz="800"/>
              <a:t>Respon Time PONEK o/ P &amp; B </a:t>
            </a:r>
          </a:p>
          <a:p>
            <a:pPr>
              <a:buFontTx/>
              <a:buChar char="•"/>
            </a:pPr>
            <a:r>
              <a:rPr lang="id-ID" sz="800"/>
              <a:t>Angka Kejadian Infeksi Nifas</a:t>
            </a:r>
          </a:p>
          <a:p>
            <a:pPr>
              <a:buFontTx/>
              <a:buChar char="•"/>
            </a:pPr>
            <a:r>
              <a:rPr lang="id-ID" sz="800"/>
              <a:t>Angka Kematian Pasien </a:t>
            </a:r>
          </a:p>
          <a:p>
            <a:r>
              <a:rPr lang="id-ID" sz="800"/>
              <a:t> Pasca Bedah dgn Komplikasi</a:t>
            </a:r>
          </a:p>
          <a:p>
            <a:pPr>
              <a:buFontTx/>
              <a:buChar char="•"/>
            </a:pPr>
            <a:r>
              <a:rPr lang="id-ID" sz="800"/>
              <a:t>Angka Kejadian Dekubitus</a:t>
            </a:r>
          </a:p>
          <a:p>
            <a:pPr>
              <a:buFontTx/>
              <a:buChar char="•"/>
            </a:pPr>
            <a:r>
              <a:rPr lang="id-ID" sz="800"/>
              <a:t>Angka Pasien Jatuh</a:t>
            </a:r>
          </a:p>
          <a:p>
            <a:pPr>
              <a:buFontTx/>
              <a:buChar char="•"/>
            </a:pPr>
            <a:r>
              <a:rPr lang="id-ID" sz="800"/>
              <a:t>% Infeksi Saluran Kemih</a:t>
            </a:r>
          </a:p>
          <a:p>
            <a:pPr>
              <a:buFontTx/>
              <a:buChar char="•"/>
            </a:pPr>
            <a:r>
              <a:rPr lang="id-ID" sz="800"/>
              <a:t>% Infeksi Akibat Penggunaan </a:t>
            </a:r>
          </a:p>
          <a:p>
            <a:r>
              <a:rPr lang="id-ID" sz="800"/>
              <a:t>  Central Line Kateter</a:t>
            </a:r>
          </a:p>
          <a:p>
            <a:pPr>
              <a:buFontTx/>
              <a:buChar char="•"/>
            </a:pPr>
            <a:r>
              <a:rPr lang="id-ID" sz="800"/>
              <a:t>% Pnemonia Akibat </a:t>
            </a:r>
          </a:p>
          <a:p>
            <a:pPr>
              <a:buFontTx/>
              <a:buChar char="•"/>
            </a:pPr>
            <a:r>
              <a:rPr lang="id-ID" sz="800"/>
              <a:t>Penggunaan Ventilator.</a:t>
            </a:r>
          </a:p>
        </p:txBody>
      </p:sp>
      <p:sp>
        <p:nvSpPr>
          <p:cNvPr id="8257" name="Rectangle 42"/>
          <p:cNvSpPr>
            <a:spLocks noChangeArrowheads="1"/>
          </p:cNvSpPr>
          <p:nvPr/>
        </p:nvSpPr>
        <p:spPr bwMode="auto">
          <a:xfrm>
            <a:off x="4572000" y="4114800"/>
            <a:ext cx="1600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 sz="900" b="1"/>
              <a:t>UKM :</a:t>
            </a:r>
          </a:p>
          <a:p>
            <a:pPr>
              <a:buFontTx/>
              <a:buChar char="•"/>
            </a:pPr>
            <a:r>
              <a:rPr lang="id-ID" sz="900" b="1"/>
              <a:t> </a:t>
            </a:r>
            <a:r>
              <a:rPr lang="id-ID" sz="800"/>
              <a:t>Cak Deteksi Dini Kasus Risti</a:t>
            </a:r>
          </a:p>
          <a:p>
            <a:r>
              <a:rPr lang="id-ID" sz="800"/>
              <a:t>  o/ P &amp; B </a:t>
            </a:r>
          </a:p>
          <a:p>
            <a:pPr>
              <a:buFontTx/>
              <a:buChar char="•"/>
            </a:pPr>
            <a:r>
              <a:rPr lang="id-ID" sz="800"/>
              <a:t>% Kel Risti dan Rankes Mandiri </a:t>
            </a:r>
          </a:p>
          <a:p>
            <a:pPr>
              <a:buFontTx/>
              <a:buChar char="•"/>
            </a:pPr>
            <a:r>
              <a:rPr lang="id-ID" sz="800"/>
              <a:t>% Kasus dpt Tindak Lanjut </a:t>
            </a:r>
            <a:r>
              <a:rPr lang="en-US" sz="800"/>
              <a:t> yan</a:t>
            </a:r>
            <a:endParaRPr lang="id-ID" sz="800"/>
          </a:p>
          <a:p>
            <a:r>
              <a:rPr lang="id-ID" sz="800"/>
              <a:t> Keperawatan (Follow-up Care)</a:t>
            </a:r>
          </a:p>
          <a:p>
            <a:pPr>
              <a:buFontTx/>
              <a:buChar char="•"/>
            </a:pPr>
            <a:r>
              <a:rPr lang="id-ID" sz="800"/>
              <a:t>% Pelayanan Ibu Nifas o/ P &amp; B </a:t>
            </a:r>
          </a:p>
          <a:p>
            <a:pPr>
              <a:buFontTx/>
              <a:buChar char="•"/>
            </a:pPr>
            <a:r>
              <a:rPr lang="id-ID" sz="800"/>
              <a:t>% Penanganan Pertama Gadar</a:t>
            </a:r>
          </a:p>
          <a:p>
            <a:r>
              <a:rPr lang="id-ID" sz="800"/>
              <a:t> Obstetri Neonatal o/ B</a:t>
            </a:r>
          </a:p>
          <a:p>
            <a:pPr>
              <a:buFontTx/>
              <a:buChar char="•"/>
            </a:pPr>
            <a:r>
              <a:rPr lang="id-ID" sz="800"/>
              <a:t>% Lin oleh Bidan di masy.</a:t>
            </a:r>
          </a:p>
          <a:p>
            <a:pPr>
              <a:buFontTx/>
              <a:buChar char="•"/>
            </a:pPr>
            <a:r>
              <a:rPr lang="id-ID" sz="800"/>
              <a:t>Respon Time Gadar di Masy.</a:t>
            </a:r>
          </a:p>
          <a:p>
            <a:pPr>
              <a:buFontTx/>
              <a:buChar char="•"/>
            </a:pPr>
            <a:r>
              <a:rPr lang="id-ID" sz="800"/>
              <a:t>% Kelompok Khusus Mandiri </a:t>
            </a:r>
          </a:p>
          <a:p>
            <a:pPr>
              <a:buFontTx/>
              <a:buChar char="•"/>
            </a:pPr>
            <a:r>
              <a:rPr lang="id-ID" sz="800"/>
              <a:t>% Desa Dibina</a:t>
            </a:r>
          </a:p>
          <a:p>
            <a:pPr>
              <a:buFontTx/>
              <a:buChar char="•"/>
            </a:pPr>
            <a:r>
              <a:rPr lang="id-ID" sz="800"/>
              <a:t>% KB Aktif o/ P &amp; B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d-ID" sz="800"/>
          </a:p>
        </p:txBody>
      </p:sp>
      <p:sp>
        <p:nvSpPr>
          <p:cNvPr id="8258" name="Text Box 43"/>
          <p:cNvSpPr txBox="1">
            <a:spLocks noChangeArrowheads="1"/>
          </p:cNvSpPr>
          <p:nvPr/>
        </p:nvSpPr>
        <p:spPr bwMode="auto">
          <a:xfrm>
            <a:off x="4495800" y="1752600"/>
            <a:ext cx="16764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900" b="1"/>
              <a:t>Indikator pelayanan </a:t>
            </a:r>
          </a:p>
          <a:p>
            <a:r>
              <a:rPr lang="id-ID" sz="900" b="1"/>
              <a:t>Keperawatan &amp; Kebidanan</a:t>
            </a:r>
          </a:p>
        </p:txBody>
      </p:sp>
      <p:sp>
        <p:nvSpPr>
          <p:cNvPr id="8259" name="Text Box 44"/>
          <p:cNvSpPr txBox="1">
            <a:spLocks noChangeArrowheads="1"/>
          </p:cNvSpPr>
          <p:nvPr/>
        </p:nvSpPr>
        <p:spPr bwMode="auto">
          <a:xfrm>
            <a:off x="3276600" y="3657600"/>
            <a:ext cx="9906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900"/>
              <a:t> </a:t>
            </a:r>
            <a:r>
              <a:rPr lang="id-ID" sz="900"/>
              <a:t>RS Vertikal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/>
              <a:t> RS propinsi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/>
              <a:t> RS kab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/>
              <a:t> Puskesmas</a:t>
            </a:r>
          </a:p>
        </p:txBody>
      </p:sp>
      <p:sp>
        <p:nvSpPr>
          <p:cNvPr id="8260" name="Rectangle 45"/>
          <p:cNvSpPr>
            <a:spLocks noChangeArrowheads="1"/>
          </p:cNvSpPr>
          <p:nvPr/>
        </p:nvSpPr>
        <p:spPr bwMode="auto">
          <a:xfrm>
            <a:off x="6553200" y="2971800"/>
            <a:ext cx="1371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61" name="AutoShape 46"/>
          <p:cNvSpPr>
            <a:spLocks noChangeArrowheads="1"/>
          </p:cNvSpPr>
          <p:nvPr/>
        </p:nvSpPr>
        <p:spPr bwMode="auto">
          <a:xfrm>
            <a:off x="6324600" y="3886200"/>
            <a:ext cx="2286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62" name="AutoShape 47"/>
          <p:cNvSpPr>
            <a:spLocks noChangeArrowheads="1"/>
          </p:cNvSpPr>
          <p:nvPr/>
        </p:nvSpPr>
        <p:spPr bwMode="auto">
          <a:xfrm>
            <a:off x="4267200" y="3886200"/>
            <a:ext cx="2286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63" name="AutoShape 48"/>
          <p:cNvSpPr>
            <a:spLocks noChangeArrowheads="1"/>
          </p:cNvSpPr>
          <p:nvPr/>
        </p:nvSpPr>
        <p:spPr bwMode="auto">
          <a:xfrm>
            <a:off x="7086600" y="24384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8264" name="AutoShape 49"/>
          <p:cNvSpPr>
            <a:spLocks noChangeArrowheads="1"/>
          </p:cNvSpPr>
          <p:nvPr/>
        </p:nvSpPr>
        <p:spPr bwMode="auto">
          <a:xfrm>
            <a:off x="7772400" y="18288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65" name="Text Box 50"/>
          <p:cNvSpPr txBox="1">
            <a:spLocks noChangeArrowheads="1"/>
          </p:cNvSpPr>
          <p:nvPr/>
        </p:nvSpPr>
        <p:spPr bwMode="auto">
          <a:xfrm>
            <a:off x="6553200" y="2971800"/>
            <a:ext cx="12192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900" b="1"/>
              <a:t>Sasaran UKP Ditjen Yanmedik :</a:t>
            </a:r>
          </a:p>
        </p:txBody>
      </p:sp>
      <p:sp>
        <p:nvSpPr>
          <p:cNvPr id="8266" name="Line 51"/>
          <p:cNvSpPr>
            <a:spLocks noChangeShapeType="1"/>
          </p:cNvSpPr>
          <p:nvPr/>
        </p:nvSpPr>
        <p:spPr bwMode="auto">
          <a:xfrm>
            <a:off x="685800" y="1752600"/>
            <a:ext cx="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7" name="Line 52"/>
          <p:cNvSpPr>
            <a:spLocks noChangeShapeType="1"/>
          </p:cNvSpPr>
          <p:nvPr/>
        </p:nvSpPr>
        <p:spPr bwMode="auto">
          <a:xfrm flipH="1">
            <a:off x="228600" y="25908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8" name="Line 53"/>
          <p:cNvSpPr>
            <a:spLocks noChangeShapeType="1"/>
          </p:cNvSpPr>
          <p:nvPr/>
        </p:nvSpPr>
        <p:spPr bwMode="auto">
          <a:xfrm>
            <a:off x="228600" y="2590800"/>
            <a:ext cx="0" cy="2438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9" name="Line 54"/>
          <p:cNvSpPr>
            <a:spLocks noChangeShapeType="1"/>
          </p:cNvSpPr>
          <p:nvPr/>
        </p:nvSpPr>
        <p:spPr bwMode="auto">
          <a:xfrm>
            <a:off x="228600" y="5029200"/>
            <a:ext cx="152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70" name="Text Box 55"/>
          <p:cNvSpPr txBox="1">
            <a:spLocks noChangeArrowheads="1"/>
          </p:cNvSpPr>
          <p:nvPr/>
        </p:nvSpPr>
        <p:spPr bwMode="auto">
          <a:xfrm>
            <a:off x="6553200" y="3352800"/>
            <a:ext cx="1524000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900" b="1"/>
              <a:t> </a:t>
            </a:r>
            <a:r>
              <a:rPr lang="id-ID" sz="900"/>
              <a:t>Cak. Rawat inap</a:t>
            </a:r>
          </a:p>
          <a:p>
            <a:pPr>
              <a:spcBef>
                <a:spcPct val="50000"/>
              </a:spcBef>
            </a:pPr>
            <a:r>
              <a:rPr lang="id-ID" sz="900"/>
              <a:t>  1,5 %  dari  jml pddk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 b="1"/>
              <a:t> </a:t>
            </a:r>
            <a:r>
              <a:rPr lang="id-ID" sz="900"/>
              <a:t>100 </a:t>
            </a:r>
            <a:r>
              <a:rPr lang="en-US" sz="900"/>
              <a:t>% </a:t>
            </a:r>
            <a:r>
              <a:rPr lang="id-ID" sz="900"/>
              <a:t>Gakin dapat   </a:t>
            </a:r>
          </a:p>
          <a:p>
            <a:pPr>
              <a:spcBef>
                <a:spcPct val="50000"/>
              </a:spcBef>
            </a:pPr>
            <a:r>
              <a:rPr lang="id-ID" sz="900"/>
              <a:t>  pelayanan kes.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/>
              <a:t> 90 % RS</a:t>
            </a:r>
          </a:p>
          <a:p>
            <a:pPr>
              <a:spcBef>
                <a:spcPct val="50000"/>
              </a:spcBef>
            </a:pPr>
            <a:r>
              <a:rPr lang="id-ID" sz="900"/>
              <a:t>  melaksanakan gadar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/>
              <a:t> 75 % RS terakreditasi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900"/>
              <a:t> 75 % RS PONEK</a:t>
            </a:r>
          </a:p>
        </p:txBody>
      </p:sp>
      <p:sp>
        <p:nvSpPr>
          <p:cNvPr id="249912" name="Rectangle 56"/>
          <p:cNvSpPr>
            <a:spLocks noChangeArrowheads="1"/>
          </p:cNvSpPr>
          <p:nvPr/>
        </p:nvSpPr>
        <p:spPr bwMode="auto">
          <a:xfrm>
            <a:off x="228600" y="62484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id-ID" sz="1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83563" cy="1050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6600" dirty="0" smtClean="0">
                <a:solidFill>
                  <a:srgbClr val="FF0000"/>
                </a:solidFill>
                <a:latin typeface="Algerian" pitchFamily="82" charset="0"/>
              </a:rPr>
              <a:t>tugas pokok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0D28E-630F-4A8F-9C85-C336F8F27D3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09600" y="2133600"/>
            <a:ext cx="777240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800">
                <a:solidFill>
                  <a:srgbClr val="7030A0"/>
                </a:solidFill>
                <a:latin typeface="Arial Black" pitchFamily="34" charset="0"/>
              </a:rPr>
              <a:t>Direktorat Bina Pelayanan Keperawatan mempunyai tugas melaksanakan perumusan kebijakan, standardisasi, bimbingan teknis, evaluasi dan penyusunan laporan di bidang bina pelayanan keperawatan.</a:t>
            </a:r>
          </a:p>
        </p:txBody>
      </p:sp>
      <p:sp>
        <p:nvSpPr>
          <p:cNvPr id="6" name="Down Arrow 5"/>
          <p:cNvSpPr/>
          <p:nvPr/>
        </p:nvSpPr>
        <p:spPr>
          <a:xfrm>
            <a:off x="4267200" y="1219200"/>
            <a:ext cx="533400" cy="990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6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dirty="0" smtClean="0">
                <a:solidFill>
                  <a:srgbClr val="FF0000"/>
                </a:solidFill>
                <a:latin typeface="Algerian" pitchFamily="82" charset="0"/>
              </a:rPr>
              <a:t>Direktorat Keperawatan menyelenggarakan fungsi :Bina Pelayanan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AD95F-817D-4202-9CD1-2D1D00184DC6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560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676400"/>
            <a:ext cx="7429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2717800"/>
            <a:ext cx="742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3733800"/>
            <a:ext cx="742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775200"/>
            <a:ext cx="742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842000"/>
            <a:ext cx="742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1066800" y="1600200"/>
            <a:ext cx="62484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 b="1">
                <a:latin typeface="Tahoma" pitchFamily="34" charset="0"/>
              </a:rPr>
              <a:t>Perumusan kebijakan teknis di bidang</a:t>
            </a:r>
            <a:r>
              <a:rPr lang="id-ID" sz="1400">
                <a:latin typeface="Tahoma" pitchFamily="34" charset="0"/>
              </a:rPr>
              <a:t> bina pelayanan keperawatan dasar, bina pelayanan keperawatan spesialistik, bina pelayanan keperawatan intensif, bina pelayanan keperawatan kebidanan, serta bina pelayanan keperawatan keluarga;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1066800" y="2579688"/>
            <a:ext cx="62865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 b="1">
                <a:latin typeface="Tahoma" pitchFamily="34" charset="0"/>
              </a:rPr>
              <a:t>Penyiapan penyusunan standar teknis, norma, pedoman, kriteria dan prosedur di bidang</a:t>
            </a:r>
            <a:r>
              <a:rPr lang="id-ID" sz="1400">
                <a:latin typeface="Tahoma" pitchFamily="34" charset="0"/>
              </a:rPr>
              <a:t> bina pelayanan keperawatan dasar, bina pelayanan keperawatan spesialistik, bina pelayanan keperawatan intensif, bina pelayanan keperawatan kebidanan, serta bina pelayanan keperawatan keluarga;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1058863" y="3810000"/>
            <a:ext cx="6332537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 b="1">
                <a:latin typeface="Tahoma" pitchFamily="34" charset="0"/>
              </a:rPr>
              <a:t>Pemberian bimbingan teknis di bidang</a:t>
            </a:r>
            <a:r>
              <a:rPr lang="id-ID" sz="1400">
                <a:latin typeface="Tahoma" pitchFamily="34" charset="0"/>
              </a:rPr>
              <a:t> bina pelayanan keperawatan dasar, bina pelayanan keperawatan spesialistik, bina pelayanan keperawatan intensif, bina pelayanan keperawatan kebidanan, serta bina pelayanan keperawatan keluarga;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1069975" y="4848225"/>
            <a:ext cx="62865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 b="1">
                <a:latin typeface="Tahoma" pitchFamily="34" charset="0"/>
              </a:rPr>
              <a:t>Evaluasi pelaksanaan kebijakan teknis di bidang</a:t>
            </a:r>
            <a:r>
              <a:rPr lang="id-ID" sz="1400">
                <a:latin typeface="Tahoma" pitchFamily="34" charset="0"/>
              </a:rPr>
              <a:t> bina pelayanan keperawatan dasar, bina pelayanan keperawatan spesialistik, bina pelayanan keperawatan intensif, bina pelayanan keperawatan kebidanan, serta bina pelayanan keperawatan keluarga;</a:t>
            </a:r>
          </a:p>
        </p:txBody>
      </p:sp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1066800" y="5943600"/>
            <a:ext cx="5621338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Tahoma" pitchFamily="34" charset="0"/>
              </a:rPr>
              <a:t>Pelaksanaan urusan tata usaha dan rumah tangga Direktorat.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6675C29-A1AA-46B9-8692-CEF1CB1C7628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9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8126413" cy="8382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0000"/>
                </a:solidFill>
                <a:latin typeface="Algerian" pitchFamily="82" charset="0"/>
              </a:rPr>
              <a:t>LATAR BELAKANG</a:t>
            </a:r>
          </a:p>
        </p:txBody>
      </p:sp>
      <p:sp>
        <p:nvSpPr>
          <p:cNvPr id="11268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79388" y="908050"/>
            <a:ext cx="8964612" cy="56165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  <a:latin typeface="Arial Black" pitchFamily="34" charset="0"/>
              </a:rPr>
              <a:t>Dilihat kondisi kes masy Indonesia berdasarkan data BPS,2006) 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latin typeface="Arial Narrow" pitchFamily="34" charset="0"/>
              </a:rPr>
              <a:t>↑↑ UHH : 66,2 th (2004) </a:t>
            </a:r>
            <a:r>
              <a:rPr lang="en-US" b="1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b="1" smtClean="0">
                <a:latin typeface="Arial Narrow" pitchFamily="34" charset="0"/>
              </a:rPr>
              <a:t>70,6 th (2006)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v-SE" b="1" smtClean="0">
                <a:latin typeface="Arial Narrow" pitchFamily="34" charset="0"/>
              </a:rPr>
              <a:t>rumah tangga yg tmsk klg miskin &amp; hampir miskin berjumlah 19,1 juta rumah tangga.</a:t>
            </a:r>
          </a:p>
          <a:p>
            <a:pPr lvl="1" eaLnBrk="1" hangingPunct="1"/>
            <a:endParaRPr lang="sv-SE" smtClean="0">
              <a:solidFill>
                <a:srgbClr val="7030A0"/>
              </a:solidFill>
              <a:latin typeface="Arial Black" pitchFamily="34" charset="0"/>
            </a:endParaRPr>
          </a:p>
          <a:p>
            <a:pPr eaLnBrk="1" hangingPunct="1"/>
            <a:r>
              <a:rPr lang="en-US" smtClean="0">
                <a:solidFill>
                  <a:srgbClr val="7030A0"/>
                </a:solidFill>
                <a:latin typeface="Arial Black" pitchFamily="34" charset="0"/>
              </a:rPr>
              <a:t>Hasil Riskesdas 2007 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latin typeface="Arial Narrow" pitchFamily="34" charset="0"/>
              </a:rPr>
              <a:t>prevalensi gizi buruk : 5,4%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latin typeface="Arial Narrow" pitchFamily="34" charset="0"/>
              </a:rPr>
              <a:t>Proporsi bayi berat lahir rendah (BBLR) : 11,5% (berdasarkan catatan yang ada),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latin typeface="Arial Narrow" pitchFamily="34" charset="0"/>
              </a:rPr>
              <a:t>ibu hamil yang memeriksaan kehamilan : 84,5%.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2097</Words>
  <Application>Microsoft Office PowerPoint</Application>
  <PresentationFormat>On-screen Show (4:3)</PresentationFormat>
  <Paragraphs>422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PROGRAM DEPKES TTG PELAYANAN KEPERAWATAN KELUARGA </vt:lpstr>
      <vt:lpstr>Slide 2</vt:lpstr>
      <vt:lpstr>STRATEGI RENSTRA DEPKES</vt:lpstr>
      <vt:lpstr>SASARAN DEPKES. S/D. TH 2009 (RPJM-N th. 2004-2009)</vt:lpstr>
      <vt:lpstr>Prioritas Upaya 2004-2009</vt:lpstr>
      <vt:lpstr>PERAN DIREKTORAT BINA PELAYANAN KEPERAWATAN TERHADAP PENCAPAIAN VISI DEPKES DAN KETERKAITANNYA LP/LS</vt:lpstr>
      <vt:lpstr>tugas pokok</vt:lpstr>
      <vt:lpstr>Direktorat Keperawatan menyelenggarakan fungsi :Bina Pelayanan </vt:lpstr>
      <vt:lpstr>LATAR BELAKANG</vt:lpstr>
      <vt:lpstr>Hasil riskesdas 2007</vt:lpstr>
      <vt:lpstr>Prevalensi Nasional Penyakit Menular (berdasarkan Dx/ Nakes dan Keluhan responden)</vt:lpstr>
      <vt:lpstr>Prevalensi nasional Penyakit Tdk Menular  (berdasarkan Dx/ tenaga kesehatan &amp; gejala)</vt:lpstr>
      <vt:lpstr>Perilaku Masyarakat</vt:lpstr>
      <vt:lpstr>Kondisi dan kebiasaan Rumah Tangga</vt:lpstr>
      <vt:lpstr>Dasar Hukum Pelayanan Keperawatan Keluarga Di Indonesia</vt:lpstr>
      <vt:lpstr>Slide 16</vt:lpstr>
      <vt:lpstr>Slide 17</vt:lpstr>
      <vt:lpstr>Slide 18</vt:lpstr>
      <vt:lpstr>Slide 19</vt:lpstr>
      <vt:lpstr>Slide 20</vt:lpstr>
      <vt:lpstr>Slide 21</vt:lpstr>
      <vt:lpstr>PROGRAM DEPKES DALAM PENGEMBANGAN PELAYANAN KEPERAWATAN KELUARGA </vt:lpstr>
      <vt:lpstr> KERANGKA KONSEP YANWATGA DI RUMAH </vt:lpstr>
      <vt:lpstr>BAGAN  MODEL PELAYANAN KEPERAWATAN KELUARGAGA DI RUMAH </vt:lpstr>
      <vt:lpstr> MODEL PELAYANAN KEPERAWATAN KELUARGA DI RUMAH  </vt:lpstr>
      <vt:lpstr>Slide 26</vt:lpstr>
      <vt:lpstr>ALUR/ MEKANISME PEMBINAAN &amp; PENGAWASAN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SUB DIREKTORAT  BINA PELAYANAN KEPERAWATAN KELUARGA </dc:title>
  <dc:creator>LENOVO</dc:creator>
  <cp:lastModifiedBy>univ_indonusa</cp:lastModifiedBy>
  <cp:revision>55</cp:revision>
  <dcterms:created xsi:type="dcterms:W3CDTF">2010-01-11T06:14:32Z</dcterms:created>
  <dcterms:modified xsi:type="dcterms:W3CDTF">2015-11-10T06:23:07Z</dcterms:modified>
</cp:coreProperties>
</file>