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sldIdLst>
    <p:sldId id="316" r:id="rId3"/>
    <p:sldId id="335" r:id="rId4"/>
    <p:sldId id="384" r:id="rId5"/>
    <p:sldId id="385" r:id="rId6"/>
    <p:sldId id="386" r:id="rId7"/>
    <p:sldId id="387" r:id="rId8"/>
    <p:sldId id="257" r:id="rId9"/>
    <p:sldId id="364" r:id="rId10"/>
    <p:sldId id="382" r:id="rId11"/>
    <p:sldId id="381" r:id="rId12"/>
    <p:sldId id="365" r:id="rId13"/>
    <p:sldId id="383" r:id="rId14"/>
    <p:sldId id="366" r:id="rId15"/>
    <p:sldId id="367" r:id="rId16"/>
    <p:sldId id="368" r:id="rId17"/>
    <p:sldId id="369" r:id="rId18"/>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p:restoredTop sz="93189"/>
  </p:normalViewPr>
  <p:slideViewPr>
    <p:cSldViewPr showGuides="1">
      <p:cViewPr>
        <p:scale>
          <a:sx n="87" d="100"/>
          <a:sy n="87" d="100"/>
        </p:scale>
        <p:origin x="-2304"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a:t>
            </a:fld>
            <a:endParaRPr lang="id-ID" altLang="x-none" sz="1200" dirty="0">
              <a:latin typeface="Calibri" panose="020F0502020204030204" pitchFamily="34" charset="0"/>
            </a:endParaRPr>
          </a:p>
        </p:txBody>
      </p:sp>
    </p:spTree>
    <p:extLst>
      <p:ext uri="{BB962C8B-B14F-4D97-AF65-F5344CB8AC3E}">
        <p14:creationId xmlns:p14="http://schemas.microsoft.com/office/powerpoint/2010/main" val="222425836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2</a:t>
            </a:fld>
            <a:endParaRPr lang="id-ID" altLang="x-none"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a:solidFill>
              <a:srgbClr val="000000">
                <a:alpha val="100000"/>
              </a:srgbClr>
            </a:solidFill>
            <a:miter lim="800000"/>
          </a:ln>
        </p:spPr>
      </p:sp>
      <p:sp>
        <p:nvSpPr>
          <p:cNvPr id="20483"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11</a:t>
            </a:fld>
            <a:endParaRPr lang="id-ID" altLang="x-none"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a:solidFill>
              <a:srgbClr val="000000">
                <a:alpha val="100000"/>
              </a:srgbClr>
            </a:solidFill>
            <a:miter lim="800000"/>
          </a:ln>
        </p:spPr>
      </p:sp>
      <p:sp>
        <p:nvSpPr>
          <p:cNvPr id="29699"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12</a:t>
            </a:fld>
            <a:endParaRPr lang="id-ID" altLang="x-none"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13</a:t>
            </a:fld>
            <a:endParaRPr lang="id-ID" altLang="x-none"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a:solidFill>
              <a:srgbClr val="000000">
                <a:alpha val="100000"/>
              </a:srgbClr>
            </a:solidFill>
            <a:miter lim="800000"/>
          </a:ln>
        </p:spPr>
      </p:sp>
      <p:sp>
        <p:nvSpPr>
          <p:cNvPr id="22531"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14</a:t>
            </a:fld>
            <a:endParaRPr lang="id-ID" altLang="x-none"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15</a:t>
            </a:fld>
            <a:endParaRPr lang="id-ID" altLang="x-none"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a:solidFill>
              <a:srgbClr val="000000">
                <a:alpha val="100000"/>
              </a:srgbClr>
            </a:solidFill>
            <a:miter lim="800000"/>
          </a:ln>
        </p:spPr>
      </p:sp>
      <p:sp>
        <p:nvSpPr>
          <p:cNvPr id="24579"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16</a:t>
            </a:fld>
            <a:endParaRPr lang="id-ID" altLang="x-none"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64F164-6FD5-4C52-B39E-839030E9169F}" type="slidenum">
              <a:rPr lang="id-ID" altLang="en-US" smtClean="0">
                <a:latin typeface="Calibri" pitchFamily="34" charset="0"/>
              </a:rPr>
              <a:pPr/>
              <a:t>3</a:t>
            </a:fld>
            <a:endParaRPr lang="id-ID"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936C2E-A948-4EED-9BF0-E6E845D01B72}" type="slidenum">
              <a:rPr lang="id-ID" altLang="en-US" smtClean="0">
                <a:latin typeface="Calibri" pitchFamily="34" charset="0"/>
              </a:rPr>
              <a:pPr/>
              <a:t>4</a:t>
            </a:fld>
            <a:endParaRPr lang="id-ID"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68EBB6-E7EC-4C8D-A422-A67A0620CA4E}" type="slidenum">
              <a:rPr lang="id-ID" altLang="en-US" smtClean="0">
                <a:latin typeface="Calibri" pitchFamily="34" charset="0"/>
              </a:rPr>
              <a:pPr/>
              <a:t>5</a:t>
            </a:fld>
            <a:endParaRPr lang="id-ID"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7F0E17-E3D7-4DCA-AC4D-05225CB450C5}" type="slidenum">
              <a:rPr lang="id-ID" altLang="en-US" smtClean="0">
                <a:latin typeface="Calibri" pitchFamily="34" charset="0"/>
              </a:rPr>
              <a:pPr/>
              <a:t>6</a:t>
            </a:fld>
            <a:endParaRPr lang="id-ID"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a:solidFill>
              <a:srgbClr val="000000">
                <a:alpha val="100000"/>
              </a:srgbClr>
            </a:solidFill>
            <a:miter lim="800000"/>
          </a:ln>
        </p:spPr>
      </p:sp>
      <p:sp>
        <p:nvSpPr>
          <p:cNvPr id="1843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dirty="0"/>
          </a:p>
        </p:txBody>
      </p:sp>
      <p:sp>
        <p:nvSpPr>
          <p:cNvPr id="6148"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id-ID" altLang="x-none" sz="1200" dirty="0">
                <a:latin typeface="Calibri" panose="020F0502020204030204" pitchFamily="34" charset="0"/>
              </a:rPr>
              <a:t>7</a:t>
            </a:fld>
            <a:endParaRPr lang="id-ID" altLang="x-none"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dirty="0"/>
          </a:p>
        </p:txBody>
      </p:sp>
      <p:sp>
        <p:nvSpPr>
          <p:cNvPr id="6148"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id-ID" altLang="x-none" sz="1200" dirty="0">
                <a:latin typeface="Calibri" panose="020F0502020204030204" pitchFamily="34" charset="0"/>
              </a:rPr>
              <a:t>8</a:t>
            </a:fld>
            <a:endParaRPr lang="id-ID" altLang="x-none"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alpha val="100000"/>
              </a:srgbClr>
            </a:solidFill>
            <a:miter lim="800000"/>
          </a:ln>
        </p:spPr>
      </p:sp>
      <p:sp>
        <p:nvSpPr>
          <p:cNvPr id="27651"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9</a:t>
            </a:fld>
            <a:endParaRPr lang="id-ID" altLang="x-none"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a:solidFill>
              <a:srgbClr val="000000">
                <a:alpha val="100000"/>
              </a:srgbClr>
            </a:solidFill>
            <a:miter lim="800000"/>
          </a:ln>
        </p:spPr>
      </p:sp>
      <p:sp>
        <p:nvSpPr>
          <p:cNvPr id="25603" name="Notes Placeholder 2"/>
          <p:cNvSpPr>
            <a:spLocks noGrp="1"/>
          </p:cNvSpPr>
          <p:nvPr>
            <p:ph type="body" idx="1"/>
          </p:nvPr>
        </p:nvSpPr>
        <p:spPr>
          <a:noFill/>
          <a:ln>
            <a:noFill/>
          </a:ln>
        </p:spPr>
        <p:txBody>
          <a:bodyPr wrap="square" lIns="91440" tIns="45720" rIns="91440" bIns="45720" anchor="t"/>
          <a:lstStyle/>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id-ID" altLang="x-none" sz="1200" dirty="0">
                <a:latin typeface="Calibri" panose="020F0502020204030204" pitchFamily="34" charset="0"/>
              </a:rPr>
              <a:t>10</a:t>
            </a:fld>
            <a:endParaRPr lang="id-ID" altLang="x-none"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
        <p:nvSpPr>
          <p:cNvPr id="5" name="Date Placeholder 3"/>
          <p:cNvSpPr>
            <a:spLocks noGrp="1"/>
          </p:cNvSpPr>
          <p:nvPr>
            <p:ph type="dt" sz="half" idx="10"/>
          </p:nvPr>
        </p:nvSpPr>
        <p:spPr>
          <a:xfrm>
            <a:off x="152400" y="5029200"/>
            <a:ext cx="2590800" cy="1692275"/>
          </a:xfrm>
          <a:prstGeom prst="rect">
            <a:avLst/>
          </a:prstGeom>
        </p:spPr>
        <p:txBody>
          <a:bodyPr anchor="b"/>
          <a:lstStyle>
            <a:lvl1pPr algn="ctr">
              <a:defRPr sz="2000" b="1">
                <a:solidFill>
                  <a:schemeClr val="tx1"/>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3514174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2162506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1111114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1150908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4072319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237341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3744325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283329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775388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82940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lvl1pPr>
              <a:defRPr/>
            </a:lvl1pPr>
          </a:lstStyle>
          <a:p>
            <a:pPr lvl="0" eaLnBrk="1" hangingPunct="1"/>
            <a:fld id="{9A0DB2DC-4C9A-4742-B13C-FB6460FD3503}" type="slidenum">
              <a:rPr lang="en-US" smtClean="0"/>
              <a:t>‹#›</a:t>
            </a:fld>
            <a:endParaRPr lang="en-US" dirty="0"/>
          </a:p>
        </p:txBody>
      </p:sp>
    </p:spTree>
    <p:extLst>
      <p:ext uri="{BB962C8B-B14F-4D97-AF65-F5344CB8AC3E}">
        <p14:creationId xmlns:p14="http://schemas.microsoft.com/office/powerpoint/2010/main" val="252349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122CA4-D208-497E-81F3-3589AB72CF91}"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15-May-19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latin typeface="Calibri" panose="020F0502020204030204" pitchFamily="34" charset="0"/>
              </a:defRPr>
            </a:lvl1pPr>
          </a:lstStyle>
          <a:p>
            <a:pPr lvl="0" eaLnBrk="1" hangingPunct="1"/>
            <a:fld id="{9A0DB2DC-4C9A-4742-B13C-FB6460FD350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lvl="0" eaLnBrk="1" hangingPunct="1"/>
            <a:fld id="{9A0DB2DC-4C9A-4742-B13C-FB6460FD3503}" type="slidenum">
              <a:rPr lang="en-US" smtClean="0"/>
              <a:t>‹#›</a:t>
            </a:fld>
            <a:endParaRPr lang="en-US" dirty="0"/>
          </a:p>
        </p:txBody>
      </p:sp>
      <p:pic>
        <p:nvPicPr>
          <p:cNvPr id="1030"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p:cNvPicPr>
          <p:nvPr/>
        </p:nvPicPr>
        <p:blipFill>
          <a:blip r:embed="rId2"/>
          <a:srcRect l="1051" r="800" b="504"/>
          <a:stretch>
            <a:fillRect/>
          </a:stretch>
        </p:blipFill>
        <p:spPr>
          <a:xfrm>
            <a:off x="0" y="304800"/>
            <a:ext cx="9144000" cy="6840538"/>
          </a:xfrm>
          <a:prstGeom prst="rect">
            <a:avLst/>
          </a:prstGeom>
          <a:noFill/>
          <a:ln w="9525">
            <a:noFill/>
          </a:ln>
        </p:spPr>
      </p:pic>
      <p:sp>
        <p:nvSpPr>
          <p:cNvPr id="2051" name="TextBox 1"/>
          <p:cNvSpPr txBox="1"/>
          <p:nvPr/>
        </p:nvSpPr>
        <p:spPr>
          <a:xfrm>
            <a:off x="3200400" y="3725863"/>
            <a:ext cx="5638800" cy="1198880"/>
          </a:xfrm>
          <a:prstGeom prst="rect">
            <a:avLst/>
          </a:prstGeom>
          <a:noFill/>
          <a:ln w="9525">
            <a:noFill/>
          </a:ln>
        </p:spPr>
        <p:txBody>
          <a:bodyPr>
            <a:spAutoFit/>
          </a:bodyPr>
          <a:lstStyle/>
          <a:p>
            <a:pPr algn="ctr"/>
            <a:r>
              <a:rPr lang="id-ID" b="1" dirty="0">
                <a:solidFill>
                  <a:schemeClr val="bg1"/>
                </a:solidFill>
                <a:latin typeface="Arial" panose="020B0604020202020204" pitchFamily="34" charset="0"/>
              </a:rPr>
              <a:t>BASIC ENGLISH</a:t>
            </a:r>
          </a:p>
          <a:p>
            <a:pPr algn="ctr"/>
            <a:r>
              <a:rPr lang="id-ID" b="1" dirty="0">
                <a:solidFill>
                  <a:schemeClr val="bg1"/>
                </a:solidFill>
                <a:latin typeface="Arial" panose="020B0604020202020204" pitchFamily="34" charset="0"/>
              </a:rPr>
              <a:t>WEEK 1: Course Outline</a:t>
            </a:r>
          </a:p>
          <a:p>
            <a:pPr algn="ctr"/>
            <a:r>
              <a:rPr lang="id-ID" b="1" dirty="0">
                <a:solidFill>
                  <a:schemeClr val="bg1"/>
                </a:solidFill>
                <a:latin typeface="Arial" panose="020B0604020202020204" pitchFamily="34" charset="0"/>
              </a:rPr>
              <a:t>NURYANSYAH ADIJAYA</a:t>
            </a:r>
            <a:r>
              <a:rPr b="1" dirty="0">
                <a:solidFill>
                  <a:schemeClr val="bg1"/>
                </a:solidFill>
                <a:latin typeface="Arial" panose="020B0604020202020204" pitchFamily="34" charset="0"/>
              </a:rPr>
              <a:t>, M.</a:t>
            </a:r>
            <a:r>
              <a:rPr lang="id-ID" b="1" dirty="0">
                <a:solidFill>
                  <a:schemeClr val="bg1"/>
                </a:solidFill>
                <a:latin typeface="Arial" panose="020B0604020202020204" pitchFamily="34" charset="0"/>
              </a:rPr>
              <a:t>Pd</a:t>
            </a:r>
            <a:r>
              <a:rPr b="1" dirty="0">
                <a:solidFill>
                  <a:schemeClr val="bg1"/>
                </a:solidFill>
                <a:latin typeface="Arial" panose="020B0604020202020204" pitchFamily="34" charset="0"/>
              </a:rPr>
              <a:t>.</a:t>
            </a:r>
          </a:p>
          <a:p>
            <a:pPr algn="ctr"/>
            <a:r>
              <a:rPr b="1" dirty="0">
                <a:solidFill>
                  <a:schemeClr val="bg1"/>
                </a:solidFill>
                <a:latin typeface="Arial" panose="020B0604020202020204" pitchFamily="34" charset="0"/>
              </a:rPr>
              <a:t>PENDIDIKAN </a:t>
            </a:r>
            <a:r>
              <a:rPr lang="id-ID" b="1" dirty="0">
                <a:solidFill>
                  <a:schemeClr val="bg1"/>
                </a:solidFill>
                <a:latin typeface="Arial" panose="020B0604020202020204" pitchFamily="34" charset="0"/>
              </a:rPr>
              <a:t>BAHASA INGGRIS</a:t>
            </a:r>
            <a:r>
              <a:rPr b="1" dirty="0">
                <a:solidFill>
                  <a:schemeClr val="bg1"/>
                </a:solidFill>
                <a:latin typeface="Arial" panose="020B0604020202020204" pitchFamily="34" charset="0"/>
              </a:rPr>
              <a:t>, FKIP</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1267"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lang="id-ID" sz="3200" dirty="0">
                <a:latin typeface="Arial" panose="020B0604020202020204" pitchFamily="34" charset="0"/>
                <a:ea typeface="Arial" panose="020B0604020202020204" pitchFamily="34" charset="0"/>
              </a:rPr>
              <a:t>Course Description</a:t>
            </a:r>
          </a:p>
        </p:txBody>
      </p:sp>
      <p:sp>
        <p:nvSpPr>
          <p:cNvPr id="11268" name="Content Placeholder 5"/>
          <p:cNvSpPr>
            <a:spLocks noGrp="1"/>
          </p:cNvSpPr>
          <p:nvPr>
            <p:ph idx="1"/>
          </p:nvPr>
        </p:nvSpPr>
        <p:spPr>
          <a:xfrm>
            <a:off x="457200" y="1524000"/>
            <a:ext cx="8229600" cy="4602163"/>
          </a:xfrm>
        </p:spPr>
        <p:txBody>
          <a:bodyPr vert="horz" wrap="square" lIns="91440" tIns="45720" rIns="91440" bIns="45720" anchor="t"/>
          <a:lstStyle/>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This course aims at providing students to carefully practice on integrated points of usage in words, parts ofspeech, etc.</a:t>
            </a:r>
          </a:p>
          <a:p>
            <a:endParaRPr lang="id-ID" altLang="x-none" sz="28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6147"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lang="id-ID" sz="2800" dirty="0">
                <a:latin typeface="Arial" panose="020B0604020202020204" pitchFamily="34" charset="0"/>
                <a:cs typeface="Arial" panose="020B0604020202020204" pitchFamily="34" charset="0"/>
              </a:rPr>
              <a:t>After completing course, you are expected to be able to </a:t>
            </a:r>
            <a:endParaRPr lang="id-ID" sz="2800" dirty="0">
              <a:latin typeface="Arial" panose="020B0604020202020204" pitchFamily="34" charset="0"/>
              <a:ea typeface="Arial" panose="020B0604020202020204" pitchFamily="34" charset="0"/>
              <a:cs typeface="Arial" panose="020B0604020202020204" pitchFamily="34" charset="0"/>
            </a:endParaRPr>
          </a:p>
        </p:txBody>
      </p:sp>
      <p:sp>
        <p:nvSpPr>
          <p:cNvPr id="6148" name="Content Placeholder 5"/>
          <p:cNvSpPr>
            <a:spLocks noGrp="1"/>
          </p:cNvSpPr>
          <p:nvPr>
            <p:ph idx="1"/>
          </p:nvPr>
        </p:nvSpPr>
        <p:spPr>
          <a:xfrm>
            <a:off x="457200" y="1524000"/>
            <a:ext cx="8229600" cy="4602163"/>
          </a:xfrm>
        </p:spPr>
        <p:txBody>
          <a:bodyPr vert="horz" wrap="square" lIns="91440" tIns="45720" rIns="91440" bIns="45720" anchor="t"/>
          <a:lstStyle/>
          <a:p>
            <a:r>
              <a:rPr sz="2800" dirty="0"/>
              <a:t>1.Identify the roles and relationships of words in a sentence.</a:t>
            </a:r>
          </a:p>
          <a:p>
            <a:r>
              <a:rPr sz="2800" dirty="0"/>
              <a:t>Demonstrate mastery of grammar by constructing simple,compound,complex,andcompound/complex sentences</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5363"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sz="3200" dirty="0">
                <a:latin typeface="Arial" panose="020B0604020202020204" pitchFamily="34" charset="0"/>
                <a:cs typeface="Arial" panose="020B0604020202020204" pitchFamily="34" charset="0"/>
              </a:rPr>
              <a:t>Scope and Approach</a:t>
            </a:r>
          </a:p>
        </p:txBody>
      </p:sp>
      <p:sp>
        <p:nvSpPr>
          <p:cNvPr id="15364" name="Content Placeholder 5"/>
          <p:cNvSpPr>
            <a:spLocks noGrp="1"/>
          </p:cNvSpPr>
          <p:nvPr>
            <p:ph idx="1"/>
          </p:nvPr>
        </p:nvSpPr>
        <p:spPr>
          <a:xfrm>
            <a:off x="457200" y="1524000"/>
            <a:ext cx="8229600" cy="4602163"/>
          </a:xfrm>
        </p:spPr>
        <p:txBody>
          <a:bodyPr vert="horz" wrap="square" lIns="91440" tIns="45720" rIns="91440" bIns="45720" anchor="t"/>
          <a:lstStyle/>
          <a:p>
            <a:pPr marL="0" indent="0">
              <a:buNone/>
            </a:pPr>
            <a:r>
              <a:rPr lang="id-ID" altLang="x-none" sz="2800" dirty="0">
                <a:latin typeface="Arial" panose="020B0604020202020204" pitchFamily="34" charset="0"/>
                <a:ea typeface="Arial" panose="020B0604020202020204" pitchFamily="34" charset="0"/>
              </a:rPr>
              <a:t>As reflected in the general objectives above, the scope of this course involve the basic knowledge of grammar and its  components.  The modes of teaching and learning activities in this course would be lectures, discussions and reflections, and individual/group presentations/reports.</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7171"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sz="3200" dirty="0">
                <a:latin typeface="Arial" panose="020B0604020202020204" pitchFamily="34" charset="0"/>
                <a:cs typeface="Arial" panose="020B0604020202020204" pitchFamily="34" charset="0"/>
              </a:rPr>
              <a:t>Assessment</a:t>
            </a:r>
            <a:endParaRPr sz="3200" dirty="0">
              <a:latin typeface="Arial" panose="020B0604020202020204" pitchFamily="34" charset="0"/>
              <a:ea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vert="horz" wrap="square" lIns="91440" tIns="45720" rIns="91440" bIns="45720" anchor="t"/>
          <a:lstStyle/>
          <a:p>
            <a:r>
              <a:rPr sz="2800" dirty="0"/>
              <a:t>Attendance (10 %)</a:t>
            </a:r>
          </a:p>
          <a:p>
            <a:r>
              <a:rPr sz="2800" dirty="0"/>
              <a:t>Assignment (20 %)</a:t>
            </a:r>
          </a:p>
          <a:p>
            <a:r>
              <a:rPr sz="2800" dirty="0"/>
              <a:t>Mid-term test (30 %)</a:t>
            </a:r>
          </a:p>
          <a:p>
            <a:r>
              <a:rPr sz="2800" dirty="0"/>
              <a:t>Final test (40%)</a:t>
            </a:r>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8195"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lang="id-ID" sz="3200" dirty="0">
                <a:latin typeface="Arial" panose="020B0604020202020204" pitchFamily="34" charset="0"/>
                <a:cs typeface="Arial" panose="020B0604020202020204" pitchFamily="34" charset="0"/>
              </a:rPr>
              <a:t>Course Policy </a:t>
            </a:r>
            <a:endParaRPr lang="id-ID" sz="3200" dirty="0">
              <a:latin typeface="Arial" panose="020B0604020202020204" pitchFamily="34" charset="0"/>
              <a:ea typeface="Arial" panose="020B0604020202020204" pitchFamily="34" charset="0"/>
            </a:endParaRPr>
          </a:p>
        </p:txBody>
      </p:sp>
      <p:sp>
        <p:nvSpPr>
          <p:cNvPr id="8196" name="Content Placeholder 5"/>
          <p:cNvSpPr>
            <a:spLocks noGrp="1"/>
          </p:cNvSpPr>
          <p:nvPr>
            <p:ph idx="1"/>
          </p:nvPr>
        </p:nvSpPr>
        <p:spPr>
          <a:xfrm>
            <a:off x="457200" y="1524000"/>
            <a:ext cx="8229600" cy="4602163"/>
          </a:xfrm>
        </p:spPr>
        <p:txBody>
          <a:bodyPr vert="horz" wrap="square" lIns="91440" tIns="45720" rIns="91440" bIns="45720" anchor="t"/>
          <a:lstStyle/>
          <a:p>
            <a:r>
              <a:rPr lang="id-ID" sz="2800" dirty="0"/>
              <a:t>Students are not allowed to make lateness for more than 10 minutes</a:t>
            </a:r>
          </a:p>
          <a:p>
            <a:r>
              <a:rPr lang="id-ID" sz="2800" dirty="0"/>
              <a:t>Students are assumed to have read the topic discussion before they come into the class</a:t>
            </a:r>
          </a:p>
          <a:p>
            <a:r>
              <a:rPr sz="2800" dirty="0"/>
              <a:t>Bring the dictionary (digital or printed)</a:t>
            </a:r>
          </a:p>
          <a:p>
            <a:r>
              <a:rPr sz="2800" dirty="0"/>
              <a:t>Submit assignment on time</a:t>
            </a:r>
          </a:p>
          <a:p>
            <a:endParaRPr sz="2400" dirty="0"/>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9219"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sz="3200" dirty="0">
                <a:latin typeface="Arial" panose="020B0604020202020204" pitchFamily="34" charset="0"/>
                <a:cs typeface="Arial" panose="020B0604020202020204" pitchFamily="34" charset="0"/>
              </a:rPr>
              <a:t>References</a:t>
            </a:r>
            <a:endParaRPr sz="3200" dirty="0">
              <a:latin typeface="Arial" panose="020B0604020202020204" pitchFamily="34" charset="0"/>
              <a:ea typeface="Arial" panose="020B0604020202020204" pitchFamily="34" charset="0"/>
            </a:endParaRPr>
          </a:p>
        </p:txBody>
      </p:sp>
      <p:sp>
        <p:nvSpPr>
          <p:cNvPr id="9220" name="Content Placeholder 5"/>
          <p:cNvSpPr>
            <a:spLocks noGrp="1"/>
          </p:cNvSpPr>
          <p:nvPr>
            <p:ph idx="1"/>
          </p:nvPr>
        </p:nvSpPr>
        <p:spPr>
          <a:xfrm>
            <a:off x="457200" y="1295400"/>
            <a:ext cx="8229600" cy="4830763"/>
          </a:xfrm>
        </p:spPr>
        <p:txBody>
          <a:bodyPr vert="horz" wrap="square" lIns="91440" tIns="45720" rIns="91440" bIns="45720" anchor="t"/>
          <a:lstStyle/>
          <a:p>
            <a:r>
              <a:rPr sz="2800" dirty="0"/>
              <a:t>Swan, Michael and Catherine. W. (2011). </a:t>
            </a:r>
            <a:r>
              <a:rPr sz="2800" i="1" dirty="0"/>
              <a:t>Oxford English Grammar Course: Intermediate</a:t>
            </a:r>
            <a:r>
              <a:rPr sz="2800" dirty="0"/>
              <a:t>. UK:OUP </a:t>
            </a:r>
          </a:p>
          <a:p>
            <a:r>
              <a:rPr sz="2800" dirty="0"/>
              <a:t>Seaton Anne and Y.H. Mew</a:t>
            </a:r>
            <a:r>
              <a:rPr lang="id-ID" sz="2800" dirty="0"/>
              <a:t>.</a:t>
            </a:r>
            <a:r>
              <a:rPr sz="2800" dirty="0"/>
              <a:t> (2007) </a:t>
            </a:r>
            <a:r>
              <a:rPr sz="2800" i="1" dirty="0"/>
              <a:t>Basic English Grammar: book 1</a:t>
            </a:r>
            <a:r>
              <a:rPr sz="2800" dirty="0"/>
              <a:t>. USA: Saddleback Educational Publishing.</a:t>
            </a:r>
          </a:p>
          <a:p>
            <a:r>
              <a:rPr sz="2800" dirty="0"/>
              <a:t>Seaton Anne and Y.H. Mew</a:t>
            </a:r>
            <a:r>
              <a:rPr lang="id-ID" sz="2800" dirty="0"/>
              <a:t>. </a:t>
            </a:r>
            <a:r>
              <a:rPr sz="2800" dirty="0"/>
              <a:t>(2007) </a:t>
            </a:r>
            <a:r>
              <a:rPr sz="2800" i="1" dirty="0"/>
              <a:t>Basic English Grammar: book 2</a:t>
            </a:r>
            <a:r>
              <a:rPr sz="2800" dirty="0"/>
              <a:t>. USA: Saddleback Educational Publishing.</a:t>
            </a:r>
          </a:p>
          <a:p>
            <a:r>
              <a:rPr sz="2800" dirty="0"/>
              <a:t>Choy Penelope and Dorothy.G.C. (2011). B</a:t>
            </a:r>
            <a:r>
              <a:rPr sz="2800" i="1" dirty="0"/>
              <a:t>asic Grammar and Usage, (8th ed)</a:t>
            </a:r>
            <a:r>
              <a:rPr sz="2800" dirty="0"/>
              <a:t>. Boston: Wardworth.</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3"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sz="2800" dirty="0">
                <a:latin typeface="Arial" panose="020B0604020202020204" pitchFamily="34" charset="0"/>
                <a:cs typeface="Arial" panose="020B0604020202020204" pitchFamily="34" charset="0"/>
              </a:rPr>
              <a:t>Personal reflection on learning English </a:t>
            </a:r>
            <a:r>
              <a:rPr lang="id-ID" sz="2800" dirty="0">
                <a:latin typeface="Arial" panose="020B0604020202020204" pitchFamily="34" charset="0"/>
                <a:cs typeface="Arial" panose="020B0604020202020204" pitchFamily="34" charset="0"/>
              </a:rPr>
              <a:t>grammar</a:t>
            </a:r>
            <a:endParaRPr lang="id-ID" sz="2800" dirty="0">
              <a:latin typeface="Arial" panose="020B0604020202020204" pitchFamily="34" charset="0"/>
              <a:ea typeface="Arial" panose="020B0604020202020204" pitchFamily="34" charset="0"/>
              <a:cs typeface="Arial" panose="020B0604020202020204" pitchFamily="34" charset="0"/>
            </a:endParaRPr>
          </a:p>
        </p:txBody>
      </p:sp>
      <p:sp>
        <p:nvSpPr>
          <p:cNvPr id="10244" name="Content Placeholder 5"/>
          <p:cNvSpPr>
            <a:spLocks noGrp="1"/>
          </p:cNvSpPr>
          <p:nvPr>
            <p:ph idx="1"/>
          </p:nvPr>
        </p:nvSpPr>
        <p:spPr>
          <a:xfrm>
            <a:off x="457200" y="1524000"/>
            <a:ext cx="8229600" cy="4602163"/>
          </a:xfrm>
        </p:spPr>
        <p:txBody>
          <a:bodyPr vert="horz" wrap="square" lIns="91440" tIns="45720" rIns="91440" bIns="45720" anchor="t"/>
          <a:lstStyle/>
          <a:p>
            <a:r>
              <a:rPr lang="id-ID" sz="2800" dirty="0">
                <a:latin typeface="Arial" panose="020B0604020202020204" pitchFamily="34" charset="0"/>
                <a:cs typeface="Arial" panose="020B0604020202020204" pitchFamily="34" charset="0"/>
              </a:rPr>
              <a:t>Why do you need to learn English grammar? </a:t>
            </a:r>
            <a:r>
              <a:rPr sz="2800" dirty="0">
                <a:latin typeface="Arial" panose="020B0604020202020204" pitchFamily="34" charset="0"/>
                <a:cs typeface="Arial" panose="020B0604020202020204" pitchFamily="34" charset="0"/>
              </a:rPr>
              <a:t> </a:t>
            </a:r>
          </a:p>
          <a:p>
            <a:r>
              <a:rPr sz="2800" dirty="0">
                <a:latin typeface="Arial" panose="020B0604020202020204" pitchFamily="34" charset="0"/>
                <a:cs typeface="Arial" panose="020B0604020202020204" pitchFamily="34" charset="0"/>
              </a:rPr>
              <a:t>How </a:t>
            </a:r>
            <a:r>
              <a:rPr lang="id-ID" sz="2800" dirty="0">
                <a:latin typeface="Arial" panose="020B0604020202020204" pitchFamily="34" charset="0"/>
                <a:cs typeface="Arial" panose="020B0604020202020204" pitchFamily="34" charset="0"/>
              </a:rPr>
              <a:t>important learning grammar in learning </a:t>
            </a:r>
            <a:r>
              <a:rPr sz="2800" dirty="0">
                <a:latin typeface="Arial" panose="020B0604020202020204" pitchFamily="34" charset="0"/>
                <a:cs typeface="Arial" panose="020B0604020202020204" pitchFamily="34" charset="0"/>
              </a:rPr>
              <a:t>English</a:t>
            </a:r>
            <a:r>
              <a:rPr lang="id-ID" sz="2800" dirty="0">
                <a:latin typeface="Arial" panose="020B0604020202020204" pitchFamily="34" charset="0"/>
                <a:cs typeface="Arial" panose="020B0604020202020204" pitchFamily="34" charset="0"/>
              </a:rPr>
              <a:t>?</a:t>
            </a:r>
            <a:r>
              <a:rPr sz="2800" dirty="0">
                <a:latin typeface="Arial" panose="020B0604020202020204" pitchFamily="34" charset="0"/>
                <a:cs typeface="Arial" panose="020B0604020202020204" pitchFamily="34" charset="0"/>
              </a:rPr>
              <a:t> </a:t>
            </a:r>
          </a:p>
          <a:p>
            <a:endParaRPr sz="2200" dirty="0">
              <a:latin typeface="Arial" panose="020B0604020202020204" pitchFamily="34" charset="0"/>
              <a:cs typeface="Arial" panose="020B0604020202020204" pitchFamily="34" charset="0"/>
            </a:endParaRPr>
          </a:p>
          <a:p>
            <a:pPr>
              <a:buNone/>
            </a:pPr>
            <a:endParaRPr sz="2200" dirty="0">
              <a:latin typeface="Arial" panose="020B0604020202020204" pitchFamily="34" charset="0"/>
              <a:cs typeface="Arial" panose="020B0604020202020204" pitchFamily="34" charset="0"/>
            </a:endParaRPr>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3078" name="Content Placeholder 3"/>
          <p:cNvPicPr>
            <a:picLocks noGrp="1" noChangeAspect="1"/>
          </p:cNvPicPr>
          <p:nvPr>
            <p:ph idx="1"/>
          </p:nvPr>
        </p:nvPicPr>
        <p:blipFill>
          <a:blip r:embed="rId4"/>
          <a:srcRect/>
          <a:stretch>
            <a:fillRect/>
          </a:stretch>
        </p:blipFill>
        <p:spPr>
          <a:xfrm>
            <a:off x="0" y="1600200"/>
            <a:ext cx="9144000" cy="4800600"/>
          </a:xfr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t="20000" r="1299"/>
          <a:stretch>
            <a:fillRect/>
          </a:stretch>
        </p:blipFill>
        <p:spPr bwMode="auto">
          <a:xfrm>
            <a:off x="420688" y="1600200"/>
            <a:ext cx="80375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p:cNvPicPr>
            <a:picLocks noChangeAspect="1" noChangeArrowheads="1"/>
          </p:cNvPicPr>
          <p:nvPr/>
        </p:nvPicPr>
        <p:blipFill>
          <a:blip r:embed="rId4">
            <a:extLst>
              <a:ext uri="{28A0092B-C50C-407E-A947-70E740481C1C}">
                <a14:useLocalDpi xmlns:a14="http://schemas.microsoft.com/office/drawing/2010/main" val="0"/>
              </a:ext>
            </a:extLst>
          </a:blip>
          <a:srcRect t="14418" r="546"/>
          <a:stretch>
            <a:fillRect/>
          </a:stretch>
        </p:blipFill>
        <p:spPr bwMode="auto">
          <a:xfrm>
            <a:off x="452438" y="3429000"/>
            <a:ext cx="823436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VISI FKIP</a:t>
            </a:r>
          </a:p>
        </p:txBody>
      </p:sp>
      <p:sp>
        <p:nvSpPr>
          <p:cNvPr id="15365" name="TextBox 5"/>
          <p:cNvSpPr txBox="1">
            <a:spLocks noChangeArrowheads="1"/>
          </p:cNvSpPr>
          <p:nvPr/>
        </p:nvSpPr>
        <p:spPr bwMode="auto">
          <a:xfrm>
            <a:off x="542925" y="28956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MISI FKIP</a:t>
            </a:r>
          </a:p>
        </p:txBody>
      </p:sp>
    </p:spTree>
    <p:extLst>
      <p:ext uri="{BB962C8B-B14F-4D97-AF65-F5344CB8AC3E}">
        <p14:creationId xmlns:p14="http://schemas.microsoft.com/office/powerpoint/2010/main" val="59094763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l="-163" t="8929" r="291" b="10715"/>
          <a:stretch>
            <a:fillRect/>
          </a:stretch>
        </p:blipFill>
        <p:spPr bwMode="auto">
          <a:xfrm>
            <a:off x="223838" y="1714500"/>
            <a:ext cx="86963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TUJUAN FKIP</a:t>
            </a:r>
          </a:p>
        </p:txBody>
      </p:sp>
    </p:spTree>
    <p:extLst>
      <p:ext uri="{BB962C8B-B14F-4D97-AF65-F5344CB8AC3E}">
        <p14:creationId xmlns:p14="http://schemas.microsoft.com/office/powerpoint/2010/main" val="391695929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692" b="17834"/>
          <a:stretch>
            <a:fillRect/>
          </a:stretch>
        </p:blipFill>
        <p:spPr>
          <a:xfrm>
            <a:off x="274638" y="1066800"/>
            <a:ext cx="8594725" cy="1143000"/>
          </a:xfrm>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2497138"/>
            <a:ext cx="83264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18738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2113" y="1371600"/>
            <a:ext cx="8359775" cy="4114800"/>
          </a:xfrm>
        </p:spPr>
      </p:pic>
    </p:spTree>
    <p:extLst>
      <p:ext uri="{BB962C8B-B14F-4D97-AF65-F5344CB8AC3E}">
        <p14:creationId xmlns:p14="http://schemas.microsoft.com/office/powerpoint/2010/main" val="11822031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tretch>
            <a:fillRect/>
          </a:stretch>
        </p:blipFill>
        <p:spPr>
          <a:xfrm>
            <a:off x="-228600" y="0"/>
            <a:ext cx="9144000" cy="6858000"/>
          </a:xfrm>
          <a:prstGeom prst="rect">
            <a:avLst/>
          </a:prstGeom>
          <a:noFill/>
          <a:ln w="9525">
            <a:noFill/>
          </a:ln>
        </p:spPr>
      </p:pic>
      <p:sp>
        <p:nvSpPr>
          <p:cNvPr id="6" name="Rectangle 5"/>
          <p:cNvSpPr/>
          <p:nvPr/>
        </p:nvSpPr>
        <p:spPr>
          <a:xfrm>
            <a:off x="3124200" y="2622550"/>
            <a:ext cx="3238500" cy="583565"/>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alt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TOPIC DISCUSSION BEFORE</a:t>
            </a:r>
            <a:r>
              <a:rPr kumimoji="0" 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id-ID" alt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MID-TERM TEST</a:t>
            </a:r>
            <a:r>
              <a:rPr kumimoji="0" 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p>
        </p:txBody>
      </p:sp>
      <p:sp>
        <p:nvSpPr>
          <p:cNvPr id="8" name="Rectangle 7"/>
          <p:cNvSpPr/>
          <p:nvPr/>
        </p:nvSpPr>
        <p:spPr>
          <a:xfrm>
            <a:off x="3581400" y="3276600"/>
            <a:ext cx="1524000" cy="43088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endPar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endParaRPr>
          </a:p>
        </p:txBody>
      </p:sp>
      <p:sp>
        <p:nvSpPr>
          <p:cNvPr id="10" name="Rectangle 9"/>
          <p:cNvSpPr/>
          <p:nvPr/>
        </p:nvSpPr>
        <p:spPr>
          <a:xfrm>
            <a:off x="3633355" y="3647209"/>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02.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WHAT IS GRAMMAR</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830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07.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PRONOUNS</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8" name="Rectangle 27"/>
          <p:cNvSpPr/>
          <p:nvPr/>
        </p:nvSpPr>
        <p:spPr>
          <a:xfrm>
            <a:off x="3636816" y="403860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03. T</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ENSES</a:t>
            </a:r>
          </a:p>
        </p:txBody>
      </p:sp>
      <p:sp>
        <p:nvSpPr>
          <p:cNvPr id="29" name="Rectangle 28"/>
          <p:cNvSpPr/>
          <p:nvPr/>
        </p:nvSpPr>
        <p:spPr>
          <a:xfrm>
            <a:off x="3647207" y="4402291"/>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04.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CLASS OF WORDS</a:t>
            </a:r>
          </a:p>
        </p:txBody>
      </p:sp>
      <p:sp>
        <p:nvSpPr>
          <p:cNvPr id="30" name="Rectangle 29"/>
          <p:cNvSpPr/>
          <p:nvPr/>
        </p:nvSpPr>
        <p:spPr>
          <a:xfrm>
            <a:off x="3647207" y="4766207"/>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05.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MODAL AUXILIARIES</a:t>
            </a:r>
          </a:p>
        </p:txBody>
      </p:sp>
      <p:sp>
        <p:nvSpPr>
          <p:cNvPr id="31" name="Rectangle 30"/>
          <p:cNvSpPr/>
          <p:nvPr/>
        </p:nvSpPr>
        <p:spPr>
          <a:xfrm>
            <a:off x="3647207" y="518161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06. S</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UBJECTS</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32" name="Rectangle 31"/>
          <p:cNvSpPr/>
          <p:nvPr/>
        </p:nvSpPr>
        <p:spPr>
          <a:xfrm>
            <a:off x="3647207" y="3248890"/>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01. </a:t>
            </a:r>
            <a:r>
              <a:rPr kumimoji="0" lang="id-ID" alt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COURSE OUTLINE AND CLASS REGULATIONS</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stretch>
            <a:fillRect/>
          </a:stretch>
        </p:blipFill>
        <p:spPr>
          <a:xfrm>
            <a:off x="-317" y="-317"/>
            <a:ext cx="9144000" cy="6858000"/>
          </a:xfrm>
          <a:prstGeom prst="rect">
            <a:avLst/>
          </a:prstGeom>
          <a:noFill/>
          <a:ln w="9525">
            <a:noFill/>
          </a:ln>
        </p:spPr>
      </p:pic>
      <p:sp>
        <p:nvSpPr>
          <p:cNvPr id="6" name="Rectangle 5"/>
          <p:cNvSpPr/>
          <p:nvPr/>
        </p:nvSpPr>
        <p:spPr>
          <a:xfrm>
            <a:off x="3124200" y="2622550"/>
            <a:ext cx="3373755" cy="706755"/>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altLang="en-US" sz="16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TOPIC DISCUSSION AFTER MID-TERM TEST </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p>
        </p:txBody>
      </p:sp>
      <p:sp>
        <p:nvSpPr>
          <p:cNvPr id="8" name="Rectangle 7"/>
          <p:cNvSpPr/>
          <p:nvPr/>
        </p:nvSpPr>
        <p:spPr>
          <a:xfrm>
            <a:off x="3581400" y="3276600"/>
            <a:ext cx="1524000" cy="43088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endPar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endParaRPr>
          </a:p>
        </p:txBody>
      </p:sp>
      <p:sp>
        <p:nvSpPr>
          <p:cNvPr id="10" name="Rectangle 9"/>
          <p:cNvSpPr/>
          <p:nvPr/>
        </p:nvSpPr>
        <p:spPr>
          <a:xfrm>
            <a:off x="3633355" y="3647209"/>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09.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PASSIVE VOICE (CONTINUED)</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830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14</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CONDITIONAL IF (CONTINUED)</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8" name="Rectangle 27"/>
          <p:cNvSpPr/>
          <p:nvPr/>
        </p:nvSpPr>
        <p:spPr>
          <a:xfrm>
            <a:off x="3636816" y="403860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10.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DIRECT AND INDIRECT SPEECH</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9" name="Rectangle 28"/>
          <p:cNvSpPr/>
          <p:nvPr/>
        </p:nvSpPr>
        <p:spPr>
          <a:xfrm>
            <a:off x="3657367" y="440673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11. </a:t>
            </a:r>
            <a:r>
              <a:rPr kumimoji="0" lang="id-ID" alt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DIRECT AND INDIRECT SPEECH (CONTINUED)</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30" name="Rectangle 29"/>
          <p:cNvSpPr/>
          <p:nvPr/>
        </p:nvSpPr>
        <p:spPr>
          <a:xfrm>
            <a:off x="3647207" y="4776367"/>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12</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CAUSATIVE  FORM</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
        <p:nvSpPr>
          <p:cNvPr id="31" name="Rectangle 30"/>
          <p:cNvSpPr/>
          <p:nvPr/>
        </p:nvSpPr>
        <p:spPr>
          <a:xfrm>
            <a:off x="3723407" y="5181616"/>
            <a:ext cx="5105400" cy="36830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13.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CONDITIONAL IF</a:t>
            </a:r>
          </a:p>
        </p:txBody>
      </p:sp>
      <p:sp>
        <p:nvSpPr>
          <p:cNvPr id="32" name="Rectangle 31"/>
          <p:cNvSpPr/>
          <p:nvPr/>
        </p:nvSpPr>
        <p:spPr>
          <a:xfrm>
            <a:off x="3647207" y="3222220"/>
            <a:ext cx="5105400" cy="4140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08. </a:t>
            </a:r>
            <a:r>
              <a:rPr kumimoji="0" lang="id-ID" alt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PASSIVE VOICE</a:t>
            </a:r>
            <a:r>
              <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3315" name="Title 5"/>
          <p:cNvSpPr>
            <a:spLocks noGrp="1"/>
          </p:cNvSpPr>
          <p:nvPr>
            <p:ph type="title"/>
          </p:nvPr>
        </p:nvSpPr>
        <p:spPr>
          <a:xfrm>
            <a:off x="533400" y="685800"/>
            <a:ext cx="8229600" cy="685800"/>
          </a:xfrm>
        </p:spPr>
        <p:txBody>
          <a:bodyPr vert="horz" wrap="square" lIns="91440" tIns="45720" rIns="91440" bIns="45720" anchor="ctr"/>
          <a:lstStyle/>
          <a:p>
            <a:pPr>
              <a:spcBef>
                <a:spcPct val="50000"/>
              </a:spcBef>
            </a:pPr>
            <a:r>
              <a:rPr lang="id-ID" sz="3200" dirty="0">
                <a:latin typeface="Arial" panose="020B0604020202020204" pitchFamily="34" charset="0"/>
                <a:ea typeface="Arial" panose="020B0604020202020204" pitchFamily="34" charset="0"/>
              </a:rPr>
              <a:t>Introduction </a:t>
            </a:r>
          </a:p>
        </p:txBody>
      </p:sp>
      <p:sp>
        <p:nvSpPr>
          <p:cNvPr id="13316" name="Content Placeholder 5"/>
          <p:cNvSpPr>
            <a:spLocks noGrp="1"/>
          </p:cNvSpPr>
          <p:nvPr>
            <p:ph idx="1"/>
          </p:nvPr>
        </p:nvSpPr>
        <p:spPr>
          <a:xfrm>
            <a:off x="457200" y="1524000"/>
            <a:ext cx="8229600" cy="4602163"/>
          </a:xfrm>
        </p:spPr>
        <p:txBody>
          <a:bodyPr vert="horz" wrap="square" lIns="91440" tIns="45720" rIns="91440" bIns="45720" anchor="t"/>
          <a:lstStyle/>
          <a:p>
            <a:pPr marL="0" indent="0">
              <a:buNone/>
            </a:pPr>
            <a:endParaRPr sz="2800" dirty="0">
              <a:latin typeface="Arial" panose="020B0604020202020204" pitchFamily="34" charset="0"/>
              <a:cs typeface="Arial" panose="020B0604020202020204" pitchFamily="34" charset="0"/>
            </a:endParaRPr>
          </a:p>
          <a:p>
            <a:r>
              <a:rPr sz="2200" dirty="0">
                <a:latin typeface="Arial" panose="020B0604020202020204" pitchFamily="34" charset="0"/>
                <a:ea typeface="Arial" panose="020B0604020202020204" pitchFamily="34" charset="0"/>
              </a:rPr>
              <a:t>Welcome to the course of </a:t>
            </a:r>
            <a:r>
              <a:rPr lang="id-ID" sz="2200" dirty="0">
                <a:latin typeface="Arial" panose="020B0604020202020204" pitchFamily="34" charset="0"/>
                <a:ea typeface="Arial" panose="020B0604020202020204" pitchFamily="34" charset="0"/>
              </a:rPr>
              <a:t>Basic Grammar</a:t>
            </a:r>
            <a:r>
              <a:rPr sz="2200" dirty="0">
                <a:latin typeface="Arial" panose="020B0604020202020204" pitchFamily="34" charset="0"/>
                <a:ea typeface="Arial" panose="020B0604020202020204" pitchFamily="34" charset="0"/>
              </a:rPr>
              <a:t>, a two-credit core subject in </a:t>
            </a:r>
            <a:r>
              <a:rPr lang="id-ID" sz="2200" dirty="0">
                <a:latin typeface="Arial" panose="020B0604020202020204" pitchFamily="34" charset="0"/>
                <a:ea typeface="Arial" panose="020B0604020202020204" pitchFamily="34" charset="0"/>
              </a:rPr>
              <a:t>Pedagogic </a:t>
            </a:r>
            <a:r>
              <a:rPr sz="2200" dirty="0">
                <a:latin typeface="Arial" panose="020B0604020202020204" pitchFamily="34" charset="0"/>
                <a:ea typeface="Arial" panose="020B0604020202020204" pitchFamily="34" charset="0"/>
              </a:rPr>
              <a:t>English </a:t>
            </a:r>
            <a:r>
              <a:rPr lang="id-ID" sz="2200" dirty="0">
                <a:latin typeface="Arial" panose="020B0604020202020204" pitchFamily="34" charset="0"/>
                <a:ea typeface="Arial" panose="020B0604020202020204" pitchFamily="34" charset="0"/>
              </a:rPr>
              <a:t>Department of</a:t>
            </a:r>
            <a:r>
              <a:rPr sz="2200" dirty="0">
                <a:latin typeface="Arial" panose="020B0604020202020204" pitchFamily="34" charset="0"/>
                <a:ea typeface="Arial" panose="020B0604020202020204" pitchFamily="34" charset="0"/>
              </a:rPr>
              <a:t> </a:t>
            </a:r>
            <a:r>
              <a:rPr lang="id-ID" sz="2200" dirty="0">
                <a:latin typeface="Arial" panose="020B0604020202020204" pitchFamily="34" charset="0"/>
                <a:ea typeface="Arial" panose="020B0604020202020204" pitchFamily="34" charset="0"/>
              </a:rPr>
              <a:t>Esa Unggul </a:t>
            </a:r>
            <a:r>
              <a:rPr sz="2200" dirty="0">
                <a:latin typeface="Arial" panose="020B0604020202020204" pitchFamily="34" charset="0"/>
                <a:ea typeface="Arial" panose="020B0604020202020204" pitchFamily="34" charset="0"/>
              </a:rPr>
              <a:t>University.  This study is designed to provide you with sufficient support and guidance in understanding the basic concepts of </a:t>
            </a:r>
            <a:r>
              <a:rPr lang="id-ID" sz="2200" dirty="0">
                <a:latin typeface="Arial" panose="020B0604020202020204" pitchFamily="34" charset="0"/>
                <a:ea typeface="Arial" panose="020B0604020202020204" pitchFamily="34" charset="0"/>
              </a:rPr>
              <a:t>English Grammar</a:t>
            </a:r>
            <a:r>
              <a:rPr sz="2200" dirty="0">
                <a:latin typeface="Arial" panose="020B0604020202020204" pitchFamily="34" charset="0"/>
                <a:ea typeface="Arial" panose="020B0604020202020204" pitchFamily="34" charset="0"/>
              </a:rPr>
              <a:t> </a:t>
            </a:r>
            <a:r>
              <a:rPr lang="id-ID" sz="2200" dirty="0">
                <a:latin typeface="Arial" panose="020B0604020202020204" pitchFamily="34" charset="0"/>
                <a:ea typeface="Arial" panose="020B0604020202020204" pitchFamily="34" charset="0"/>
              </a:rPr>
              <a:t>in English language learning. </a:t>
            </a:r>
            <a:endParaRPr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PT UEU New Version (add lin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462</Words>
  <Application>Microsoft Office PowerPoint</Application>
  <PresentationFormat>On-screen Show (4:3)</PresentationFormat>
  <Paragraphs>71</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Template PPT UEU New Version (add link)1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vt:lpstr>
      <vt:lpstr>Course Description</vt:lpstr>
      <vt:lpstr>After completing course, you are expected to be able to </vt:lpstr>
      <vt:lpstr>Scope and Approach</vt:lpstr>
      <vt:lpstr>Assessment</vt:lpstr>
      <vt:lpstr>Course Policy </vt:lpstr>
      <vt:lpstr>References</vt:lpstr>
      <vt:lpstr>Personal reflection on learning English grammar</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251</cp:revision>
  <dcterms:created xsi:type="dcterms:W3CDTF">2010-08-24T06:47:00Z</dcterms:created>
  <dcterms:modified xsi:type="dcterms:W3CDTF">2019-05-15T09:15:20Z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