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90" r:id="rId15"/>
    <p:sldId id="376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: Passive voice Continued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 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Use the verb in parentheses with the modal or phrasal modal that sounds best to you. All of the sentences are passive.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1. The entire valley (see) can be seen from their mountain home.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2. He is wearing a gold band on his fourth finger. He (marry)......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3. According to our teacher, all of our compositions (write).......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in ink. He won't accept papers written in pencil.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4. I found this book on my desk when I came to class. It (Zeave)......by one of the students in the earlier class.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5. Five of the committee members will be unable to attend the next meeting. In my opinion, the meeting (postpone)</a:t>
            </a: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Stative Passive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(a) The door is old.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(b ) The door is green.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( C) The door is locked.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In (a) and (b): old and green are adjectives. They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describe the door. In (c): locked is a past participle. It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is used as an adjective. It describes the door.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Passive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Supply the stative passive of the given verbs. Use the SIMPLE PRESENT or the SIMPLE PAST.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1. Sarah is wearing a blouse. It (make) is made of cotton.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2. The door to this room (shut)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3. The lights in this room (turn) on.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4. This room (crowd, not)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Students are able to change a sentence from active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form to passive form or opposite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/>
              <a:t>Transitive and Intransitive  Verb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Transitive is a verb in a sentence that needs an object 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/>
              <a:t>I eat some burgers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/>
              <a:t>Intransitive Verb is a verb in a sentence that does need an object.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/>
              <a:t>I slept last night night.</a:t>
            </a:r>
            <a:endParaRPr lang="id-ID" sz="2800" dirty="0"/>
          </a:p>
          <a:p>
            <a:pPr marL="0" indent="0">
              <a:buNone/>
            </a:pPr>
            <a:endParaRPr sz="2800" dirty="0"/>
          </a:p>
          <a:p>
            <a:pPr marL="0" indent="0">
              <a:buNone/>
            </a:pP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sym typeface="+mn-ea"/>
              </a:rPr>
              <a:t>Indirect Objects as Passive Subjects 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id-ID" altLang="en-US"/>
              <a:t>                                    I.O              D.O</a:t>
            </a:r>
            <a:endParaRPr lang="id-ID" altLang="en-US"/>
          </a:p>
          <a:p>
            <a:pPr marL="0" indent="0">
              <a:buNone/>
            </a:pPr>
            <a:r>
              <a:rPr lang="en-US"/>
              <a:t>(a) someon</a:t>
            </a:r>
            <a:r>
              <a:rPr lang="id-ID" altLang="en-US"/>
              <a:t>e</a:t>
            </a:r>
            <a:r>
              <a:rPr lang="en-US"/>
              <a:t> gave M</a:t>
            </a:r>
            <a:r>
              <a:rPr lang="id-ID" altLang="en-US"/>
              <a:t>rs. Lee an award</a:t>
            </a:r>
            <a:r>
              <a:rPr lang="en-US"/>
              <a:t> </a:t>
            </a:r>
            <a:endParaRPr lang="en-US"/>
          </a:p>
          <a:p>
            <a:pPr marL="0" indent="0">
              <a:buNone/>
            </a:pPr>
            <a:r>
              <a:rPr lang="id-ID" altLang="en-US"/>
              <a:t>(b). Mrs. Lee was given an award.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                                      D.O                I.O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(c) Someone gave an award to Mrs. Lee.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(d) An award was given to Mrs. Lee.</a:t>
            </a:r>
            <a:endParaRPr lang="id-ID" altLang="en-US"/>
          </a:p>
        </p:txBody>
      </p:sp>
      <p:sp>
        <p:nvSpPr>
          <p:cNvPr id="4" name="Right Bracket 3"/>
          <p:cNvSpPr/>
          <p:nvPr/>
        </p:nvSpPr>
        <p:spPr>
          <a:xfrm rot="5400000" flipH="1">
            <a:off x="4067175" y="1737360"/>
            <a:ext cx="331470" cy="101663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 rot="5400000" flipH="1">
            <a:off x="5668010" y="1737360"/>
            <a:ext cx="331470" cy="101663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 rot="5400000" flipH="1">
            <a:off x="4067175" y="3429000"/>
            <a:ext cx="331470" cy="101663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ight Bracket 7"/>
          <p:cNvSpPr/>
          <p:nvPr/>
        </p:nvSpPr>
        <p:spPr>
          <a:xfrm rot="5400000" flipH="1">
            <a:off x="6120130" y="3429000"/>
            <a:ext cx="331470" cy="101663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Direct and Indirect Object in Passive Form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805" y="1504315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1.0. = indirect objecr, D.O. = direct object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Either an indirect object or a direct object may become the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subject of a passive sentence.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(a), (b), (c), and (d) have the same meaning.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Notice in (d): When the direct object becomes the subject, </a:t>
            </a:r>
            <a:r>
              <a:rPr lang="id-ID" altLang="x-non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is usually kept in front of the indirect object.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 algn="ctr">
              <a:spcBef>
                <a:spcPct val="50000"/>
              </a:spcBef>
            </a:pPr>
            <a:r>
              <a:rPr lang="id-ID" sz="3200" dirty="0"/>
              <a:t>Exercises</a:t>
            </a:r>
            <a:endParaRPr lang="id-ID" sz="3200" dirty="0"/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Directions: Find the indirect object in each sentence and make it the focus of attention by using it as the subject of a passive sentence. Use the by-phrase only if necessary.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1. Someone handed Ann a menu at the restaurant.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(indirect object =Ann) + Ann was handed a menu at the restaurant.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2. Indiana University has awarded Peggy a scholarship.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3. Some company paid Fred three hundred dollars in consulting fees for a job he did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last week.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Exercises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Directions: Change active to passive. Work in pairs, in groups, or as a class.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Example: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SPEAKER A (book open): Someone built that house ten years ago.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SPEAKER B (book closed): That house was built ten years ago.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1. Someone invited you to a party.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2. Someone is going to serve dinner at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3. People grow rice in many countries. six.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Passive Form of Modals and Phrasal Modals 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(a) Tom will be invited to the picnic.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(b) The window can't be opened.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(c) Children should be taught to respect their elders.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( 4 May I be excused from class?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(e) This book had better be returned to the library before Friday.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(f) This letter ought to be sent before June 1st.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(g) Mary has to be told about our change in plans.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(h) Fred is supposed to be told about the meeting.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Complete the sentences with the given words, active or passive.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1. James (should + tell) should be told the news as soon as possible.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2. Someone (should + tell) should tell James the news immediately.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3. James (should + teU) should have been told the news a long time ago.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4. Meat (must + keep)................ in a refrigerator or it will spoil.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5. You (must + keep) ..........meat in a refrigerator or it will spoil.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id-ID" altLang="x-none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4313</Words>
  <Application>WPS Presentation</Application>
  <PresentationFormat>On-screen Show (4:3)</PresentationFormat>
  <Paragraphs>120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Learning Objective</vt:lpstr>
      <vt:lpstr>Transitive and Intransitive  Verb</vt:lpstr>
      <vt:lpstr>Indirect Objects as Passive Subjects </vt:lpstr>
      <vt:lpstr>Direct and Indirect Object in Passive Form</vt:lpstr>
      <vt:lpstr>Exercises</vt:lpstr>
      <vt:lpstr>Exercises</vt:lpstr>
      <vt:lpstr>The Passive Form of Modals and Phrasal Modals  </vt:lpstr>
      <vt:lpstr>Exercises </vt:lpstr>
      <vt:lpstr>Exercises </vt:lpstr>
      <vt:lpstr> Stative Passive </vt:lpstr>
      <vt:lpstr> Passive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312</cp:revision>
  <dcterms:created xsi:type="dcterms:W3CDTF">2010-08-24T06:47:00Z</dcterms:created>
  <dcterms:modified xsi:type="dcterms:W3CDTF">2017-11-22T07:06:29Z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