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16" r:id="rId3"/>
    <p:sldId id="365" r:id="rId5"/>
    <p:sldId id="380" r:id="rId6"/>
    <p:sldId id="378" r:id="rId7"/>
    <p:sldId id="366" r:id="rId8"/>
    <p:sldId id="367" r:id="rId9"/>
    <p:sldId id="368" r:id="rId10"/>
    <p:sldId id="369" r:id="rId11"/>
    <p:sldId id="370" r:id="rId12"/>
    <p:sldId id="371" r:id="rId13"/>
    <p:sldId id="372" r:id="rId14"/>
    <p:sldId id="376" r:id="rId15"/>
  </p:sldIdLst>
  <p:sldSz cx="9144000" cy="6858000" type="screen4x3"/>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p:restoredTop sz="93189"/>
  </p:normalViewPr>
  <p:slideViewPr>
    <p:cSldViewPr showGuides="1">
      <p:cViewPr>
        <p:scale>
          <a:sx n="70" d="100"/>
          <a:sy n="70" d="100"/>
        </p:scale>
        <p:origin x="-1410" y="444"/>
      </p:cViewPr>
      <p:guideLst>
        <p:guide orient="horz" pos="2029"/>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Click to edit Master text styles</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Second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Third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Fourth level</a:t>
            </a:r>
            <a:endParaRPr kumimoji="0" 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Fifth level</a:t>
            </a: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id-ID" sz="12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Slide Image Placeholder 1"/>
          <p:cNvSpPr>
            <a:spLocks noGrp="1" noRot="1" noChangeAspect="1" noTextEdit="1"/>
          </p:cNvSpPr>
          <p:nvPr>
            <p:ph type="sldImg"/>
          </p:nvPr>
        </p:nvSpPr>
        <p:spPr>
          <a:ln>
            <a:solidFill>
              <a:srgbClr val="000000">
                <a:alpha val="100000"/>
              </a:srgbClr>
            </a:solidFill>
            <a:miter lim="800000"/>
          </a:ln>
        </p:spPr>
      </p:sp>
      <p:sp>
        <p:nvSpPr>
          <p:cNvPr id="15363" name="Notes Placeholder 2"/>
          <p:cNvSpPr>
            <a:spLocks noGrp="1"/>
          </p:cNvSpPr>
          <p:nvPr>
            <p:ph type="body" idx="1"/>
          </p:nvPr>
        </p:nvSpPr>
        <p:spPr>
          <a:noFill/>
          <a:ln>
            <a:noFill/>
          </a:ln>
        </p:spPr>
        <p:txBody>
          <a:bodyPr wrap="square" lIns="91440" tIns="45720" rIns="91440" bIns="45720" anchor="t"/>
          <a:p>
            <a:pPr lvl="0"/>
            <a:endParaRPr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Slide Image Placeholder 1"/>
          <p:cNvSpPr>
            <a:spLocks noGrp="1" noRot="1" noChangeAspect="1" noTextEdit="1"/>
          </p:cNvSpPr>
          <p:nvPr>
            <p:ph type="sldImg"/>
          </p:nvPr>
        </p:nvSpPr>
        <p:spPr>
          <a:ln>
            <a:solidFill>
              <a:srgbClr val="000000">
                <a:alpha val="100000"/>
              </a:srgbClr>
            </a:solidFill>
            <a:miter lim="800000"/>
          </a:ln>
        </p:spPr>
      </p:sp>
      <p:sp>
        <p:nvSpPr>
          <p:cNvPr id="2457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Slide Image Placeholder 1"/>
          <p:cNvSpPr>
            <a:spLocks noGrp="1" noRot="1" noChangeAspect="1" noTextEdit="1"/>
          </p:cNvSpPr>
          <p:nvPr>
            <p:ph type="sldImg"/>
          </p:nvPr>
        </p:nvSpPr>
        <p:spPr>
          <a:ln>
            <a:solidFill>
              <a:srgbClr val="000000">
                <a:alpha val="100000"/>
              </a:srgbClr>
            </a:solidFill>
            <a:miter lim="800000"/>
          </a:ln>
        </p:spPr>
      </p:sp>
      <p:sp>
        <p:nvSpPr>
          <p:cNvPr id="2560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Slide Image Placeholder 1"/>
          <p:cNvSpPr>
            <a:spLocks noGrp="1" noRot="1" noChangeAspect="1" noTextEdit="1"/>
          </p:cNvSpPr>
          <p:nvPr>
            <p:ph type="sldImg"/>
          </p:nvPr>
        </p:nvSpPr>
        <p:spPr>
          <a:ln>
            <a:solidFill>
              <a:srgbClr val="000000">
                <a:alpha val="100000"/>
              </a:srgbClr>
            </a:solidFill>
            <a:miter lim="800000"/>
          </a:ln>
        </p:spPr>
      </p:sp>
      <p:sp>
        <p:nvSpPr>
          <p:cNvPr id="2662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Slide Image Placeholder 1"/>
          <p:cNvSpPr>
            <a:spLocks noGrp="1" noRot="1" noChangeAspect="1" noTextEdit="1"/>
          </p:cNvSpPr>
          <p:nvPr>
            <p:ph type="sldImg"/>
          </p:nvPr>
        </p:nvSpPr>
        <p:spPr>
          <a:ln>
            <a:solidFill>
              <a:srgbClr val="000000">
                <a:alpha val="100000"/>
              </a:srgbClr>
            </a:solidFill>
            <a:miter lim="800000"/>
          </a:ln>
        </p:spPr>
      </p:sp>
      <p:sp>
        <p:nvSpPr>
          <p:cNvPr id="1638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Slide Image Placeholder 1"/>
          <p:cNvSpPr>
            <a:spLocks noGrp="1" noRot="1" noChangeAspect="1" noTextEdit="1"/>
          </p:cNvSpPr>
          <p:nvPr>
            <p:ph type="sldImg"/>
          </p:nvPr>
        </p:nvSpPr>
        <p:spPr>
          <a:ln>
            <a:solidFill>
              <a:srgbClr val="000000">
                <a:alpha val="100000"/>
              </a:srgbClr>
            </a:solidFill>
            <a:miter lim="800000"/>
          </a:ln>
        </p:spPr>
      </p:sp>
      <p:sp>
        <p:nvSpPr>
          <p:cNvPr id="1741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Slide Image Placeholder 1"/>
          <p:cNvSpPr>
            <a:spLocks noGrp="1" noRot="1" noChangeAspect="1" noTextEdit="1"/>
          </p:cNvSpPr>
          <p:nvPr>
            <p:ph type="sldImg"/>
          </p:nvPr>
        </p:nvSpPr>
        <p:spPr>
          <a:ln>
            <a:solidFill>
              <a:srgbClr val="000000">
                <a:alpha val="100000"/>
              </a:srgbClr>
            </a:solidFill>
            <a:miter lim="800000"/>
          </a:ln>
        </p:spPr>
      </p:sp>
      <p:sp>
        <p:nvSpPr>
          <p:cNvPr id="1843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Slide Image Placeholder 1"/>
          <p:cNvSpPr>
            <a:spLocks noGrp="1" noRot="1" noChangeAspect="1" noTextEdit="1"/>
          </p:cNvSpPr>
          <p:nvPr>
            <p:ph type="sldImg"/>
          </p:nvPr>
        </p:nvSpPr>
        <p:spPr>
          <a:ln>
            <a:solidFill>
              <a:srgbClr val="000000">
                <a:alpha val="100000"/>
              </a:srgbClr>
            </a:solidFill>
            <a:miter lim="800000"/>
          </a:ln>
        </p:spPr>
      </p:sp>
      <p:sp>
        <p:nvSpPr>
          <p:cNvPr id="19459"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Slide Image Placeholder 1"/>
          <p:cNvSpPr>
            <a:spLocks noGrp="1" noRot="1" noChangeAspect="1" noTextEdit="1"/>
          </p:cNvSpPr>
          <p:nvPr>
            <p:ph type="sldImg"/>
          </p:nvPr>
        </p:nvSpPr>
        <p:spPr>
          <a:ln>
            <a:solidFill>
              <a:srgbClr val="000000">
                <a:alpha val="100000"/>
              </a:srgbClr>
            </a:solidFill>
            <a:miter lim="800000"/>
          </a:ln>
        </p:spPr>
      </p:sp>
      <p:sp>
        <p:nvSpPr>
          <p:cNvPr id="20483"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Slide Image Placeholder 1"/>
          <p:cNvSpPr>
            <a:spLocks noGrp="1" noRot="1" noChangeAspect="1" noTextEdit="1"/>
          </p:cNvSpPr>
          <p:nvPr>
            <p:ph type="sldImg"/>
          </p:nvPr>
        </p:nvSpPr>
        <p:spPr>
          <a:ln>
            <a:solidFill>
              <a:srgbClr val="000000">
                <a:alpha val="100000"/>
              </a:srgbClr>
            </a:solidFill>
            <a:miter lim="800000"/>
          </a:ln>
        </p:spPr>
      </p:sp>
      <p:sp>
        <p:nvSpPr>
          <p:cNvPr id="21507"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Slide Image Placeholder 1"/>
          <p:cNvSpPr>
            <a:spLocks noGrp="1" noRot="1" noChangeAspect="1" noTextEdit="1"/>
          </p:cNvSpPr>
          <p:nvPr>
            <p:ph type="sldImg"/>
          </p:nvPr>
        </p:nvSpPr>
        <p:spPr>
          <a:ln>
            <a:solidFill>
              <a:srgbClr val="000000">
                <a:alpha val="100000"/>
              </a:srgbClr>
            </a:solidFill>
            <a:miter lim="800000"/>
          </a:ln>
        </p:spPr>
      </p:sp>
      <p:sp>
        <p:nvSpPr>
          <p:cNvPr id="22531"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Slide Image Placeholder 1"/>
          <p:cNvSpPr>
            <a:spLocks noGrp="1" noRot="1" noChangeAspect="1" noTextEdit="1"/>
          </p:cNvSpPr>
          <p:nvPr>
            <p:ph type="sldImg"/>
          </p:nvPr>
        </p:nvSpPr>
        <p:spPr>
          <a:ln>
            <a:solidFill>
              <a:srgbClr val="000000">
                <a:alpha val="100000"/>
              </a:srgbClr>
            </a:solidFill>
            <a:miter lim="800000"/>
          </a:ln>
        </p:spPr>
      </p:sp>
      <p:sp>
        <p:nvSpPr>
          <p:cNvPr id="23555" name="Notes Placeholder 2"/>
          <p:cNvSpPr>
            <a:spLocks noGrp="1"/>
          </p:cNvSpPr>
          <p:nvPr>
            <p:ph type="body" idx="1"/>
          </p:nvPr>
        </p:nvSpPr>
        <p:spPr>
          <a:noFill/>
          <a:ln>
            <a:noFill/>
          </a:ln>
        </p:spPr>
        <p:txBody>
          <a:bodyPr wrap="square" lIns="91440" tIns="45720" rIns="91440" bIns="45720" anchor="t"/>
          <a:p>
            <a:pPr lvl="0"/>
            <a:endParaRPr lang="id-ID" altLang="x-none" dirty="0"/>
          </a:p>
        </p:txBody>
      </p:sp>
      <p:sp>
        <p:nvSpPr>
          <p:cNvPr id="4" name="Slide Number Placeholder 3"/>
          <p:cNvSpPr txBox="1">
            <a:spLocks noGrp="1"/>
          </p:cNvSpPr>
          <p:nvPr>
            <p:ph type="sldNum" sz="quarter"/>
          </p:nvPr>
        </p:nvSpPr>
        <p:spPr>
          <a:noFill/>
        </p:spPr>
        <p:txBody>
          <a:bodyPr lIns="91440" tIns="45720" rIns="91440" bIns="45720" rtlCol="0" anchor="b"/>
          <a:p>
            <a:pPr lvl="0" algn="r" eaLnBrk="1" hangingPunct="1"/>
            <a:fld id="{9A0DB2DC-4C9A-4742-B13C-FB6460FD3503}" type="slidenum">
              <a:rPr lang="id-ID" altLang="x-none" sz="1200" dirty="0">
                <a:latin typeface="Calibri" panose="020F0502020204030204" pitchFamily="34" charset="0"/>
              </a:rPr>
            </a:fld>
            <a:endParaRPr lang="id-ID" altLang="x-none" sz="1200"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lvl="0" eaLnBrk="1" hangingPunct="1"/>
            <a:fld id="{9A0DB2DC-4C9A-4742-B13C-FB6460FD3503}" type="slidenum">
              <a:rPr lang="en-US" dirty="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Ref idx="1001">
        <a:schemeClr val="bg1"/>
      </p:bgRef>
    </p:bg>
    <p:spTree>
      <p:nvGrpSpPr>
        <p:cNvPr id="1" name=""/>
        <p:cNvGrpSpPr/>
        <p:nvPr/>
      </p:nvGrpSpPr>
      <p:grpSpPr/>
      <p:sp>
        <p:nvSpPr>
          <p:cNvPr id="1026" name="Title Placeholder 1"/>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2"/>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C5C0B86-F696-4745-A3A4-B9D65039FB9B}" type="datetime1">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latin typeface="Calibri" panose="020F0502020204030204" pitchFamily="34" charset="0"/>
              </a:defRPr>
            </a:lvl1pPr>
          </a:lstStyle>
          <a:p>
            <a:pPr lvl="0" eaLnBrk="1" hangingPunct="1"/>
            <a:fld id="{9A0DB2DC-4C9A-4742-B13C-FB6460FD3503}"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50" name="Picture 2" descr="C:\Users\arsil\Desktop\Smartcreative.jpg"/>
          <p:cNvPicPr>
            <a:picLocks noChangeAspect="1"/>
          </p:cNvPicPr>
          <p:nvPr/>
        </p:nvPicPr>
        <p:blipFill>
          <a:blip r:embed="rId1"/>
          <a:srcRect l="1051" r="800" b="504"/>
          <a:stretch>
            <a:fillRect/>
          </a:stretch>
        </p:blipFill>
        <p:spPr>
          <a:xfrm>
            <a:off x="0" y="304800"/>
            <a:ext cx="9144000" cy="6840538"/>
          </a:xfrm>
          <a:prstGeom prst="rect">
            <a:avLst/>
          </a:prstGeom>
          <a:noFill/>
          <a:ln w="9525">
            <a:noFill/>
          </a:ln>
        </p:spPr>
      </p:pic>
      <p:sp>
        <p:nvSpPr>
          <p:cNvPr id="2051" name="TextBox 1"/>
          <p:cNvSpPr txBox="1"/>
          <p:nvPr/>
        </p:nvSpPr>
        <p:spPr>
          <a:xfrm>
            <a:off x="3200400" y="3725863"/>
            <a:ext cx="5638800" cy="1198880"/>
          </a:xfrm>
          <a:prstGeom prst="rect">
            <a:avLst/>
          </a:prstGeom>
          <a:noFill/>
          <a:ln w="9525">
            <a:noFill/>
          </a:ln>
        </p:spPr>
        <p:txBody>
          <a:bodyPr>
            <a:spAutoFit/>
          </a:bodyPr>
          <a:p>
            <a:pPr algn="ctr"/>
            <a:r>
              <a:rPr lang="id-ID" b="1" dirty="0">
                <a:solidFill>
                  <a:schemeClr val="bg1"/>
                </a:solidFill>
                <a:latin typeface="Arial" panose="020B0604020202020204" pitchFamily="34" charset="0"/>
              </a:rPr>
              <a:t>BASIC GRAMMAR</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WEEK</a:t>
            </a:r>
            <a:r>
              <a:rPr b="1" dirty="0">
                <a:solidFill>
                  <a:schemeClr val="bg1"/>
                </a:solidFill>
                <a:latin typeface="Arial" panose="020B0604020202020204" pitchFamily="34" charset="0"/>
              </a:rPr>
              <a:t> </a:t>
            </a:r>
            <a:r>
              <a:rPr lang="id-ID" b="1" dirty="0">
                <a:solidFill>
                  <a:schemeClr val="bg1"/>
                </a:solidFill>
                <a:latin typeface="Arial" panose="020B0604020202020204" pitchFamily="34" charset="0"/>
              </a:rPr>
              <a:t>11: Direct and Indirect Speech</a:t>
            </a:r>
            <a:endParaRPr lang="id-ID" b="1" dirty="0">
              <a:solidFill>
                <a:schemeClr val="bg1"/>
              </a:solidFill>
              <a:latin typeface="Arial" panose="020B0604020202020204" pitchFamily="34" charset="0"/>
            </a:endParaRPr>
          </a:p>
          <a:p>
            <a:pPr algn="ctr"/>
            <a:r>
              <a:rPr lang="id-ID" b="1" dirty="0">
                <a:solidFill>
                  <a:schemeClr val="bg1"/>
                </a:solidFill>
                <a:latin typeface="Arial" panose="020B0604020202020204" pitchFamily="34" charset="0"/>
              </a:rPr>
              <a:t>NURYANSYAH ADIJAYA</a:t>
            </a:r>
            <a:r>
              <a:rPr b="1" dirty="0">
                <a:solidFill>
                  <a:schemeClr val="bg1"/>
                </a:solidFill>
                <a:latin typeface="Arial" panose="020B0604020202020204" pitchFamily="34" charset="0"/>
              </a:rPr>
              <a:t>, M.</a:t>
            </a:r>
            <a:r>
              <a:rPr lang="id-ID" b="1" dirty="0">
                <a:solidFill>
                  <a:schemeClr val="bg1"/>
                </a:solidFill>
                <a:latin typeface="Arial" panose="020B0604020202020204" pitchFamily="34" charset="0"/>
              </a:rPr>
              <a:t>Pd</a:t>
            </a:r>
            <a:r>
              <a:rPr b="1" dirty="0">
                <a:solidFill>
                  <a:schemeClr val="bg1"/>
                </a:solidFill>
                <a:latin typeface="Arial" panose="020B0604020202020204" pitchFamily="34" charset="0"/>
              </a:rPr>
              <a:t>.</a:t>
            </a:r>
            <a:endParaRPr b="1" dirty="0">
              <a:solidFill>
                <a:schemeClr val="bg1"/>
              </a:solidFill>
              <a:latin typeface="Arial" panose="020B0604020202020204" pitchFamily="34" charset="0"/>
            </a:endParaRPr>
          </a:p>
          <a:p>
            <a:pPr algn="ctr"/>
            <a:r>
              <a:rPr b="1" dirty="0">
                <a:solidFill>
                  <a:schemeClr val="bg1"/>
                </a:solidFill>
                <a:latin typeface="Arial" panose="020B0604020202020204" pitchFamily="34" charset="0"/>
              </a:rPr>
              <a:t>PENDIDIKAN </a:t>
            </a:r>
            <a:r>
              <a:rPr lang="id-ID" b="1" dirty="0">
                <a:solidFill>
                  <a:schemeClr val="bg1"/>
                </a:solidFill>
                <a:latin typeface="Arial" panose="020B0604020202020204" pitchFamily="34" charset="0"/>
              </a:rPr>
              <a:t>BAHASA INGGRIS</a:t>
            </a:r>
            <a:r>
              <a:rPr b="1" dirty="0">
                <a:solidFill>
                  <a:schemeClr val="bg1"/>
                </a:solidFill>
                <a:latin typeface="Arial" panose="020B0604020202020204" pitchFamily="34" charset="0"/>
              </a:rPr>
              <a:t>, FKIP</a:t>
            </a:r>
            <a:endParaRPr b="1" dirty="0">
              <a:solidFill>
                <a:schemeClr val="bg1"/>
              </a:solidFill>
              <a:latin typeface="Arial" panose="020B0604020202020204" pitchFamily="34" charset="0"/>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126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126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cs typeface="Arial" panose="020B0604020202020204" pitchFamily="34" charset="0"/>
                <a:sym typeface="+mn-ea"/>
              </a:rPr>
              <a:t>Samples</a:t>
            </a:r>
            <a:endParaRPr lang="id-ID" sz="3200" dirty="0">
              <a:latin typeface="Arial" panose="020B0604020202020204" pitchFamily="34" charset="0"/>
              <a:ea typeface="Arial" panose="020B0604020202020204" pitchFamily="34" charset="0"/>
            </a:endParaRPr>
          </a:p>
        </p:txBody>
      </p:sp>
      <p:sp>
        <p:nvSpPr>
          <p:cNvPr id="11268"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200" dirty="0">
                <a:latin typeface="Arial" panose="020B0604020202020204" pitchFamily="34" charset="0"/>
                <a:cs typeface="Arial" panose="020B0604020202020204" pitchFamily="34" charset="0"/>
              </a:rPr>
              <a:t>1. Pedro said, "I will help you."</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Pedro said (that) he would help me.</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2. "Do you need a pen?" Annie asked.</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Annie asked me if I needed a pen?</a:t>
            </a:r>
            <a:endParaRPr lang="id-ID" altLang="x-none" sz="22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3. Jennifer asked, "What do you want?"</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Jennifer asked me What I wanted</a:t>
            </a:r>
            <a:endParaRPr lang="id-ID" altLang="x-none" sz="24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229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2291"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br>
              <a:rPr lang="id-ID" sz="3200" dirty="0">
                <a:latin typeface="Arial" panose="020B0604020202020204" pitchFamily="34" charset="0"/>
                <a:cs typeface="Arial" panose="020B0604020202020204" pitchFamily="34" charset="0"/>
                <a:sym typeface="+mn-ea"/>
              </a:rPr>
            </a:br>
            <a:r>
              <a:rPr lang="id-ID" sz="3200" dirty="0">
                <a:latin typeface="Arial" panose="020B0604020202020204" pitchFamily="34" charset="0"/>
                <a:ea typeface="Arial" panose="020B0604020202020204" pitchFamily="34" charset="0"/>
                <a:sym typeface="+mn-ea"/>
              </a:rPr>
              <a:t>Exercises</a:t>
            </a:r>
            <a:br>
              <a:rPr sz="3200" dirty="0">
                <a:latin typeface="Arial" panose="020B0604020202020204" pitchFamily="34" charset="0"/>
                <a:ea typeface="Arial" panose="020B0604020202020204" pitchFamily="34" charset="0"/>
                <a:sym typeface="+mn-ea"/>
              </a:rPr>
            </a:br>
            <a:endParaRPr sz="3200" dirty="0">
              <a:latin typeface="Arial" panose="020B0604020202020204" pitchFamily="34" charset="0"/>
              <a:ea typeface="Arial" panose="020B0604020202020204" pitchFamily="34" charset="0"/>
            </a:endParaRPr>
          </a:p>
        </p:txBody>
      </p:sp>
      <p:sp>
        <p:nvSpPr>
          <p:cNvPr id="12292"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altLang="x-none" sz="2200" dirty="0">
                <a:latin typeface="Arial" panose="020B0604020202020204" pitchFamily="34" charset="0"/>
                <a:cs typeface="Arial" panose="020B0604020202020204" pitchFamily="34" charset="0"/>
              </a:rPr>
              <a:t>1. Talal asked, "Are you hungry?"</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Talal wanted to know......</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2. "I want a sandwich," Elena said.</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Elena said........</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3. "I'm going to move to Ohio," said Bruce.</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Bruce informed me...........</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4. "Did you enjoy your trip?" asked Kim.</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Kim asked me.......</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5. Oscar asked, "What are you talking about?"</a:t>
            </a:r>
            <a:endParaRPr lang="id-ID" altLang="x-none" sz="2200" dirty="0">
              <a:latin typeface="Arial" panose="020B0604020202020204" pitchFamily="34" charset="0"/>
              <a:cs typeface="Arial" panose="020B0604020202020204" pitchFamily="34" charset="0"/>
            </a:endParaRPr>
          </a:p>
          <a:p>
            <a:pPr marL="0" indent="0">
              <a:buNone/>
            </a:pPr>
            <a:r>
              <a:rPr lang="id-ID" altLang="x-none" sz="2200" dirty="0">
                <a:latin typeface="Arial" panose="020B0604020202020204" pitchFamily="34" charset="0"/>
                <a:cs typeface="Arial" panose="020B0604020202020204" pitchFamily="34" charset="0"/>
              </a:rPr>
              <a:t>Oscar asked me........</a:t>
            </a:r>
            <a:endParaRPr lang="id-ID" altLang="x-none" sz="2200" dirty="0">
              <a:latin typeface="Arial" panose="020B0604020202020204" pitchFamily="34" charset="0"/>
              <a:cs typeface="Arial" panose="020B0604020202020204" pitchFamily="34" charset="0"/>
            </a:endParaRPr>
          </a:p>
          <a:p>
            <a:pPr marL="0" indent="0">
              <a:buNone/>
            </a:pPr>
            <a:endParaRPr lang="id-ID" altLang="x-none" sz="22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331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331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sz="3200" dirty="0">
                <a:latin typeface="Arial" panose="020B0604020202020204" pitchFamily="34" charset="0"/>
                <a:cs typeface="Arial" panose="020B0604020202020204" pitchFamily="34" charset="0"/>
              </a:rPr>
              <a:t>References</a:t>
            </a:r>
            <a:endParaRPr sz="3200" dirty="0">
              <a:latin typeface="Arial" panose="020B0604020202020204" pitchFamily="34" charset="0"/>
              <a:ea typeface="Arial" panose="020B0604020202020204" pitchFamily="34" charset="0"/>
            </a:endParaRPr>
          </a:p>
        </p:txBody>
      </p:sp>
      <p:sp>
        <p:nvSpPr>
          <p:cNvPr id="13316" name="Content Placeholder 5"/>
          <p:cNvSpPr>
            <a:spLocks noGrp="1"/>
          </p:cNvSpPr>
          <p:nvPr>
            <p:ph idx="1"/>
          </p:nvPr>
        </p:nvSpPr>
        <p:spPr>
          <a:xfrm>
            <a:off x="457200" y="1524000"/>
            <a:ext cx="8229600" cy="4602163"/>
          </a:xfrm>
        </p:spPr>
        <p:txBody>
          <a:bodyPr vert="horz" wrap="square" lIns="91440" tIns="45720" rIns="91440" bIns="45720" anchor="t"/>
          <a:p>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Azar. B.S. (2012). </a:t>
            </a:r>
            <a:r>
              <a:rPr lang="id-ID" altLang="x-none" sz="2200" i="1" dirty="0">
                <a:latin typeface="Arial" panose="020B0604020202020204" pitchFamily="34" charset="0"/>
                <a:ea typeface="Arial" panose="020B0604020202020204" pitchFamily="34" charset="0"/>
                <a:sym typeface="+mn-ea"/>
              </a:rPr>
              <a:t>Understanding and Using English 	Grammar, Third Edition</a:t>
            </a:r>
            <a:r>
              <a:rPr lang="id-ID" altLang="x-none" sz="2200" dirty="0">
                <a:latin typeface="Arial" panose="020B0604020202020204" pitchFamily="34" charset="0"/>
                <a:ea typeface="Arial" panose="020B0604020202020204" pitchFamily="34" charset="0"/>
                <a:sym typeface="+mn-ea"/>
              </a:rPr>
              <a:t>. New York: Pearson Education  </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1</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Seaton Anne and Y.H. Mew (2007) </a:t>
            </a:r>
            <a:r>
              <a:rPr lang="id-ID" altLang="x-none" sz="2200" i="1" dirty="0">
                <a:latin typeface="Arial" panose="020B0604020202020204" pitchFamily="34" charset="0"/>
                <a:ea typeface="Arial" panose="020B0604020202020204" pitchFamily="34" charset="0"/>
                <a:sym typeface="+mn-ea"/>
              </a:rPr>
              <a:t>Basic English Grammar: 	book 2</a:t>
            </a:r>
            <a:r>
              <a:rPr lang="id-ID" altLang="x-none" sz="2200" dirty="0">
                <a:latin typeface="Arial" panose="020B0604020202020204" pitchFamily="34" charset="0"/>
                <a:ea typeface="Arial" panose="020B0604020202020204" pitchFamily="34" charset="0"/>
                <a:sym typeface="+mn-ea"/>
              </a:rPr>
              <a:t>. USA: Saddleback Educational Publishing.</a:t>
            </a:r>
            <a:endParaRPr lang="id-ID" altLang="x-none" sz="2200" dirty="0">
              <a:latin typeface="Arial" panose="020B0604020202020204" pitchFamily="34" charset="0"/>
              <a:ea typeface="Arial" panose="020B0604020202020204" pitchFamily="34" charset="0"/>
              <a:sym typeface="+mn-ea"/>
            </a:endParaRPr>
          </a:p>
          <a:p>
            <a:r>
              <a:rPr lang="id-ID" altLang="x-none" sz="2200" dirty="0">
                <a:latin typeface="Arial" panose="020B0604020202020204" pitchFamily="34" charset="0"/>
                <a:ea typeface="Arial" panose="020B0604020202020204" pitchFamily="34" charset="0"/>
                <a:sym typeface="+mn-ea"/>
              </a:rPr>
              <a:t>Swan, Michael and Catherine. W. (2011). </a:t>
            </a:r>
            <a:r>
              <a:rPr lang="id-ID" altLang="x-none" sz="2200" i="1" dirty="0">
                <a:latin typeface="Arial" panose="020B0604020202020204" pitchFamily="34" charset="0"/>
                <a:ea typeface="Arial" panose="020B0604020202020204" pitchFamily="34" charset="0"/>
                <a:sym typeface="+mn-ea"/>
              </a:rPr>
              <a:t>Oxford English 	Grammar Course: Intermediate</a:t>
            </a:r>
            <a:r>
              <a:rPr lang="id-ID" altLang="x-none" sz="2200" dirty="0">
                <a:latin typeface="Arial" panose="020B0604020202020204" pitchFamily="34" charset="0"/>
                <a:ea typeface="Arial" panose="020B0604020202020204" pitchFamily="34" charset="0"/>
                <a:sym typeface="+mn-ea"/>
              </a:rPr>
              <a:t>. UK:OUP.</a:t>
            </a:r>
            <a:endParaRPr lang="id-ID" altLang="x-none" sz="2200" dirty="0">
              <a:latin typeface="Arial" panose="020B0604020202020204" pitchFamily="34" charset="0"/>
              <a:ea typeface="Arial" panose="020B0604020202020204" pitchFamily="34" charset="0"/>
            </a:endParaRPr>
          </a:p>
          <a:p>
            <a:r>
              <a:rPr lang="id-ID" altLang="x-none" sz="2200" dirty="0">
                <a:latin typeface="Arial" panose="020B0604020202020204" pitchFamily="34" charset="0"/>
                <a:ea typeface="Arial" panose="020B0604020202020204" pitchFamily="34" charset="0"/>
                <a:sym typeface="+mn-ea"/>
              </a:rPr>
              <a:t>Ward, Cristopher. (2003). Have </a:t>
            </a:r>
            <a:r>
              <a:rPr lang="id-ID" altLang="x-none" sz="2200" i="1" dirty="0">
                <a:latin typeface="Arial" panose="020B0604020202020204" pitchFamily="34" charset="0"/>
                <a:ea typeface="Arial" panose="020B0604020202020204" pitchFamily="34" charset="0"/>
                <a:sym typeface="+mn-ea"/>
              </a:rPr>
              <a:t>Teachers Ever Changed Their 	Attitude to Grammar</a:t>
            </a:r>
            <a:r>
              <a:rPr lang="id-ID" altLang="x-none" sz="2200" dirty="0">
                <a:latin typeface="Arial" panose="020B0604020202020204" pitchFamily="34" charset="0"/>
                <a:ea typeface="Arial" panose="020B0604020202020204" pitchFamily="34" charset="0"/>
                <a:sym typeface="+mn-ea"/>
              </a:rPr>
              <a:t>. Singapore: SEAMEO Regional 	Language Center.  </a:t>
            </a:r>
            <a:endParaRPr lang="id-ID" altLang="x-none" sz="22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307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Learning Objective</a:t>
            </a:r>
            <a:endParaRPr lang="id-ID" sz="3200" dirty="0">
              <a:latin typeface="Arial" panose="020B0604020202020204" pitchFamily="34" charset="0"/>
              <a:ea typeface="Arial" panose="020B0604020202020204" pitchFamily="34" charset="0"/>
            </a:endParaRPr>
          </a:p>
        </p:txBody>
      </p:sp>
      <p:sp>
        <p:nvSpPr>
          <p:cNvPr id="3076"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t>Students are able to identify and construct a sentence of direct and indirect speech</a:t>
            </a:r>
            <a:endParaRPr lang="id-ID" sz="2800" dirty="0"/>
          </a:p>
          <a:p>
            <a:pPr marL="0" indent="0">
              <a:buNone/>
            </a:pPr>
            <a:endParaRPr lang="id-ID" sz="2800"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098"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409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Definition of Direct and Indirect Speech</a:t>
            </a:r>
            <a:endParaRPr lang="id-ID" sz="3200" dirty="0">
              <a:latin typeface="Arial" panose="020B0604020202020204" pitchFamily="34" charset="0"/>
              <a:ea typeface="Arial" panose="020B0604020202020204" pitchFamily="34" charset="0"/>
            </a:endParaRPr>
          </a:p>
        </p:txBody>
      </p:sp>
      <p:sp>
        <p:nvSpPr>
          <p:cNvPr id="4100"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800" dirty="0">
                <a:sym typeface="+mn-ea"/>
              </a:rPr>
              <a:t>Direct speech is words or expressions used a speaker.</a:t>
            </a:r>
            <a:endParaRPr lang="id-ID" sz="2800" dirty="0"/>
          </a:p>
          <a:p>
            <a:pPr marL="0" indent="0">
              <a:buNone/>
            </a:pPr>
            <a:r>
              <a:rPr lang="id-ID" sz="2800" dirty="0">
                <a:sym typeface="+mn-ea"/>
              </a:rPr>
              <a:t>Indirect Speech refers to a reproducing words or expressions by a speaker.</a:t>
            </a:r>
            <a:endParaRPr lang="id-ID" sz="2800" dirty="0"/>
          </a:p>
          <a:p>
            <a:pPr marL="0" indent="0">
              <a:buNone/>
            </a:pPr>
            <a:endParaRPr lang="id-ID" sz="2800" dirty="0"/>
          </a:p>
          <a:p>
            <a:pPr marL="0" indent="0">
              <a:buNone/>
            </a:pPr>
            <a:endParaRPr sz="2800" dirty="0"/>
          </a:p>
          <a:p>
            <a:pPr marL="0" indent="0">
              <a:buNone/>
            </a:pPr>
            <a:endParaRPr lang="id-ID" sz="2800" dirty="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122"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5123" name="Title 5"/>
          <p:cNvSpPr>
            <a:spLocks noGrp="1"/>
          </p:cNvSpPr>
          <p:nvPr>
            <p:ph type="title"/>
          </p:nvPr>
        </p:nvSpPr>
        <p:spPr>
          <a:xfrm>
            <a:off x="381000" y="609600"/>
            <a:ext cx="8229600" cy="685800"/>
          </a:xfrm>
        </p:spPr>
        <p:txBody>
          <a:bodyPr vert="horz" wrap="square" lIns="91440" tIns="45720" rIns="91440" bIns="45720" anchor="ctr"/>
          <a:p>
            <a:pPr>
              <a:spcBef>
                <a:spcPct val="50000"/>
              </a:spcBef>
            </a:pPr>
            <a:r>
              <a:rPr lang="id-ID" sz="3000" dirty="0">
                <a:sym typeface="+mn-ea"/>
              </a:rPr>
              <a:t>Sample of Direct Speech</a:t>
            </a:r>
            <a:endParaRPr lang="id-ID" sz="3000" dirty="0">
              <a:latin typeface="Arial" panose="020B0604020202020204" pitchFamily="34" charset="0"/>
              <a:ea typeface="Arial" panose="020B0604020202020204" pitchFamily="34" charset="0"/>
            </a:endParaRPr>
          </a:p>
        </p:txBody>
      </p:sp>
      <p:sp>
        <p:nvSpPr>
          <p:cNvPr id="2" name="Content Placeholder 1"/>
          <p:cNvSpPr/>
          <p:nvPr>
            <p:ph idx="1"/>
          </p:nvPr>
        </p:nvSpPr>
        <p:spPr/>
        <p:txBody>
          <a:bodyPr/>
          <a:p>
            <a:pPr marL="0" indent="0">
              <a:buNone/>
            </a:pPr>
            <a:r>
              <a:rPr lang="id-ID" altLang="en-US"/>
              <a:t>                             </a:t>
            </a:r>
            <a:endParaRPr lang="id-ID" altLang="en-US"/>
          </a:p>
        </p:txBody>
      </p:sp>
      <p:graphicFrame>
        <p:nvGraphicFramePr>
          <p:cNvPr id="3" name="Table 2"/>
          <p:cNvGraphicFramePr/>
          <p:nvPr/>
        </p:nvGraphicFramePr>
        <p:xfrm>
          <a:off x="708660" y="1617345"/>
          <a:ext cx="7901940" cy="4315460"/>
        </p:xfrm>
        <a:graphic>
          <a:graphicData uri="http://schemas.openxmlformats.org/drawingml/2006/table">
            <a:tbl>
              <a:tblPr firstRow="1" bandRow="1">
                <a:tableStyleId>{5C22544A-7EE6-4342-B048-85BDC9FD1C3A}</a:tableStyleId>
              </a:tblPr>
              <a:tblGrid>
                <a:gridCol w="3950970"/>
                <a:gridCol w="3950970"/>
              </a:tblGrid>
              <a:tr h="657860">
                <a:tc>
                  <a:txBody>
                    <a:bodyPr/>
                    <a:p>
                      <a:pPr>
                        <a:buNone/>
                      </a:pPr>
                      <a:r>
                        <a:rPr lang="id-ID" altLang="en-US"/>
                        <a:t>Direct  Speech </a:t>
                      </a:r>
                      <a:endParaRPr lang="id-ID" altLang="en-US"/>
                    </a:p>
                  </a:txBody>
                  <a:tcPr/>
                </a:tc>
                <a:tc>
                  <a:txBody>
                    <a:bodyPr/>
                    <a:p>
                      <a:pPr>
                        <a:buNone/>
                      </a:pPr>
                      <a:endParaRPr lang="en-US"/>
                    </a:p>
                  </a:txBody>
                  <a:tcPr/>
                </a:tc>
              </a:tr>
              <a:tr h="3187700">
                <a:tc>
                  <a:txBody>
                    <a:bodyPr/>
                    <a:p>
                      <a:pPr>
                        <a:buNone/>
                      </a:pPr>
                      <a:r>
                        <a:rPr lang="en-US"/>
                        <a:t>QUOTING ONE SENTENCE</a:t>
                      </a:r>
                      <a:endParaRPr lang="en-US"/>
                    </a:p>
                    <a:p>
                      <a:pPr>
                        <a:buNone/>
                      </a:pPr>
                      <a:r>
                        <a:rPr lang="en-US"/>
                        <a:t>(a) She said, "My brother is a studen</a:t>
                      </a:r>
                      <a:r>
                        <a:rPr lang="id-ID" altLang="en-US"/>
                        <a:t>t</a:t>
                      </a:r>
                      <a:r>
                        <a:rPr lang="en-US"/>
                        <a:t>"</a:t>
                      </a:r>
                      <a:endParaRPr lang="en-US"/>
                    </a:p>
                    <a:p>
                      <a:pPr>
                        <a:buNone/>
                      </a:pPr>
                      <a:r>
                        <a:rPr lang="en-US"/>
                        <a:t>(b) "My brother is a student," she said.</a:t>
                      </a:r>
                      <a:endParaRPr lang="en-US"/>
                    </a:p>
                    <a:p>
                      <a:pPr>
                        <a:buNone/>
                      </a:pPr>
                      <a:r>
                        <a:rPr lang="en-US"/>
                        <a:t>(c) "My brother," she said, "is a student."</a:t>
                      </a:r>
                      <a:endParaRPr lang="en-US"/>
                    </a:p>
                  </a:txBody>
                  <a:tcPr/>
                </a:tc>
                <a:tc>
                  <a:txBody>
                    <a:bodyPr/>
                    <a:p>
                      <a:pPr>
                        <a:buNone/>
                      </a:pPr>
                      <a:r>
                        <a:rPr lang="en-US"/>
                        <a:t>In (a): Use a comma after she said. Capitalize the first word of</a:t>
                      </a:r>
                      <a:endParaRPr lang="en-US"/>
                    </a:p>
                    <a:p>
                      <a:pPr>
                        <a:buNone/>
                      </a:pPr>
                      <a:r>
                        <a:rPr lang="en-US"/>
                        <a:t>the quoted sentence. Put the final quotation marks outside the</a:t>
                      </a:r>
                      <a:endParaRPr lang="en-US"/>
                    </a:p>
                    <a:p>
                      <a:pPr>
                        <a:buNone/>
                      </a:pPr>
                      <a:r>
                        <a:rPr lang="en-US"/>
                        <a:t>period at the end of the sentence.</a:t>
                      </a:r>
                      <a:endParaRPr lang="en-US"/>
                    </a:p>
                    <a:p>
                      <a:pPr>
                        <a:buNone/>
                      </a:pPr>
                      <a:r>
                        <a:rPr lang="en-US"/>
                        <a:t>In (b): Use a comma, not a period, at the end of the quoted</a:t>
                      </a:r>
                      <a:endParaRPr lang="en-US"/>
                    </a:p>
                    <a:p>
                      <a:pPr>
                        <a:buNone/>
                      </a:pPr>
                      <a:r>
                        <a:rPr lang="en-US"/>
                        <a:t>sentence when it precedes she said.</a:t>
                      </a:r>
                      <a:endParaRPr lang="en-US"/>
                    </a:p>
                    <a:p>
                      <a:pPr>
                        <a:buNone/>
                      </a:pPr>
                      <a:r>
                        <a:rPr lang="en-US"/>
                        <a:t>In (c): If the quoted sentence is divided by she said, use a</a:t>
                      </a:r>
                      <a:endParaRPr lang="en-US"/>
                    </a:p>
                    <a:p>
                      <a:pPr>
                        <a:buNone/>
                      </a:pPr>
                      <a:r>
                        <a:rPr lang="en-US"/>
                        <a:t>comma after the first part of the quote. Do not capitalize the</a:t>
                      </a:r>
                      <a:endParaRPr lang="en-US"/>
                    </a:p>
                    <a:p>
                      <a:pPr>
                        <a:buNone/>
                      </a:pPr>
                      <a:r>
                        <a:rPr lang="en-US"/>
                        <a:t>first word after she said.</a:t>
                      </a:r>
                      <a:endParaRPr lang="en-US"/>
                    </a:p>
                  </a:txBody>
                  <a:tcPr/>
                </a:tc>
              </a:tr>
            </a:tbl>
          </a:graphicData>
        </a:graphic>
      </p:graphicFrame>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146"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6147"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cs typeface="Arial" panose="020B0604020202020204" pitchFamily="34" charset="0"/>
              </a:rPr>
              <a:t>Direct and Indirect Object in Passive Form</a:t>
            </a:r>
            <a:endParaRPr lang="id-ID" sz="3200" dirty="0">
              <a:latin typeface="Arial" panose="020B0604020202020204" pitchFamily="34" charset="0"/>
              <a:ea typeface="Arial" panose="020B0604020202020204" pitchFamily="34" charset="0"/>
              <a:cs typeface="Arial" panose="020B0604020202020204" pitchFamily="34" charset="0"/>
            </a:endParaRPr>
          </a:p>
        </p:txBody>
      </p:sp>
      <p:sp>
        <p:nvSpPr>
          <p:cNvPr id="6148" name="Content Placeholder 5"/>
          <p:cNvSpPr>
            <a:spLocks noGrp="1"/>
          </p:cNvSpPr>
          <p:nvPr>
            <p:ph idx="1"/>
          </p:nvPr>
        </p:nvSpPr>
        <p:spPr>
          <a:xfrm>
            <a:off x="471805" y="1504315"/>
            <a:ext cx="8229600" cy="4602163"/>
          </a:xfrm>
        </p:spPr>
        <p:txBody>
          <a:bodyPr vert="horz" wrap="square" lIns="91440" tIns="45720" rIns="91440" bIns="45720" anchor="t"/>
          <a:p>
            <a:pPr marL="0" indent="0">
              <a:buNone/>
            </a:pPr>
            <a:r>
              <a:rPr lang="id-ID" altLang="x-none" sz="2400" dirty="0">
                <a:latin typeface="Arial" panose="020B0604020202020204" pitchFamily="34" charset="0"/>
                <a:cs typeface="Arial" panose="020B0604020202020204" pitchFamily="34" charset="0"/>
              </a:rPr>
              <a:t>1.0. = indirect objecr, D.O. = direct object</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Either an indirect object or a direct object may become the</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subject of a passive sentence.</a:t>
            </a: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(a), (b), (c), and (d) have the same meaning.</a:t>
            </a:r>
            <a:endParaRPr lang="id-ID" altLang="x-none" sz="2400" dirty="0">
              <a:latin typeface="Arial" panose="020B0604020202020204" pitchFamily="34" charset="0"/>
              <a:cs typeface="Arial" panose="020B0604020202020204" pitchFamily="34" charset="0"/>
            </a:endParaRPr>
          </a:p>
          <a:p>
            <a:pPr marL="0" indent="0">
              <a:buNone/>
            </a:pPr>
            <a:endParaRPr lang="id-ID" altLang="x-none" sz="2400" dirty="0">
              <a:latin typeface="Arial" panose="020B0604020202020204" pitchFamily="34" charset="0"/>
              <a:cs typeface="Arial" panose="020B0604020202020204" pitchFamily="34" charset="0"/>
            </a:endParaRPr>
          </a:p>
          <a:p>
            <a:pPr marL="0" indent="0">
              <a:buNone/>
            </a:pPr>
            <a:r>
              <a:rPr lang="id-ID" altLang="x-none" sz="2400" dirty="0">
                <a:latin typeface="Arial" panose="020B0604020202020204" pitchFamily="34" charset="0"/>
                <a:cs typeface="Arial" panose="020B0604020202020204" pitchFamily="34" charset="0"/>
              </a:rPr>
              <a:t>Notice in (d): When the direct object becomes the subject, </a:t>
            </a:r>
            <a:r>
              <a:rPr lang="id-ID" altLang="x-none" sz="2400" b="1" i="1" dirty="0">
                <a:latin typeface="Arial" panose="020B0604020202020204" pitchFamily="34" charset="0"/>
                <a:cs typeface="Arial" panose="020B0604020202020204" pitchFamily="34" charset="0"/>
              </a:rPr>
              <a:t>to</a:t>
            </a:r>
            <a:r>
              <a:rPr lang="id-ID" altLang="x-none" sz="2400" dirty="0">
                <a:latin typeface="Arial" panose="020B0604020202020204" pitchFamily="34" charset="0"/>
                <a:cs typeface="Arial" panose="020B0604020202020204" pitchFamily="34" charset="0"/>
              </a:rPr>
              <a:t> is usually kept in front of the indirect object.</a:t>
            </a:r>
            <a:endParaRPr lang="id-ID" altLang="x-none" sz="2400" dirty="0">
              <a:latin typeface="Arial" panose="020B0604020202020204" pitchFamily="34" charset="0"/>
              <a:cs typeface="Arial" panose="020B0604020202020204" pitchFamily="34" charset="0"/>
            </a:endParaRPr>
          </a:p>
          <a:p>
            <a:pPr marL="0" indent="0">
              <a:buNone/>
            </a:pPr>
            <a:endParaRPr lang="id-ID" altLang="x-none" sz="2400" dirty="0">
              <a:latin typeface="Arial" panose="020B0604020202020204" pitchFamily="34" charset="0"/>
              <a:cs typeface="Arial" panose="020B0604020202020204" pitchFamily="34" charset="0"/>
            </a:endParaRP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170"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7171" name="Title 5"/>
          <p:cNvSpPr>
            <a:spLocks noGrp="1"/>
          </p:cNvSpPr>
          <p:nvPr>
            <p:ph type="title"/>
          </p:nvPr>
        </p:nvSpPr>
        <p:spPr>
          <a:xfrm>
            <a:off x="533400" y="685800"/>
            <a:ext cx="8229600" cy="685800"/>
          </a:xfrm>
        </p:spPr>
        <p:txBody>
          <a:bodyPr vert="horz" wrap="square" lIns="91440" tIns="45720" rIns="91440" bIns="45720" anchor="ctr"/>
          <a:p>
            <a:pPr algn="ctr">
              <a:spcBef>
                <a:spcPct val="50000"/>
              </a:spcBef>
            </a:pPr>
            <a:r>
              <a:rPr lang="id-ID" sz="2600" dirty="0"/>
              <a:t>Reported Speech: Verb Forms in Noun Clauses </a:t>
            </a:r>
            <a:endParaRPr lang="id-ID" sz="2600" dirty="0"/>
          </a:p>
        </p:txBody>
      </p:sp>
      <p:graphicFrame>
        <p:nvGraphicFramePr>
          <p:cNvPr id="2" name="Content Placeholder 1"/>
          <p:cNvGraphicFramePr/>
          <p:nvPr>
            <p:ph idx="1"/>
          </p:nvPr>
        </p:nvGraphicFramePr>
        <p:xfrm>
          <a:off x="457200" y="1371600"/>
          <a:ext cx="8229600" cy="6492240"/>
        </p:xfrm>
        <a:graphic>
          <a:graphicData uri="http://schemas.openxmlformats.org/drawingml/2006/table">
            <a:tbl>
              <a:tblPr firstRow="1" bandRow="1">
                <a:tableStyleId>{5C22544A-7EE6-4342-B048-85BDC9FD1C3A}</a:tableStyleId>
              </a:tblPr>
              <a:tblGrid>
                <a:gridCol w="382905"/>
                <a:gridCol w="2066940"/>
                <a:gridCol w="3302635"/>
                <a:gridCol w="2477120"/>
              </a:tblGrid>
              <a:tr h="363220">
                <a:tc>
                  <a:txBody>
                    <a:bodyPr/>
                    <a:p>
                      <a:pPr>
                        <a:buNone/>
                      </a:pPr>
                      <a:r>
                        <a:rPr lang="id-ID" altLang="en-US" sz="1600"/>
                        <a:t>No</a:t>
                      </a:r>
                      <a:endParaRPr lang="id-ID" altLang="en-US" sz="1600"/>
                    </a:p>
                  </a:txBody>
                  <a:tcPr/>
                </a:tc>
                <a:tc>
                  <a:txBody>
                    <a:bodyPr/>
                    <a:p>
                      <a:pPr indent="0">
                        <a:buNone/>
                      </a:pPr>
                      <a:r>
                        <a:rPr sz="1600" b="0">
                          <a:latin typeface="Calibri" panose="020F0502020204030204" pitchFamily="34" charset="0"/>
                          <a:cs typeface="Calibri" panose="020F0502020204030204" pitchFamily="34" charset="0"/>
                        </a:rPr>
                        <a:t>Direct Speech </a:t>
                      </a:r>
                      <a:endParaRPr lang="en-US" sz="1600" b="0">
                        <a:latin typeface="Calibri" panose="020F0502020204030204" pitchFamily="34" charset="0"/>
                        <a:ea typeface="Calibri" panose="020F0502020204030204" pitchFamily="34" charset="0"/>
                        <a:cs typeface="Calibri" panose="020F0502020204030204" pitchFamily="34" charset="0"/>
                      </a:endParaRPr>
                    </a:p>
                  </a:txBody>
                  <a:tcPr marL="0" marR="0" marT="0" marB="1" vert="horz" anchor="t"/>
                </a:tc>
                <a:tc>
                  <a:txBody>
                    <a:bodyPr/>
                    <a:p>
                      <a:pPr indent="0">
                        <a:buNone/>
                      </a:pPr>
                      <a:r>
                        <a:rPr sz="1600" b="0">
                          <a:latin typeface="Calibri" panose="020F0502020204030204" pitchFamily="34" charset="0"/>
                          <a:cs typeface="Calibri" panose="020F0502020204030204" pitchFamily="34" charset="0"/>
                        </a:rPr>
                        <a:t>Indirect Speech </a:t>
                      </a:r>
                      <a:endParaRPr lang="en-US" sz="1600" b="0">
                        <a:latin typeface="Calibri" panose="020F0502020204030204" pitchFamily="34" charset="0"/>
                        <a:ea typeface="Calibri" panose="020F0502020204030204" pitchFamily="34" charset="0"/>
                        <a:cs typeface="Calibri" panose="020F0502020204030204" pitchFamily="34" charset="0"/>
                      </a:endParaRPr>
                    </a:p>
                  </a:txBody>
                  <a:tcPr marL="0" marR="0" marT="0" marB="1" vert="horz" anchor="t"/>
                </a:tc>
                <a:tc rowSpan="12">
                  <a:txBody>
                    <a:bodyPr/>
                    <a:p>
                      <a:pPr>
                        <a:buNone/>
                      </a:pPr>
                      <a:r>
                        <a:rPr lang="id-ID" altLang="x-none" sz="1600" dirty="0">
                          <a:latin typeface="Arial" panose="020B0604020202020204" pitchFamily="34" charset="0"/>
                          <a:ea typeface="Arial" panose="020B0604020202020204" pitchFamily="34" charset="0"/>
                          <a:sym typeface="+mn-ea"/>
                        </a:rPr>
                        <a:t>Reported speech refers to using a noun clause to report what</a:t>
                      </a:r>
                      <a:endParaRPr lang="id-ID" altLang="x-none" sz="1600" dirty="0">
                        <a:latin typeface="Arial" panose="020B0604020202020204" pitchFamily="34" charset="0"/>
                        <a:ea typeface="Arial" panose="020B0604020202020204" pitchFamily="34" charset="0"/>
                        <a:sym typeface="+mn-ea"/>
                      </a:endParaRPr>
                    </a:p>
                    <a:p>
                      <a:pPr>
                        <a:buNone/>
                      </a:pPr>
                      <a:r>
                        <a:rPr lang="id-ID" altLang="x-none" sz="1600" dirty="0">
                          <a:latin typeface="Arial" panose="020B0604020202020204" pitchFamily="34" charset="0"/>
                          <a:ea typeface="Arial" panose="020B0604020202020204" pitchFamily="34" charset="0"/>
                          <a:sym typeface="+mn-ea"/>
                        </a:rPr>
                        <a:t>someone has said. No quotation marks are used. If the reporting verb (the main verb of the sentence, e.g., said) is simple past, the verb in the noun clause will usually also be in a past form, as in the examples.</a:t>
                      </a:r>
                      <a:endParaRPr lang="id-ID" altLang="x-none" sz="1600" dirty="0">
                        <a:latin typeface="Arial" panose="020B0604020202020204" pitchFamily="34" charset="0"/>
                        <a:ea typeface="Arial" panose="020B0604020202020204" pitchFamily="34" charset="0"/>
                        <a:sym typeface="+mn-ea"/>
                      </a:endParaRPr>
                    </a:p>
                    <a:p>
                      <a:pPr>
                        <a:buNone/>
                      </a:pPr>
                      <a:endParaRPr lang="id-ID" altLang="x-none" sz="1600" dirty="0">
                        <a:latin typeface="Arial" panose="020B0604020202020204" pitchFamily="34" charset="0"/>
                        <a:ea typeface="Arial" panose="020B0604020202020204" pitchFamily="34" charset="0"/>
                        <a:sym typeface="+mn-ea"/>
                      </a:endParaRPr>
                    </a:p>
                    <a:p>
                      <a:pPr indent="0">
                        <a:buNone/>
                      </a:pPr>
                      <a:endParaRPr lang="id-ID" altLang="x-none" sz="1600" b="0" dirty="0">
                        <a:latin typeface="Arial" panose="020B0604020202020204" pitchFamily="34" charset="0"/>
                        <a:ea typeface="Arial" panose="020B0604020202020204" pitchFamily="34" charset="0"/>
                        <a:cs typeface="Calibri" panose="020F0502020204030204" pitchFamily="34" charset="0"/>
                        <a:sym typeface="+mn-ea"/>
                      </a:endParaRPr>
                    </a:p>
                  </a:txBody>
                  <a:tcPr marL="0" marR="0" marT="0" marB="1" vert="horz" anchor="t"/>
                </a:tc>
              </a:tr>
              <a:tr h="381000">
                <a:tc>
                  <a:txBody>
                    <a:bodyPr/>
                    <a:p>
                      <a:pPr>
                        <a:buNone/>
                      </a:pPr>
                      <a:r>
                        <a:rPr lang="id-ID" altLang="en-US" sz="1600"/>
                        <a:t>1</a:t>
                      </a:r>
                      <a:endParaRPr lang="id-ID" altLang="en-US" sz="1600"/>
                    </a:p>
                  </a:txBody>
                  <a:tcPr/>
                </a:tc>
                <a:tc>
                  <a:txBody>
                    <a:bodyPr/>
                    <a:p>
                      <a:pPr indent="0">
                        <a:buNone/>
                      </a:pP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watch </a:t>
                      </a:r>
                      <a:r>
                        <a:rPr sz="1600" b="1">
                          <a:latin typeface="Courier" charset="0"/>
                          <a:cs typeface="Courier" charset="0"/>
                        </a:rPr>
                        <a:t>TV </a:t>
                      </a:r>
                      <a:r>
                        <a:rPr sz="1600" b="0">
                          <a:latin typeface="Times New Roman" panose="02020603050405020304" charset="0"/>
                          <a:cs typeface="Times New Roman" panose="02020603050405020304" charset="0"/>
                        </a:rPr>
                        <a:t>every day."</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Calibri" panose="020F0502020204030204" pitchFamily="34" charset="0"/>
                          <a:cs typeface="Calibri" panose="020F050202020403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watchedTV </a:t>
                      </a:r>
                      <a:r>
                        <a:rPr sz="1600" b="0">
                          <a:latin typeface="Times New Roman" panose="02020603050405020304" charset="0"/>
                          <a:cs typeface="Times New Roman" panose="02020603050405020304" charset="0"/>
                        </a:rPr>
                        <a:t>every day.</a:t>
                      </a:r>
                      <a:endParaRPr lang="en-US" sz="1600" b="0">
                        <a:latin typeface="Calibri" panose="020F0502020204030204" pitchFamily="34" charset="0"/>
                        <a:ea typeface="Calibri" panose="020F0502020204030204" pitchFamily="34" charset="0"/>
                        <a:cs typeface="Calibri" panose="020F0502020204030204" pitchFamily="34" charset="0"/>
                      </a:endParaRPr>
                    </a:p>
                  </a:txBody>
                  <a:tcPr marL="0" marR="0" marT="0" marB="1" vert="horz" anchor="t"/>
                </a:tc>
                <a:tc vMerge="1">
                  <a:tcPr marL="0" marR="0" marT="0" marB="1" vert="horz" anchor="t"/>
                </a:tc>
              </a:tr>
              <a:tr h="381000">
                <a:tc>
                  <a:txBody>
                    <a:bodyPr/>
                    <a:p>
                      <a:pPr>
                        <a:buNone/>
                      </a:pPr>
                      <a:r>
                        <a:rPr lang="id-ID" altLang="en-US" sz="1600"/>
                        <a:t>2</a:t>
                      </a:r>
                      <a:endParaRPr lang="id-ID" altLang="en-US" sz="1600"/>
                    </a:p>
                  </a:txBody>
                  <a:tcPr/>
                </a:tc>
                <a:tc>
                  <a:txBody>
                    <a:bodyPr/>
                    <a:p>
                      <a:pPr indent="0">
                        <a:buNone/>
                      </a:pPr>
                      <a:r>
                        <a:rPr sz="1600" b="0">
                          <a:latin typeface="Times New Roman" panose="02020603050405020304" charset="0"/>
                          <a:cs typeface="Times New Roman" panose="02020603050405020304" charset="0"/>
                        </a:rPr>
                        <a:t> "I </a:t>
                      </a:r>
                      <a:r>
                        <a:rPr sz="1600" b="1" i="1">
                          <a:latin typeface="Times New Roman" panose="02020603050405020304" charset="0"/>
                          <a:cs typeface="Times New Roman" panose="02020603050405020304" charset="0"/>
                        </a:rPr>
                        <a:t>am watchingTV."</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was watching=.</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3</a:t>
                      </a:r>
                      <a:endParaRPr lang="id-ID" altLang="en-US" sz="1600"/>
                    </a:p>
                  </a:txBody>
                  <a:tcPr/>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have watchedTV."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had watched </a:t>
                      </a:r>
                      <a:r>
                        <a:rPr sz="1600" b="0">
                          <a:latin typeface="Arial" panose="020B0604020202020204" pitchFamily="34" charset="0"/>
                          <a:cs typeface="Arial" panose="020B0604020202020204" pitchFamily="34" charset="0"/>
                        </a:rPr>
                        <a:t>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4</a:t>
                      </a:r>
                      <a:endParaRPr lang="id-ID" altLang="en-US" sz="1600"/>
                    </a:p>
                  </a:txBody>
                  <a:tcPr/>
                </a:tc>
                <a:tc>
                  <a:txBody>
                    <a:bodyPr/>
                    <a:p>
                      <a:pPr indent="0">
                        <a:buNone/>
                      </a:pPr>
                      <a:r>
                        <a:rPr sz="1600" b="0">
                          <a:latin typeface="Times New Roman" panose="02020603050405020304" charset="0"/>
                          <a:cs typeface="Times New Roman" panose="02020603050405020304" charset="0"/>
                        </a:rPr>
                        <a:t> "I </a:t>
                      </a:r>
                      <a:r>
                        <a:rPr sz="1600" b="1" i="1">
                          <a:latin typeface="Times New Roman" panose="02020603050405020304" charset="0"/>
                          <a:cs typeface="Times New Roman" panose="02020603050405020304" charset="0"/>
                        </a:rPr>
                        <a:t>watchedTV."</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had watchedTV.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5</a:t>
                      </a:r>
                      <a:endParaRPr lang="id-ID" altLang="en-US" sz="1600"/>
                    </a:p>
                  </a:txBody>
                  <a:tcPr/>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had wacchedTV."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had watchedTV.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6</a:t>
                      </a:r>
                      <a:endParaRPr lang="id-ID" altLang="en-US" sz="1600"/>
                    </a:p>
                  </a:txBody>
                  <a:tcPr/>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will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would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7</a:t>
                      </a:r>
                      <a:endParaRPr lang="id-ID" altLang="en-US" sz="1600"/>
                    </a:p>
                  </a:txBody>
                  <a:tcPr/>
                </a:tc>
                <a:tc>
                  <a:txBody>
                    <a:bodyPr/>
                    <a:p>
                      <a:pPr indent="0">
                        <a:buNone/>
                      </a:pPr>
                      <a:r>
                        <a:rPr sz="1600" b="0">
                          <a:latin typeface="Times New Roman" panose="02020603050405020304" charset="0"/>
                          <a:cs typeface="Times New Roman" panose="02020603050405020304" charset="0"/>
                        </a:rPr>
                        <a:t> "I </a:t>
                      </a:r>
                      <a:r>
                        <a:rPr sz="1600" b="1" i="1">
                          <a:latin typeface="Times New Roman" panose="02020603050405020304" charset="0"/>
                          <a:cs typeface="Times New Roman" panose="02020603050405020304" charset="0"/>
                        </a:rPr>
                        <a:t>am going to watch TV."</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was going to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8</a:t>
                      </a:r>
                      <a:endParaRPr lang="id-ID" altLang="en-US" sz="1600"/>
                    </a:p>
                  </a:txBody>
                  <a:tcPr/>
                </a:tc>
                <a:tc>
                  <a:txBody>
                    <a:bodyPr/>
                    <a:p>
                      <a:pPr indent="0">
                        <a:buNone/>
                      </a:pPr>
                      <a:r>
                        <a:rPr sz="1600" b="1" i="1">
                          <a:latin typeface="Times New Roman" panose="02020603050405020304" charset="0"/>
                          <a:cs typeface="Times New Roman" panose="02020603050405020304" charset="0"/>
                        </a:rPr>
                        <a:t>"I can watchTV."</a:t>
                      </a:r>
                      <a:endParaRPr lang="en-US" sz="1600" b="1" i="1">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-&gt;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could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600"/>
                        <a:t>9</a:t>
                      </a:r>
                      <a:endParaRPr lang="id-ID" altLang="en-US" sz="1600"/>
                    </a:p>
                  </a:txBody>
                  <a:tcPr/>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may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might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400"/>
                        <a:t>10</a:t>
                      </a:r>
                      <a:endParaRPr lang="id-ID" altLang="en-US" sz="1400"/>
                    </a:p>
                  </a:txBody>
                  <a:tcPr/>
                </a:tc>
                <a:tc>
                  <a:txBody>
                    <a:bodyPr/>
                    <a:p>
                      <a:pPr indent="0">
                        <a:buNone/>
                      </a:pP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must watch W."</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had to watchTV.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r h="381000">
                <a:tc>
                  <a:txBody>
                    <a:bodyPr/>
                    <a:p>
                      <a:pPr>
                        <a:buNone/>
                      </a:pPr>
                      <a:r>
                        <a:rPr lang="id-ID" altLang="en-US" sz="1400"/>
                        <a:t>11</a:t>
                      </a:r>
                      <a:endParaRPr lang="id-ID" altLang="en-US" sz="1400"/>
                    </a:p>
                  </a:txBody>
                  <a:tcPr/>
                </a:tc>
                <a:tc>
                  <a:txBody>
                    <a:bodyPr/>
                    <a:p>
                      <a:pPr indent="0">
                        <a:buNone/>
                      </a:pPr>
                      <a:r>
                        <a:rPr sz="1600" b="0">
                          <a:latin typeface="Times New Roman" panose="02020603050405020304" charset="0"/>
                          <a:cs typeface="Times New Roman" panose="02020603050405020304" charset="0"/>
                        </a:rPr>
                        <a:t>"I </a:t>
                      </a:r>
                      <a:r>
                        <a:rPr sz="1600" b="1" i="1">
                          <a:latin typeface="Times New Roman" panose="02020603050405020304" charset="0"/>
                          <a:cs typeface="Times New Roman" panose="02020603050405020304" charset="0"/>
                        </a:rPr>
                        <a:t>have to watch TV."</a:t>
                      </a:r>
                      <a:endParaRPr lang="en-US" sz="1600" b="0">
                        <a:latin typeface="Times New Roman" panose="02020603050405020304" charset="0"/>
                        <a:ea typeface="Times New Roman" panose="02020603050405020304" charset="0"/>
                        <a:cs typeface="Times New Roman" panose="02020603050405020304" charset="0"/>
                      </a:endParaRPr>
                    </a:p>
                  </a:txBody>
                  <a:tcPr marL="0" marR="0" marT="0" marB="1" vert="horz" anchor="t"/>
                </a:tc>
                <a:tc>
                  <a:txBody>
                    <a:bodyPr/>
                    <a:p>
                      <a:pPr indent="0">
                        <a:buNone/>
                      </a:pPr>
                      <a:r>
                        <a:rPr sz="1600" b="0">
                          <a:latin typeface="Arial" panose="020B0604020202020204" pitchFamily="34" charset="0"/>
                          <a:cs typeface="Arial" panose="020B0604020202020204" pitchFamily="34" charset="0"/>
                        </a:rPr>
                        <a:t>-) </a:t>
                      </a:r>
                      <a:r>
                        <a:rPr sz="1600" b="0">
                          <a:latin typeface="Times New Roman" panose="02020603050405020304" charset="0"/>
                          <a:cs typeface="Times New Roman" panose="02020603050405020304" charset="0"/>
                        </a:rPr>
                        <a:t>She said she </a:t>
                      </a:r>
                      <a:r>
                        <a:rPr sz="1600" b="1" i="1">
                          <a:latin typeface="Times New Roman" panose="02020603050405020304" charset="0"/>
                          <a:cs typeface="Times New Roman" panose="02020603050405020304" charset="0"/>
                        </a:rPr>
                        <a:t>had to watch TV.</a:t>
                      </a:r>
                      <a:endParaRPr lang="en-US" sz="1600" b="0">
                        <a:latin typeface="Arial" panose="020B0604020202020204" pitchFamily="34" charset="0"/>
                        <a:ea typeface="Arial" panose="020B0604020202020204" pitchFamily="34" charset="0"/>
                        <a:cs typeface="Arial" panose="020B0604020202020204" pitchFamily="34" charset="0"/>
                      </a:endParaRPr>
                    </a:p>
                  </a:txBody>
                  <a:tcPr marL="0" marR="0" marT="0" marB="1" vert="horz" anchor="t"/>
                </a:tc>
                <a:tc vMerge="1">
                  <a:tcPr marL="0" marR="0" marT="0" marB="1" vert="horz" anchor="t"/>
                </a:tc>
              </a:tr>
            </a:tbl>
          </a:graphicData>
        </a:graphic>
      </p:graphicFrame>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8195"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Continued </a:t>
            </a:r>
            <a:endParaRPr lang="id-ID" sz="3200" dirty="0">
              <a:latin typeface="Arial" panose="020B0604020202020204" pitchFamily="34" charset="0"/>
              <a:ea typeface="Arial" panose="020B0604020202020204" pitchFamily="34" charset="0"/>
            </a:endParaRPr>
          </a:p>
        </p:txBody>
      </p:sp>
      <p:sp>
        <p:nvSpPr>
          <p:cNvPr id="8196" name="Content Placeholder 5"/>
          <p:cNvSpPr>
            <a:spLocks noGrp="1"/>
          </p:cNvSpPr>
          <p:nvPr>
            <p:ph idx="1"/>
          </p:nvPr>
        </p:nvSpPr>
        <p:spPr>
          <a:xfrm>
            <a:off x="533400" y="1249680"/>
            <a:ext cx="8153400" cy="4857115"/>
          </a:xfrm>
        </p:spPr>
        <p:txBody>
          <a:bodyPr vert="horz" wrap="square" lIns="91440" tIns="45720" rIns="91440" bIns="45720" anchor="t"/>
          <a:p>
            <a:pPr>
              <a:buNone/>
            </a:pPr>
            <a:endParaRPr lang="id-ID" altLang="x-none" sz="2200" dirty="0">
              <a:latin typeface="Arial" panose="020B0604020202020204" pitchFamily="34" charset="0"/>
              <a:ea typeface="Arial" panose="020B0604020202020204" pitchFamily="34" charset="0"/>
            </a:endParaRPr>
          </a:p>
          <a:p>
            <a:pPr>
              <a:buNone/>
            </a:pPr>
            <a:endParaRPr lang="id-ID" altLang="x-none" sz="2200" dirty="0">
              <a:latin typeface="Arial" panose="020B0604020202020204" pitchFamily="34" charset="0"/>
              <a:ea typeface="Arial" panose="020B0604020202020204" pitchFamily="34" charset="0"/>
            </a:endParaRPr>
          </a:p>
        </p:txBody>
      </p:sp>
      <p:graphicFrame>
        <p:nvGraphicFramePr>
          <p:cNvPr id="2" name="Table 1"/>
          <p:cNvGraphicFramePr/>
          <p:nvPr/>
        </p:nvGraphicFramePr>
        <p:xfrm>
          <a:off x="861060" y="1528445"/>
          <a:ext cx="6910070" cy="5943600"/>
        </p:xfrm>
        <a:graphic>
          <a:graphicData uri="http://schemas.openxmlformats.org/drawingml/2006/table">
            <a:tbl>
              <a:tblPr firstRow="1" bandRow="1">
                <a:tableStyleId>{5C22544A-7EE6-4342-B048-85BDC9FD1C3A}</a:tableStyleId>
              </a:tblPr>
              <a:tblGrid>
                <a:gridCol w="443230"/>
                <a:gridCol w="3469005"/>
                <a:gridCol w="2997835"/>
              </a:tblGrid>
              <a:tr h="1657985">
                <a:tc>
                  <a:txBody>
                    <a:bodyPr/>
                    <a:p>
                      <a:pPr>
                        <a:buNone/>
                      </a:pPr>
                      <a:r>
                        <a:rPr lang="id-ID" altLang="en-US" sz="1600"/>
                        <a:t>11</a:t>
                      </a:r>
                      <a:endParaRPr lang="id-ID" altLang="en-US" sz="1600"/>
                    </a:p>
                  </a:txBody>
                  <a:tcPr/>
                </a:tc>
                <a:tc>
                  <a:txBody>
                    <a:bodyPr/>
                    <a:p>
                      <a:pPr>
                        <a:buNone/>
                      </a:pPr>
                      <a:r>
                        <a:rPr lang="en-US" sz="1600"/>
                        <a:t>"I should watchTV.</a:t>
                      </a:r>
                      <a:r>
                        <a:rPr lang="en-US" sz="1600">
                          <a:solidFill>
                            <a:srgbClr val="0070C0"/>
                          </a:solidFill>
                        </a:rPr>
                        <a:t>"</a:t>
                      </a:r>
                      <a:r>
                        <a:rPr lang="en-US" sz="1600">
                          <a:solidFill>
                            <a:srgbClr val="0070C0"/>
                          </a:solidFill>
                          <a:latin typeface="Arial" panose="020B0604020202020204" pitchFamily="34" charset="0"/>
                        </a:rPr>
                        <a:t>→ </a:t>
                      </a:r>
                      <a:r>
                        <a:rPr lang="en-US" sz="1600"/>
                        <a:t>She said she should watch TV.</a:t>
                      </a:r>
                      <a:endParaRPr lang="en-US" sz="1600"/>
                    </a:p>
                    <a:p>
                      <a:pPr>
                        <a:buNone/>
                      </a:pPr>
                      <a:r>
                        <a:rPr lang="en-US" sz="1600"/>
                        <a:t>"I ought to watchTV." </a:t>
                      </a:r>
                      <a:r>
                        <a:rPr lang="en-US" sz="1600">
                          <a:latin typeface="Arial" panose="020B0604020202020204" pitchFamily="34" charset="0"/>
                        </a:rPr>
                        <a:t>→</a:t>
                      </a:r>
                      <a:r>
                        <a:rPr lang="en-US" sz="1600"/>
                        <a:t>She said she ought to watchTV.</a:t>
                      </a:r>
                      <a:endParaRPr lang="en-US" sz="1600"/>
                    </a:p>
                    <a:p>
                      <a:pPr>
                        <a:buNone/>
                      </a:pPr>
                      <a:r>
                        <a:rPr lang="en-US" sz="1600"/>
                        <a:t>"I might watchTV." </a:t>
                      </a:r>
                      <a:r>
                        <a:rPr lang="en-US" sz="1600">
                          <a:latin typeface="Arial" panose="020B0604020202020204" pitchFamily="34" charset="0"/>
                        </a:rPr>
                        <a:t>→ </a:t>
                      </a:r>
                      <a:r>
                        <a:rPr lang="en-US" sz="1600"/>
                        <a:t>She said she might watchTV</a:t>
                      </a:r>
                      <a:r>
                        <a:rPr lang="en-US" sz="1600">
                          <a:latin typeface="Arial" panose="020B0604020202020204" pitchFamily="34" charset="0"/>
                        </a:rPr>
                        <a:t>→</a:t>
                      </a:r>
                      <a:endParaRPr lang="en-US" sz="1600">
                        <a:latin typeface="Arial" panose="020B0604020202020204" pitchFamily="34" charset="0"/>
                      </a:endParaRPr>
                    </a:p>
                  </a:txBody>
                  <a:tcPr>
                    <a:solidFill>
                      <a:srgbClr val="FF0000"/>
                    </a:solidFill>
                  </a:tcPr>
                </a:tc>
                <a:tc>
                  <a:txBody>
                    <a:bodyPr/>
                    <a:p>
                      <a:pPr>
                        <a:buNone/>
                      </a:pPr>
                      <a:r>
                        <a:rPr lang="en-US" sz="1600"/>
                        <a:t>In (I): should, ought to, and</a:t>
                      </a:r>
                      <a:endParaRPr lang="en-US" sz="1600"/>
                    </a:p>
                    <a:p>
                      <a:pPr>
                        <a:buNone/>
                      </a:pPr>
                      <a:r>
                        <a:rPr lang="en-US" sz="1600"/>
                        <a:t>might do not change to a past</a:t>
                      </a:r>
                      <a:endParaRPr lang="en-US" sz="1600"/>
                    </a:p>
                  </a:txBody>
                  <a:tcPr/>
                </a:tc>
              </a:tr>
              <a:tr h="381000">
                <a:tc>
                  <a:txBody>
                    <a:bodyPr/>
                    <a:p>
                      <a:pPr>
                        <a:buNone/>
                      </a:pPr>
                      <a:r>
                        <a:rPr lang="id-ID" altLang="en-US" sz="1600"/>
                        <a:t>12</a:t>
                      </a:r>
                      <a:endParaRPr lang="id-ID" altLang="en-US" sz="1600"/>
                    </a:p>
                  </a:txBody>
                  <a:tcPr/>
                </a:tc>
                <a:tc>
                  <a:txBody>
                    <a:bodyPr/>
                    <a:p>
                      <a:pPr>
                        <a:buNone/>
                      </a:pPr>
                      <a:r>
                        <a:rPr lang="en-US" sz="1600"/>
                        <a:t>Immediate reporting:</a:t>
                      </a:r>
                      <a:endParaRPr lang="en-US" sz="1600"/>
                    </a:p>
                    <a:p>
                      <a:pPr>
                        <a:buNone/>
                      </a:pPr>
                      <a:r>
                        <a:rPr lang="en-US" sz="1600"/>
                        <a:t>-What did the teacher just say? I didn't hear him.</a:t>
                      </a:r>
                      <a:endParaRPr lang="en-US" sz="1600"/>
                    </a:p>
                    <a:p>
                      <a:pPr>
                        <a:buNone/>
                      </a:pPr>
                      <a:r>
                        <a:rPr lang="en-US" sz="1600"/>
                        <a:t>-He said he wants us to read Chapter Six.</a:t>
                      </a:r>
                      <a:endParaRPr lang="en-US" sz="1600"/>
                    </a:p>
                    <a:p>
                      <a:pPr>
                        <a:buNone/>
                      </a:pPr>
                      <a:r>
                        <a:rPr lang="en-US" sz="1600"/>
                        <a:t>Later reporting:</a:t>
                      </a:r>
                      <a:endParaRPr lang="en-US" sz="1600"/>
                    </a:p>
                    <a:p>
                      <a:pPr>
                        <a:buNone/>
                      </a:pPr>
                      <a:r>
                        <a:rPr lang="en-US" sz="1600"/>
                        <a:t>-I didn't go to class yesterday. Did Mr. Jones make any assignments?</a:t>
                      </a:r>
                      <a:endParaRPr lang="en-US" sz="1600"/>
                    </a:p>
                    <a:p>
                      <a:pPr>
                        <a:buNone/>
                      </a:pPr>
                      <a:r>
                        <a:rPr lang="en-US" sz="1600"/>
                        <a:t>-Yes. He said he wanted us to read Chapter Six.</a:t>
                      </a:r>
                      <a:endParaRPr lang="en-US" sz="1600"/>
                    </a:p>
                  </a:txBody>
                  <a:tcPr/>
                </a:tc>
                <a:tc>
                  <a:txBody>
                    <a:bodyPr/>
                    <a:p>
                      <a:pPr>
                        <a:buNone/>
                      </a:pPr>
                      <a:r>
                        <a:rPr lang="en-US" sz="1600"/>
                        <a:t>Changing verbs to past forms in</a:t>
                      </a:r>
                      <a:endParaRPr lang="en-US" sz="1600"/>
                    </a:p>
                    <a:p>
                      <a:pPr>
                        <a:buNone/>
                      </a:pPr>
                      <a:r>
                        <a:rPr lang="en-US" sz="1600"/>
                        <a:t>reported speech is common in both</a:t>
                      </a:r>
                      <a:endParaRPr lang="en-US" sz="1600"/>
                    </a:p>
                    <a:p>
                      <a:pPr>
                        <a:buNone/>
                      </a:pPr>
                      <a:r>
                        <a:rPr lang="en-US" sz="1600"/>
                        <a:t>speaking and writing. However,</a:t>
                      </a:r>
                      <a:endParaRPr lang="en-US" sz="1600"/>
                    </a:p>
                    <a:p>
                      <a:pPr>
                        <a:buNone/>
                      </a:pPr>
                      <a:r>
                        <a:rPr lang="en-US" sz="1600"/>
                        <a:t>sometimes in spoken English, no</a:t>
                      </a:r>
                      <a:endParaRPr lang="en-US" sz="1600"/>
                    </a:p>
                    <a:p>
                      <a:pPr>
                        <a:buNone/>
                      </a:pPr>
                      <a:r>
                        <a:rPr lang="en-US" sz="1600"/>
                        <a:t>change is made in the noun clause</a:t>
                      </a:r>
                      <a:endParaRPr lang="en-US" sz="1600"/>
                    </a:p>
                    <a:p>
                      <a:pPr>
                        <a:buNone/>
                      </a:pPr>
                      <a:r>
                        <a:rPr lang="en-US" sz="1600"/>
                        <a:t>verb, especially if the speaker is</a:t>
                      </a:r>
                      <a:endParaRPr lang="en-US" sz="1600"/>
                    </a:p>
                    <a:p>
                      <a:pPr>
                        <a:buNone/>
                      </a:pPr>
                      <a:r>
                        <a:rPr lang="en-US" sz="1600"/>
                        <a:t>reporting something immediately</a:t>
                      </a:r>
                      <a:endParaRPr lang="en-US" sz="1600"/>
                    </a:p>
                    <a:p>
                      <a:pPr>
                        <a:buNone/>
                      </a:pPr>
                      <a:r>
                        <a:rPr lang="en-US" sz="1600"/>
                        <a:t>or soon after it was said.</a:t>
                      </a:r>
                      <a:endParaRPr lang="en-US" sz="1600"/>
                    </a:p>
                  </a:txBody>
                  <a:tcPr/>
                </a:tc>
              </a:tr>
            </a:tbl>
          </a:graphicData>
        </a:graphic>
      </p:graphicFrame>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Picture 2" descr="C:\Users\arsil\Desktop\Smartcreative2.jpg"/>
          <p:cNvPicPr>
            <a:picLocks noChangeAspect="1"/>
          </p:cNvPicPr>
          <p:nvPr/>
        </p:nvPicPr>
        <p:blipFill>
          <a:blip r:embed="rId1"/>
          <a:stretch>
            <a:fillRect/>
          </a:stretch>
        </p:blipFill>
        <p:spPr>
          <a:xfrm>
            <a:off x="-13970" y="0"/>
            <a:ext cx="9172575" cy="6858000"/>
          </a:xfrm>
          <a:prstGeom prst="rect">
            <a:avLst/>
          </a:prstGeom>
          <a:noFill/>
          <a:ln w="9525">
            <a:noFill/>
          </a:ln>
        </p:spPr>
      </p:pic>
      <p:sp>
        <p:nvSpPr>
          <p:cNvPr id="9219"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2800" dirty="0">
                <a:latin typeface="Arial" panose="020B0604020202020204" pitchFamily="34" charset="0"/>
                <a:cs typeface="Arial" panose="020B0604020202020204" pitchFamily="34" charset="0"/>
                <a:sym typeface="+mn-ea"/>
              </a:rPr>
              <a:t>Continued </a:t>
            </a:r>
            <a:br>
              <a:rPr lang="id-ID" sz="3200" dirty="0">
                <a:latin typeface="Arial" panose="020B0604020202020204" pitchFamily="34" charset="0"/>
                <a:ea typeface="Arial" panose="020B0604020202020204" pitchFamily="34" charset="0"/>
                <a:cs typeface="Arial" panose="020B0604020202020204" pitchFamily="34" charset="0"/>
              </a:rPr>
            </a:br>
            <a:endParaRPr sz="3200" dirty="0">
              <a:latin typeface="Arial" panose="020B0604020202020204" pitchFamily="34" charset="0"/>
              <a:ea typeface="Arial" panose="020B0604020202020204" pitchFamily="34" charset="0"/>
            </a:endParaRPr>
          </a:p>
        </p:txBody>
      </p:sp>
      <p:graphicFrame>
        <p:nvGraphicFramePr>
          <p:cNvPr id="3" name="Content Placeholder 2"/>
          <p:cNvGraphicFramePr/>
          <p:nvPr>
            <p:ph idx="1"/>
          </p:nvPr>
        </p:nvGraphicFramePr>
        <p:xfrm>
          <a:off x="533400" y="1170305"/>
          <a:ext cx="8229600" cy="1143000"/>
        </p:xfrm>
        <a:graphic>
          <a:graphicData uri="http://schemas.openxmlformats.org/drawingml/2006/table">
            <a:tbl>
              <a:tblPr firstRow="1" bandRow="1">
                <a:tableStyleId>{5C22544A-7EE6-4342-B048-85BDC9FD1C3A}</a:tableStyleId>
              </a:tblPr>
              <a:tblGrid>
                <a:gridCol w="581660"/>
                <a:gridCol w="3863340"/>
                <a:gridCol w="3784600"/>
              </a:tblGrid>
              <a:tr h="381000">
                <a:tc>
                  <a:txBody>
                    <a:bodyPr/>
                    <a:p>
                      <a:pPr>
                        <a:buNone/>
                      </a:pPr>
                      <a:r>
                        <a:rPr lang="id-ID" altLang="en-US"/>
                        <a:t>13</a:t>
                      </a:r>
                      <a:endParaRPr lang="id-ID" altLang="en-US"/>
                    </a:p>
                  </a:txBody>
                  <a:tcPr/>
                </a:tc>
                <a:tc>
                  <a:txBody>
                    <a:bodyPr/>
                    <a:p>
                      <a:pPr>
                        <a:buNone/>
                      </a:pPr>
                      <a:r>
                        <a:rPr lang="en-US"/>
                        <a:t>"The world is round." + She said the world is round.</a:t>
                      </a:r>
                      <a:endParaRPr lang="en-US"/>
                    </a:p>
                  </a:txBody>
                  <a:tcPr/>
                </a:tc>
                <a:tc>
                  <a:txBody>
                    <a:bodyPr/>
                    <a:p>
                      <a:pPr>
                        <a:buNone/>
                      </a:pPr>
                      <a:r>
                        <a:rPr lang="en-US"/>
                        <a:t>Also, sometimes the present tense</a:t>
                      </a:r>
                      <a:endParaRPr lang="en-US"/>
                    </a:p>
                    <a:p>
                      <a:pPr>
                        <a:buNone/>
                      </a:pPr>
                      <a:r>
                        <a:rPr lang="en-US"/>
                        <a:t>is retained even in formal English</a:t>
                      </a:r>
                      <a:endParaRPr lang="en-US"/>
                    </a:p>
                    <a:p>
                      <a:pPr>
                        <a:buNone/>
                      </a:pPr>
                      <a:r>
                        <a:rPr lang="en-US"/>
                        <a:t>when the reported sentence deals</a:t>
                      </a:r>
                      <a:endParaRPr lang="en-US"/>
                    </a:p>
                    <a:p>
                      <a:pPr>
                        <a:buNone/>
                      </a:pPr>
                      <a:r>
                        <a:rPr lang="en-US"/>
                        <a:t>with a general truth, as in (0).</a:t>
                      </a:r>
                      <a:endParaRPr lang="en-US"/>
                    </a:p>
                  </a:txBody>
                  <a:tcPr/>
                </a:tc>
              </a:tr>
              <a:tr h="381000">
                <a:tc>
                  <a:txBody>
                    <a:bodyPr/>
                    <a:p>
                      <a:pPr>
                        <a:buNone/>
                      </a:pPr>
                      <a:r>
                        <a:rPr lang="id-ID" altLang="en-US"/>
                        <a:t>14</a:t>
                      </a:r>
                      <a:endParaRPr lang="id-ID" altLang="en-US"/>
                    </a:p>
                  </a:txBody>
                  <a:tcPr/>
                </a:tc>
                <a:tc>
                  <a:txBody>
                    <a:bodyPr/>
                    <a:p>
                      <a:pPr>
                        <a:buNone/>
                      </a:pPr>
                      <a:r>
                        <a:rPr lang="en-US"/>
                        <a:t>(p) "I watchTV every day." -+ She says she watchesTV every day.</a:t>
                      </a:r>
                      <a:endParaRPr lang="en-US"/>
                    </a:p>
                    <a:p>
                      <a:pPr>
                        <a:buNone/>
                      </a:pPr>
                      <a:r>
                        <a:rPr lang="en-US"/>
                        <a:t>(q) "I watchTV every day." -+ She has said that she watchesTV every day.</a:t>
                      </a:r>
                      <a:endParaRPr lang="en-US"/>
                    </a:p>
                    <a:p>
                      <a:pPr>
                        <a:buNone/>
                      </a:pPr>
                      <a:r>
                        <a:rPr lang="en-US"/>
                        <a:t>( r ) "I watch TV every day." -+ She will say that she watchesTV every day.</a:t>
                      </a:r>
                      <a:endParaRPr lang="en-US"/>
                    </a:p>
                  </a:txBody>
                  <a:tcPr/>
                </a:tc>
                <a:tc>
                  <a:txBody>
                    <a:bodyPr/>
                    <a:p>
                      <a:pPr>
                        <a:buNone/>
                      </a:pPr>
                      <a:r>
                        <a:rPr lang="en-US"/>
                        <a:t>When the reporting verb is simple</a:t>
                      </a:r>
                      <a:endParaRPr lang="en-US"/>
                    </a:p>
                    <a:p>
                      <a:pPr>
                        <a:buNone/>
                      </a:pPr>
                      <a:r>
                        <a:rPr lang="en-US"/>
                        <a:t>present, present perfect, or</a:t>
                      </a:r>
                      <a:endParaRPr lang="en-US"/>
                    </a:p>
                    <a:p>
                      <a:pPr>
                        <a:buNone/>
                      </a:pPr>
                      <a:r>
                        <a:rPr lang="en-US"/>
                        <a:t>future, the noun clause verb is</a:t>
                      </a:r>
                      <a:endParaRPr lang="en-US"/>
                    </a:p>
                    <a:p>
                      <a:pPr>
                        <a:buNone/>
                      </a:pPr>
                      <a:r>
                        <a:rPr lang="en-US"/>
                        <a:t>not changed.</a:t>
                      </a:r>
                      <a:endParaRPr lang="en-US"/>
                    </a:p>
                  </a:txBody>
                  <a:tcPr/>
                </a:tc>
              </a:tr>
              <a:tr h="381000">
                <a:tc>
                  <a:txBody>
                    <a:bodyPr/>
                    <a:p>
                      <a:pPr>
                        <a:buNone/>
                      </a:pPr>
                      <a:r>
                        <a:rPr lang="id-ID" altLang="en-US"/>
                        <a:t>15</a:t>
                      </a:r>
                      <a:endParaRPr lang="id-ID" altLang="en-US"/>
                    </a:p>
                  </a:txBody>
                  <a:tcPr/>
                </a:tc>
                <a:tc>
                  <a:txBody>
                    <a:bodyPr/>
                    <a:p>
                      <a:pPr>
                        <a:buNone/>
                      </a:pPr>
                      <a:r>
                        <a:rPr lang="en-US"/>
                        <a:t>" Watch TV." -* She told me to watchTV.*</a:t>
                      </a:r>
                      <a:endParaRPr lang="en-US"/>
                    </a:p>
                  </a:txBody>
                  <a:tcPr/>
                </a:tc>
                <a:tc>
                  <a:txBody>
                    <a:bodyPr/>
                    <a:p>
                      <a:pPr>
                        <a:buNone/>
                      </a:pPr>
                      <a:r>
                        <a:rPr lang="en-US"/>
                        <a:t>In reported speech, an imperative</a:t>
                      </a:r>
                      <a:endParaRPr lang="en-US"/>
                    </a:p>
                    <a:p>
                      <a:pPr>
                        <a:buNone/>
                      </a:pPr>
                      <a:r>
                        <a:rPr lang="en-US"/>
                        <a:t>sentence is changed to an</a:t>
                      </a:r>
                      <a:endParaRPr lang="en-US"/>
                    </a:p>
                    <a:p>
                      <a:pPr>
                        <a:buNone/>
                      </a:pPr>
                      <a:r>
                        <a:rPr lang="en-US"/>
                        <a:t>infinitive. Tell is used instead of</a:t>
                      </a:r>
                      <a:endParaRPr lang="en-US"/>
                    </a:p>
                    <a:p>
                      <a:pPr>
                        <a:buNone/>
                      </a:pPr>
                      <a:r>
                        <a:rPr lang="en-US"/>
                        <a:t>say as the reporting verb. See</a:t>
                      </a:r>
                      <a:endParaRPr lang="en-US"/>
                    </a:p>
                    <a:p>
                      <a:pPr>
                        <a:buNone/>
                      </a:pPr>
                      <a:r>
                        <a:rPr lang="en-US"/>
                        <a:t>Chart 14-7, p. 307, for other</a:t>
                      </a:r>
                      <a:endParaRPr lang="en-US"/>
                    </a:p>
                    <a:p>
                      <a:pPr>
                        <a:buNone/>
                      </a:pPr>
                      <a:r>
                        <a:rPr lang="en-US"/>
                        <a:t>verbs followed by an infinitive</a:t>
                      </a:r>
                      <a:endParaRPr lang="en-US"/>
                    </a:p>
                    <a:p>
                      <a:pPr>
                        <a:buNone/>
                      </a:pPr>
                      <a:r>
                        <a:rPr lang="en-US"/>
                        <a:t>that are used to report speech.</a:t>
                      </a:r>
                      <a:endParaRPr lang="en-US"/>
                    </a:p>
                  </a:txBody>
                  <a:tcPr/>
                </a:tc>
              </a:tr>
            </a:tbl>
          </a:graphicData>
        </a:graphic>
      </p:graphicFrame>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C:\Users\arsil\Desktop\Smartcreative2.jpg"/>
          <p:cNvPicPr>
            <a:picLocks noChangeAspect="1"/>
          </p:cNvPicPr>
          <p:nvPr/>
        </p:nvPicPr>
        <p:blipFill>
          <a:blip r:embed="rId1"/>
          <a:stretch>
            <a:fillRect/>
          </a:stretch>
        </p:blipFill>
        <p:spPr>
          <a:xfrm>
            <a:off x="0" y="0"/>
            <a:ext cx="9172575" cy="6858000"/>
          </a:xfrm>
          <a:prstGeom prst="rect">
            <a:avLst/>
          </a:prstGeom>
          <a:noFill/>
          <a:ln w="9525">
            <a:noFill/>
          </a:ln>
        </p:spPr>
      </p:pic>
      <p:sp>
        <p:nvSpPr>
          <p:cNvPr id="10243" name="Title 5"/>
          <p:cNvSpPr>
            <a:spLocks noGrp="1"/>
          </p:cNvSpPr>
          <p:nvPr>
            <p:ph type="title"/>
          </p:nvPr>
        </p:nvSpPr>
        <p:spPr>
          <a:xfrm>
            <a:off x="533400" y="685800"/>
            <a:ext cx="8229600" cy="685800"/>
          </a:xfrm>
        </p:spPr>
        <p:txBody>
          <a:bodyPr vert="horz" wrap="square" lIns="91440" tIns="45720" rIns="91440" bIns="45720" anchor="ctr"/>
          <a:p>
            <a:pPr>
              <a:spcBef>
                <a:spcPct val="50000"/>
              </a:spcBef>
            </a:pPr>
            <a:r>
              <a:rPr lang="id-ID" sz="3200" dirty="0">
                <a:latin typeface="Arial" panose="020B0604020202020204" pitchFamily="34" charset="0"/>
                <a:ea typeface="Arial" panose="020B0604020202020204" pitchFamily="34" charset="0"/>
              </a:rPr>
              <a:t>Notes</a:t>
            </a:r>
            <a:br>
              <a:rPr sz="3200" dirty="0">
                <a:latin typeface="Arial" panose="020B0604020202020204" pitchFamily="34" charset="0"/>
                <a:ea typeface="Arial" panose="020B0604020202020204" pitchFamily="34" charset="0"/>
              </a:rPr>
            </a:br>
            <a:endParaRPr sz="3200" dirty="0">
              <a:latin typeface="Arial" panose="020B0604020202020204" pitchFamily="34" charset="0"/>
              <a:ea typeface="Arial" panose="020B0604020202020204" pitchFamily="34" charset="0"/>
            </a:endParaRPr>
          </a:p>
        </p:txBody>
      </p:sp>
      <p:sp>
        <p:nvSpPr>
          <p:cNvPr id="10244" name="Content Placeholder 5"/>
          <p:cNvSpPr>
            <a:spLocks noGrp="1"/>
          </p:cNvSpPr>
          <p:nvPr>
            <p:ph idx="1"/>
          </p:nvPr>
        </p:nvSpPr>
        <p:spPr>
          <a:xfrm>
            <a:off x="457200" y="1524000"/>
            <a:ext cx="8229600" cy="4602163"/>
          </a:xfrm>
        </p:spPr>
        <p:txBody>
          <a:bodyPr vert="horz" wrap="square" lIns="91440" tIns="45720" rIns="91440" bIns="45720" anchor="t"/>
          <a:p>
            <a:pPr marL="0" indent="0">
              <a:buNone/>
            </a:pPr>
            <a:r>
              <a:rPr lang="id-ID" sz="2200" dirty="0">
                <a:latin typeface="Arial" panose="020B0604020202020204" pitchFamily="34" charset="0"/>
                <a:cs typeface="Arial" panose="020B0604020202020204" pitchFamily="34" charset="0"/>
              </a:rPr>
              <a:t>*NOTE:Tell  is immediately followed by a (pro)noun object, but say is not: He told me he would be late. He said he would be</a:t>
            </a:r>
            <a:endParaRPr lang="id-ID" sz="2200" dirty="0">
              <a:latin typeface="Arial" panose="020B0604020202020204" pitchFamily="34" charset="0"/>
              <a:cs typeface="Arial" panose="020B0604020202020204" pitchFamily="34" charset="0"/>
            </a:endParaRPr>
          </a:p>
          <a:p>
            <a:pPr marL="0" indent="0">
              <a:buNone/>
            </a:pPr>
            <a:r>
              <a:rPr lang="id-ID" sz="2200" dirty="0">
                <a:latin typeface="Arial" panose="020B0604020202020204" pitchFamily="34" charset="0"/>
                <a:cs typeface="Arial" panose="020B0604020202020204" pitchFamily="34" charset="0"/>
              </a:rPr>
              <a:t>late. Also possible: He said to me he would be late.</a:t>
            </a:r>
            <a:endParaRPr lang="id-ID" sz="2200" dirty="0">
              <a:latin typeface="Arial" panose="020B0604020202020204" pitchFamily="34" charset="0"/>
              <a:cs typeface="Arial" panose="020B0604020202020204" pitchFamily="34" charset="0"/>
            </a:endParaRPr>
          </a:p>
          <a:p>
            <a:pPr lvl="4"/>
            <a:endParaRPr lang="id-ID" altLang="x-none" sz="1000" dirty="0">
              <a:latin typeface="Arial" panose="020B0604020202020204" pitchFamily="34" charset="0"/>
              <a:ea typeface="Arial" panose="020B0604020202020204" pitchFamily="34" charset="0"/>
            </a:endParaRPr>
          </a:p>
        </p:txBody>
      </p:sp>
    </p:spTree>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7978</Words>
  <Application>WPS Presentation</Application>
  <PresentationFormat>On-screen Show (4:3)</PresentationFormat>
  <Paragraphs>284</Paragraphs>
  <Slides>12</Slides>
  <Notes>12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12</vt:i4>
      </vt:variant>
    </vt:vector>
  </HeadingPairs>
  <TitlesOfParts>
    <vt:vector size="24" baseType="lpstr">
      <vt:lpstr>Arial</vt:lpstr>
      <vt:lpstr>SimSun</vt:lpstr>
      <vt:lpstr>Wingdings</vt:lpstr>
      <vt:lpstr>Calibri</vt:lpstr>
      <vt:lpstr>Times New Roman</vt:lpstr>
      <vt:lpstr>Courier</vt:lpstr>
      <vt:lpstr>Microsoft YaHei</vt:lpstr>
      <vt:lpstr/>
      <vt:lpstr>Arial Unicode MS</vt:lpstr>
      <vt:lpstr>Courier New</vt:lpstr>
      <vt:lpstr>Segoe Print</vt:lpstr>
      <vt:lpstr>Office Theme</vt:lpstr>
      <vt:lpstr>PowerPoint 演示文稿</vt:lpstr>
      <vt:lpstr>Learning Objective</vt:lpstr>
      <vt:lpstr>Definition of Direct and Indirect Speech</vt:lpstr>
      <vt:lpstr>Sample of Direct Speech</vt:lpstr>
      <vt:lpstr>Direct and Indirect Object in Passive Form</vt:lpstr>
      <vt:lpstr>Reported Speech: Verb Forms in Noun Clauses </vt:lpstr>
      <vt:lpstr>Continued </vt:lpstr>
      <vt:lpstr>Continued  </vt:lpstr>
      <vt:lpstr>Notes </vt:lpstr>
      <vt:lpstr>Samples</vt:lpstr>
      <vt:lpstr> Stative Passive </vt:lpstr>
      <vt:lpstr>References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HPMini</cp:lastModifiedBy>
  <cp:revision>321</cp:revision>
  <dcterms:created xsi:type="dcterms:W3CDTF">2010-08-24T06:47:00Z</dcterms:created>
  <dcterms:modified xsi:type="dcterms:W3CDTF">2017-10-21T09:36:08Z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1033-10.2.0.5971</vt:lpwstr>
  </property>
</Properties>
</file>