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12: Direct and Indirect Speech (Continued)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COMMON VERBS AND EXPRESSIONS FOLLOWED BY THE SUBJUNCTIVE IN A NOUN CLAUSE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advise (that) propose (that) it is essential (that) it is critical (that)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ask (that) recommend (that) it is imperative (that) it is necessary (that) demand (that) request (that) it is important (that) it is vital (that)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EXERCISE 35. Using the subjunctive in noun clauses. (Chart 12-8)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Complete the sentences. There is often more than one possible completion.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Mr. Adams insists that we be careful in our writing.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They requested that we not after midnight.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She demanded that I her the truth.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I recommended that Jane to the head of the department.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construct and change from direct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to indirect speech or opposite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Reported speech: verb forms in noun clauses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>
                <a:sym typeface="+mn-ea"/>
              </a:rPr>
              <a:t>Fred asked me, "Can we still get tickets to the game?" I said, "I've already bought them."</a:t>
            </a:r>
            <a:endParaRPr lang="id-ID" sz="2800" dirty="0">
              <a:sym typeface="+mn-ea"/>
            </a:endParaRPr>
          </a:p>
          <a:p>
            <a:pPr marL="0" indent="0">
              <a:buNone/>
            </a:pPr>
            <a:r>
              <a:rPr sz="2800" dirty="0"/>
              <a:t>When Fred asked me if we </a:t>
            </a:r>
            <a:r>
              <a:rPr lang="id-ID" sz="2800" dirty="0"/>
              <a:t>could still get </a:t>
            </a:r>
            <a:endParaRPr lang="id-ID" sz="2800" dirty="0"/>
          </a:p>
          <a:p>
            <a:pPr marL="0" indent="0">
              <a:buNone/>
            </a:pPr>
            <a:r>
              <a:rPr sz="2800" dirty="0"/>
              <a:t>tickets to the game, I told him that I had </a:t>
            </a:r>
            <a:r>
              <a:rPr lang="id-ID" sz="2800" dirty="0"/>
              <a:t>already bought </a:t>
            </a:r>
            <a:r>
              <a:rPr sz="2800" dirty="0"/>
              <a:t>them.</a:t>
            </a:r>
            <a:endParaRPr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Continued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>
          <a:xfrm>
            <a:off x="457200" y="1295400"/>
            <a:ext cx="8229600" cy="4958080"/>
          </a:xfrm>
        </p:spPr>
        <p:txBody>
          <a:bodyPr/>
          <a:p>
            <a:pPr marL="0" indent="0">
              <a:buNone/>
            </a:pPr>
            <a:r>
              <a:rPr lang="id-ID" altLang="en-US"/>
              <a:t>Mrs. White said, "Janice, you have to clean up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your room and empty the dishwasher before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you leave for the game."Janice said, "Okay, Mom. I will."  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Mrs. White told Janice that she had to clean up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her room and empty the dishwasher before she could leave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for the game. Janice promised her mom that she would             </a:t>
            </a:r>
            <a:endParaRPr lang="id-ID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805" y="1504315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I asked the ticket seller, "Is the concert going to be rescheduled?' The ticket seller said, "I don't know, Ma'am. I just work here." When I asked the ticket seller if the concert .......to be rescheduled, she told me that she........ and said that she just.......there.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2600" dirty="0"/>
              <a:t>Reported speech </a:t>
            </a:r>
            <a:endParaRPr lang="id-ID" sz="2600" dirty="0"/>
          </a:p>
        </p:txBody>
      </p:sp>
      <p:sp>
        <p:nvSpPr>
          <p:cNvPr id="4" name="Content Placeholder 3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Directions: Change the quoted speech to reported speech. Study the example carefully and use the same pattern: said that . . . and that OR said that . . . but that.</a:t>
            </a:r>
            <a:endParaRPr lang="en-US"/>
          </a:p>
          <a:p>
            <a:pPr marL="0" indent="0">
              <a:buNone/>
            </a:pPr>
            <a:r>
              <a:rPr lang="en-US"/>
              <a:t>1. "My father is a businessman. My mother is an engineer." He said that his Fathe</a:t>
            </a:r>
            <a:r>
              <a:rPr lang="id-ID" altLang="en-US"/>
              <a:t>r</a:t>
            </a:r>
            <a:r>
              <a:rPr lang="en-US"/>
              <a:t> was </a:t>
            </a:r>
            <a:r>
              <a:rPr lang="id-ID" altLang="en-US"/>
              <a:t>a businessman and that his mother was an engineer.</a:t>
            </a:r>
            <a:endParaRPr lang="id-ID" alt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95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533400" y="1249680"/>
            <a:ext cx="8153400" cy="4857115"/>
          </a:xfrm>
        </p:spPr>
        <p:txBody>
          <a:bodyPr vert="horz" wrap="square" lIns="91440" tIns="45720" rIns="91440" bIns="45720" anchor="t"/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"I'm excited about my new job. I've found a nice apartment."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 got a letter from my sister yesterday. She said...........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"Your Uncle Harry is in the hospital. Your Aunt Sally is very worried about him."The last time my mother wrote to me, she said....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Error analysis: noun clauses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Tell the taxi driver where do you want to go.</a:t>
            </a:r>
            <a:endParaRPr lang="en-US"/>
          </a:p>
          <a:p>
            <a:pPr marL="0" indent="0">
              <a:buNone/>
            </a:pPr>
            <a:r>
              <a:rPr lang="en-US"/>
              <a:t>2. My roommate came into the room and asked me why aren't you in class? I said I am</a:t>
            </a:r>
            <a:endParaRPr lang="en-US"/>
          </a:p>
          <a:p>
            <a:pPr marL="0" indent="0">
              <a:buNone/>
            </a:pPr>
            <a:r>
              <a:rPr lang="en-US"/>
              <a:t>waiting for a telephone call from my family.</a:t>
            </a:r>
            <a:endParaRPr lang="en-US"/>
          </a:p>
          <a:p>
            <a:pPr marL="0" indent="0">
              <a:buNone/>
            </a:pPr>
            <a:r>
              <a:rPr lang="en-US"/>
              <a:t>3. It was my first day at the university, and I am on my way to my first class. I wondered</a:t>
            </a:r>
            <a:endParaRPr lang="en-US"/>
          </a:p>
          <a:p>
            <a:pPr marL="0" indent="0">
              <a:buNone/>
            </a:pPr>
            <a:r>
              <a:rPr lang="en-US"/>
              <a:t>who else will be in the class. What the teacher would be like?</a:t>
            </a: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Using the Subjunctive in Noun Clauses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/>
          <p:nvPr/>
        </p:nvGraphicFramePr>
        <p:xfrm>
          <a:off x="1371600" y="1456690"/>
          <a:ext cx="63995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765"/>
                <a:gridCol w="3199765"/>
              </a:tblGrid>
              <a:tr h="35464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/>
                        <a:t>(a) The teacher demands that we be on time.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(b) I insisted that he pay me the money.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(c) I recommended that she not go to the concert.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(d) It is important that they be told the truth.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/>
                        <a:t>A subjunctive verb uses the simple form of a verb. It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does not have present, past, or future forms; it is neither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singular nor plural. Sentences with subjunctive verbs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generally stress importance or urgency. A subjunctive verb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is used in that-clauses that follow the verbs and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expressions listed below. In (a): be is a subjunctive verb;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its subject is we. In (b): pay (not pays, not paid) is a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subjunctive verb; it is in its simple form, even though its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subject (he) is singular.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Negative: not + simple form, as in (c).</a:t>
                      </a:r>
                      <a:endParaRPr lang="en-US" sz="1200"/>
                    </a:p>
                    <a:p>
                      <a:pPr>
                        <a:buNone/>
                      </a:pPr>
                      <a:r>
                        <a:rPr lang="en-US" sz="1200"/>
                        <a:t>Passive: simple form of be + past participle, as in (d).</a:t>
                      </a:r>
                      <a:endParaRPr lang="en-US" sz="12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/>
                        <a:t>(e) I suggested that she see a doctor.</a:t>
                      </a:r>
                      <a:endParaRPr lang="en-US" sz="1600"/>
                    </a:p>
                    <a:p>
                      <a:pPr>
                        <a:buNone/>
                      </a:pPr>
                      <a:r>
                        <a:rPr lang="en-US" sz="1600"/>
                        <a:t>(f) I suggested that she should see a doctor.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Should is also possible after suggest and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recommend.*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4097</Words>
  <Application>WPS Presentation</Application>
  <PresentationFormat>On-screen Show (4:3)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Times New Roman</vt:lpstr>
      <vt:lpstr>Courier</vt:lpstr>
      <vt:lpstr>Microsoft YaHei</vt:lpstr>
      <vt:lpstr/>
      <vt:lpstr>Arial Unicode MS</vt:lpstr>
      <vt:lpstr>Courier New</vt:lpstr>
      <vt:lpstr>Segoe Print</vt:lpstr>
      <vt:lpstr>Office Theme</vt:lpstr>
      <vt:lpstr>PowerPoint 演示文稿</vt:lpstr>
      <vt:lpstr>Learning Objective</vt:lpstr>
      <vt:lpstr>Definition of Direct and Indirect Speech</vt:lpstr>
      <vt:lpstr>Sample of Direct Speech</vt:lpstr>
      <vt:lpstr>Direct and Indirect Object in Passive Form</vt:lpstr>
      <vt:lpstr>Reported Speech: Verb Forms in Noun Clauses </vt:lpstr>
      <vt:lpstr>Continued </vt:lpstr>
      <vt:lpstr>Continued  </vt:lpstr>
      <vt:lpstr>Notes </vt:lpstr>
      <vt:lpstr>Samples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327</cp:revision>
  <dcterms:created xsi:type="dcterms:W3CDTF">2010-08-24T06:47:00Z</dcterms:created>
  <dcterms:modified xsi:type="dcterms:W3CDTF">2017-10-21T10:34:04Z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1033-10.2.0.5971</vt:lpwstr>
  </property>
</Properties>
</file>