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316" r:id="rId3"/>
    <p:sldId id="365" r:id="rId5"/>
    <p:sldId id="380" r:id="rId6"/>
    <p:sldId id="378" r:id="rId7"/>
    <p:sldId id="366" r:id="rId8"/>
    <p:sldId id="367" r:id="rId9"/>
    <p:sldId id="368" r:id="rId10"/>
    <p:sldId id="369" r:id="rId11"/>
    <p:sldId id="370" r:id="rId12"/>
    <p:sldId id="371" r:id="rId13"/>
    <p:sldId id="372" r:id="rId14"/>
    <p:sldId id="376" r:id="rId15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92"/>
    <p:restoredTop sz="93189"/>
  </p:normalViewPr>
  <p:slideViewPr>
    <p:cSldViewPr showGuides="1">
      <p:cViewPr>
        <p:scale>
          <a:sx n="70" d="100"/>
          <a:sy n="70" d="100"/>
        </p:scale>
        <p:origin x="-1410" y="444"/>
      </p:cViewPr>
      <p:guideLst>
        <p:guide orient="horz" pos="202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white"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white"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1026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dirty="0"/>
              <a:t>Click to edit Master title style</a:t>
            </a:r>
            <a:endParaRPr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Click to edit Master text styles</a:t>
            </a:r>
            <a:endParaRPr dirty="0"/>
          </a:p>
          <a:p>
            <a:pPr lvl="1"/>
            <a:r>
              <a:rPr dirty="0"/>
              <a:t>Second level</a:t>
            </a:r>
            <a:endParaRPr dirty="0"/>
          </a:p>
          <a:p>
            <a:pPr lvl="2"/>
            <a:r>
              <a:rPr dirty="0"/>
              <a:t>Third level</a:t>
            </a:r>
            <a:endParaRPr dirty="0"/>
          </a:p>
          <a:p>
            <a:pPr lvl="3"/>
            <a:r>
              <a:rPr dirty="0"/>
              <a:t>Fourth level</a:t>
            </a:r>
            <a:endParaRPr dirty="0"/>
          </a:p>
          <a:p>
            <a:pPr lvl="4"/>
            <a:r>
              <a:rPr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latin typeface="Calibri" panose="020F0502020204030204" pitchFamily="34" charset="0"/>
              </a:defRPr>
            </a:lvl1pPr>
          </a:lstStyle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050" name="Picture 2" descr="C:\Users\arsil\Desktop\Smartcreative.jpg"/>
          <p:cNvPicPr>
            <a:picLocks noChangeAspect="1"/>
          </p:cNvPicPr>
          <p:nvPr/>
        </p:nvPicPr>
        <p:blipFill>
          <a:blip r:embed="rId1"/>
          <a:srcRect l="1051" r="800" b="504"/>
          <a:stretch>
            <a:fillRect/>
          </a:stretch>
        </p:blipFill>
        <p:spPr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TextBox 1"/>
          <p:cNvSpPr txBox="1"/>
          <p:nvPr/>
        </p:nvSpPr>
        <p:spPr>
          <a:xfrm>
            <a:off x="3200400" y="3725863"/>
            <a:ext cx="5638800" cy="11988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id-ID" b="1" dirty="0">
                <a:solidFill>
                  <a:schemeClr val="bg1"/>
                </a:solidFill>
                <a:latin typeface="Arial" panose="020B0604020202020204" pitchFamily="34" charset="0"/>
              </a:rPr>
              <a:t>BASIC GRAMMAR</a:t>
            </a:r>
            <a:endParaRPr lang="id-ID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/>
            <a:r>
              <a:rPr lang="id-ID" b="1" dirty="0">
                <a:solidFill>
                  <a:schemeClr val="bg1"/>
                </a:solidFill>
                <a:latin typeface="Arial" panose="020B0604020202020204" pitchFamily="34" charset="0"/>
              </a:rPr>
              <a:t>WEEK</a:t>
            </a:r>
            <a:r>
              <a:rPr b="1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id-ID" b="1" dirty="0">
                <a:solidFill>
                  <a:schemeClr val="bg1"/>
                </a:solidFill>
                <a:latin typeface="Arial" panose="020B0604020202020204" pitchFamily="34" charset="0"/>
              </a:rPr>
              <a:t>14: Conditional If</a:t>
            </a:r>
            <a:endParaRPr lang="id-ID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/>
            <a:r>
              <a:rPr lang="id-ID" b="1" dirty="0">
                <a:solidFill>
                  <a:schemeClr val="bg1"/>
                </a:solidFill>
                <a:latin typeface="Arial" panose="020B0604020202020204" pitchFamily="34" charset="0"/>
              </a:rPr>
              <a:t>NURYANSYAH ADIJAYA</a:t>
            </a:r>
            <a:r>
              <a:rPr b="1" dirty="0">
                <a:solidFill>
                  <a:schemeClr val="bg1"/>
                </a:solidFill>
                <a:latin typeface="Arial" panose="020B0604020202020204" pitchFamily="34" charset="0"/>
              </a:rPr>
              <a:t>, M.</a:t>
            </a:r>
            <a:r>
              <a:rPr lang="id-ID" b="1" dirty="0">
                <a:solidFill>
                  <a:schemeClr val="bg1"/>
                </a:solidFill>
                <a:latin typeface="Arial" panose="020B0604020202020204" pitchFamily="34" charset="0"/>
              </a:rPr>
              <a:t>Pd</a:t>
            </a:r>
            <a:r>
              <a:rPr b="1" dirty="0">
                <a:solidFill>
                  <a:schemeClr val="bg1"/>
                </a:solidFill>
                <a:latin typeface="Arial" panose="020B0604020202020204" pitchFamily="34" charset="0"/>
              </a:rPr>
              <a:t>.</a:t>
            </a:r>
            <a:endParaRPr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/>
            <a:r>
              <a:rPr b="1" dirty="0">
                <a:solidFill>
                  <a:schemeClr val="bg1"/>
                </a:solidFill>
                <a:latin typeface="Arial" panose="020B0604020202020204" pitchFamily="34" charset="0"/>
              </a:rPr>
              <a:t>PENDIDIKAN </a:t>
            </a:r>
            <a:r>
              <a:rPr lang="id-ID" b="1" dirty="0">
                <a:solidFill>
                  <a:schemeClr val="bg1"/>
                </a:solidFill>
                <a:latin typeface="Arial" panose="020B0604020202020204" pitchFamily="34" charset="0"/>
              </a:rPr>
              <a:t>BAHASA INGGRIS</a:t>
            </a:r>
            <a:r>
              <a:rPr b="1" dirty="0">
                <a:solidFill>
                  <a:schemeClr val="bg1"/>
                </a:solidFill>
                <a:latin typeface="Arial" panose="020B0604020202020204" pitchFamily="34" charset="0"/>
              </a:rPr>
              <a:t>, FKIP</a:t>
            </a:r>
            <a:endParaRPr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1266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6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 vert="horz" wrap="square" lIns="91440" tIns="45720" rIns="91440" bIns="45720" anchor="ctr"/>
          <a:p>
            <a:pPr>
              <a:spcBef>
                <a:spcPct val="50000"/>
              </a:spcBef>
            </a:pPr>
            <a:r>
              <a:rPr lang="id-ID" sz="32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Exercises</a:t>
            </a:r>
            <a:endParaRPr lang="id-ID" sz="3200" dirty="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</p:txBody>
      </p:sp>
      <p:sp>
        <p:nvSpPr>
          <p:cNvPr id="1126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 vert="horz" wrap="square" lIns="91440" tIns="45720" rIns="91440" bIns="45720" anchor="t"/>
          <a:p>
            <a:pPr marL="0" indent="0">
              <a:buNone/>
            </a:pPr>
            <a:r>
              <a:rPr lang="id-ID" altLang="x-none" sz="2200" dirty="0">
                <a:latin typeface="Arial" panose="020B0604020202020204" pitchFamily="34" charset="0"/>
                <a:cs typeface="Arial" panose="020B0604020202020204" pitchFamily="34" charset="0"/>
              </a:rPr>
              <a:t>SITUATION: I wanted to write my parents a letter last night, but I didn't have enough time.</a:t>
            </a:r>
            <a:endParaRPr lang="id-ID" altLang="x-non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200" dirty="0">
                <a:latin typeface="Arial" panose="020B0604020202020204" pitchFamily="34" charset="0"/>
                <a:cs typeface="Arial" panose="020B0604020202020204" pitchFamily="34" charset="0"/>
              </a:rPr>
              <a:t>In other words:</a:t>
            </a:r>
            <a:endParaRPr lang="id-ID" altLang="x-non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200" dirty="0">
                <a:latin typeface="Arial" panose="020B0604020202020204" pitchFamily="34" charset="0"/>
                <a:cs typeface="Arial" panose="020B0604020202020204" pitchFamily="34" charset="0"/>
              </a:rPr>
              <a:t>If I (have)...... enough time, I (write)........my parents a letter last night.</a:t>
            </a:r>
            <a:endParaRPr lang="id-ID" altLang="x-none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2290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29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 vert="horz" wrap="square" lIns="91440" tIns="45720" rIns="91440" bIns="45720" anchor="ctr"/>
          <a:p>
            <a:pPr>
              <a:spcBef>
                <a:spcPct val="50000"/>
              </a:spcBef>
            </a:pPr>
            <a:br>
              <a:rPr lang="id-ID" sz="32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</a:br>
            <a:r>
              <a:rPr lang="id-ID" sz="3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Exercises</a:t>
            </a:r>
            <a:br>
              <a:rPr sz="3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</a:br>
            <a:endParaRPr sz="3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229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 vert="horz" wrap="square" lIns="91440" tIns="45720" rIns="91440" bIns="45720" anchor="t"/>
          <a:p>
            <a:pPr marL="0" indent="0">
              <a:buNone/>
            </a:pPr>
            <a:r>
              <a:rPr lang="id-ID" sz="22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Situation  :I won't have enough time tonight, so I won't write my parents a letter. I'll try to do it tomorrow. I want to write them, but the truth is that I just won't have enough time. In</a:t>
            </a:r>
            <a:endParaRPr lang="id-ID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sz="22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other words:</a:t>
            </a:r>
            <a:endParaRPr lang="id-ID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sz="22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If I (have)..... enough time later tonight, I (write).....</a:t>
            </a:r>
            <a:endParaRPr lang="id-ID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sz="22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my parents a letter</a:t>
            </a:r>
            <a:endParaRPr lang="id-ID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id-ID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id-ID" altLang="x-non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id-ID" altLang="x-none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3314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31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 vert="horz" wrap="square" lIns="91440" tIns="45720" rIns="91440" bIns="45720" anchor="ctr"/>
          <a:p>
            <a:pPr>
              <a:spcBef>
                <a:spcPct val="50000"/>
              </a:spcBef>
            </a:pPr>
            <a:r>
              <a:rPr sz="3200" dirty="0"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  <a:endParaRPr sz="3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331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 vert="horz" wrap="square" lIns="91440" tIns="45720" rIns="91440" bIns="45720" anchor="t"/>
          <a:p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Azar. B.S. (2012). </a:t>
            </a:r>
            <a:r>
              <a:rPr lang="id-ID" altLang="x-none" sz="2200" i="1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Understanding and Using English 	Grammar, Third Edition</a:t>
            </a:r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. New York: Pearson Education  </a:t>
            </a:r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  <a:sym typeface="+mn-ea"/>
            </a:endParaRPr>
          </a:p>
          <a:p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Seaton Anne and Y.H. Mew (2007) </a:t>
            </a:r>
            <a:r>
              <a:rPr lang="id-ID" altLang="x-none" sz="2200" i="1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Basic English Grammar: 	book 1</a:t>
            </a:r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. USA: Saddleback Educational Publishing.</a:t>
            </a:r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Seaton Anne and Y.H. Mew (2007) </a:t>
            </a:r>
            <a:r>
              <a:rPr lang="id-ID" altLang="x-none" sz="2200" i="1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Basic English Grammar: 	book 2</a:t>
            </a:r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. USA: Saddleback Educational Publishing.</a:t>
            </a:r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  <a:sym typeface="+mn-ea"/>
            </a:endParaRPr>
          </a:p>
          <a:p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Swan, Michael and Catherine. W. (2011). </a:t>
            </a:r>
            <a:r>
              <a:rPr lang="id-ID" altLang="x-none" sz="2200" i="1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Oxford English 	Grammar Course: Intermediate</a:t>
            </a:r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. UK:OUP.</a:t>
            </a:r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Ward, Cristopher. (2003). Have </a:t>
            </a:r>
            <a:r>
              <a:rPr lang="id-ID" altLang="x-none" sz="2200" i="1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Teachers Ever Changed Their 	Attitude to Grammar</a:t>
            </a:r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. Singapore: SEAMEO Regional 	Language Center.  </a:t>
            </a:r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074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 vert="horz" wrap="square" lIns="91440" tIns="45720" rIns="91440" bIns="45720" anchor="ctr"/>
          <a:p>
            <a:pPr>
              <a:spcBef>
                <a:spcPct val="50000"/>
              </a:spcBef>
            </a:pPr>
            <a:r>
              <a:rPr lang="id-ID" sz="3200" dirty="0">
                <a:latin typeface="Arial" panose="020B0604020202020204" pitchFamily="34" charset="0"/>
                <a:ea typeface="Arial" panose="020B0604020202020204" pitchFamily="34" charset="0"/>
              </a:rPr>
              <a:t>Learning Objective</a:t>
            </a:r>
            <a:endParaRPr lang="id-ID" sz="3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 vert="horz" wrap="square" lIns="91440" tIns="45720" rIns="91440" bIns="45720" anchor="t"/>
          <a:p>
            <a:pPr marL="0" indent="0">
              <a:buNone/>
            </a:pPr>
            <a:r>
              <a:rPr lang="id-ID" sz="2800" dirty="0"/>
              <a:t>Students are able to Identify the types of conditional if forms  and use appropriate type in a sentence</a:t>
            </a:r>
            <a:endParaRPr lang="id-ID" sz="2800" dirty="0"/>
          </a:p>
          <a:p>
            <a:pPr marL="0" indent="0">
              <a:buNone/>
            </a:pPr>
            <a:endParaRPr lang="id-ID" sz="2800" dirty="0"/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098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 vert="horz" wrap="square" lIns="91440" tIns="45720" rIns="91440" bIns="45720" anchor="ctr"/>
          <a:p>
            <a:pPr>
              <a:spcBef>
                <a:spcPct val="50000"/>
              </a:spcBef>
            </a:pPr>
            <a:r>
              <a:rPr lang="id-ID" sz="3200" dirty="0">
                <a:latin typeface="Arial" panose="020B0604020202020204" pitchFamily="34" charset="0"/>
                <a:ea typeface="Arial" panose="020B0604020202020204" pitchFamily="34" charset="0"/>
              </a:rPr>
              <a:t>Conditional If</a:t>
            </a:r>
            <a:endParaRPr lang="id-ID" sz="3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410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 vert="horz" wrap="square" lIns="91440" tIns="45720" rIns="91440" bIns="45720" anchor="t"/>
          <a:p>
            <a:pPr marL="0" indent="0">
              <a:buNone/>
            </a:pPr>
            <a:r>
              <a:rPr lang="id-ID" sz="2800" dirty="0">
                <a:sym typeface="+mn-ea"/>
              </a:rPr>
              <a:t>Is form of English that indicates something happens/happened depends on other things </a:t>
            </a:r>
            <a:endParaRPr lang="id-ID" sz="2800" dirty="0"/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122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3970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685800"/>
          </a:xfrm>
        </p:spPr>
        <p:txBody>
          <a:bodyPr vert="horz" wrap="square" lIns="91440" tIns="45720" rIns="91440" bIns="45720" anchor="ctr"/>
          <a:p>
            <a:pPr>
              <a:spcBef>
                <a:spcPct val="50000"/>
              </a:spcBef>
            </a:pPr>
            <a:r>
              <a:rPr lang="id-ID" sz="3000" dirty="0">
                <a:sym typeface="+mn-ea"/>
              </a:rPr>
              <a:t>Types of Conditional If</a:t>
            </a:r>
            <a:endParaRPr lang="id-ID" sz="30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" name="Content Placeholder 1"/>
          <p:cNvSpPr/>
          <p:nvPr>
            <p:ph idx="1"/>
          </p:nvPr>
        </p:nvSpPr>
        <p:spPr>
          <a:xfrm>
            <a:off x="457200" y="1295400"/>
            <a:ext cx="8229600" cy="4958080"/>
          </a:xfrm>
        </p:spPr>
        <p:txBody>
          <a:bodyPr/>
          <a:p>
            <a:pPr marL="0" indent="0">
              <a:buNone/>
            </a:pPr>
            <a:r>
              <a:rPr lang="id-ID" altLang="en-US"/>
              <a:t>(1) True in the present future   </a:t>
            </a:r>
            <a:endParaRPr lang="id-ID" altLang="en-US"/>
          </a:p>
          <a:p>
            <a:pPr marL="0" indent="0">
              <a:buNone/>
            </a:pPr>
            <a:r>
              <a:rPr lang="id-ID" altLang="en-US"/>
              <a:t>(2) Untrue in the present future </a:t>
            </a:r>
            <a:endParaRPr lang="id-ID" altLang="en-US"/>
          </a:p>
          <a:p>
            <a:pPr marL="0" indent="0">
              <a:buNone/>
            </a:pPr>
            <a:r>
              <a:rPr lang="id-ID" altLang="en-US"/>
              <a:t>(3) Untrue in the past</a:t>
            </a:r>
            <a:endParaRPr lang="id-ID" altLang="en-US"/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146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4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 vert="horz" wrap="square" lIns="91440" tIns="45720" rIns="91440" bIns="45720" anchor="ctr"/>
          <a:p>
            <a:pPr>
              <a:spcBef>
                <a:spcPct val="50000"/>
              </a:spcBef>
            </a:pPr>
            <a:r>
              <a:rPr lang="id-ID" altLang="en-US" sz="3200">
                <a:sym typeface="+mn-ea"/>
              </a:rPr>
              <a:t>True in the present future</a:t>
            </a:r>
            <a:endParaRPr lang="id-ID" sz="3200" dirty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Content Placeholder 1"/>
          <p:cNvGraphicFramePr/>
          <p:nvPr>
            <p:ph idx="1"/>
          </p:nvPr>
        </p:nvGraphicFramePr>
        <p:xfrm>
          <a:off x="471805" y="1371600"/>
          <a:ext cx="8229600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IF-CLAUSE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RESULT CLAUSE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id-ID" altLang="en-US"/>
                        <a:t>Example</a:t>
                      </a:r>
                      <a:endParaRPr lang="id-ID" alt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simple present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simple present</a:t>
                      </a:r>
                      <a:endParaRPr lang="en-US"/>
                    </a:p>
                    <a:p>
                      <a:pPr>
                        <a:buNone/>
                      </a:pPr>
                      <a:r>
                        <a:rPr lang="en-US"/>
                        <a:t>will + simple form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If I have enough time, I watch TV every evening.</a:t>
                      </a:r>
                      <a:endParaRPr lang="en-US"/>
                    </a:p>
                    <a:p>
                      <a:pPr>
                        <a:buNone/>
                      </a:pPr>
                      <a:r>
                        <a:rPr lang="en-US"/>
                        <a:t>If I have enough time, I will watch TV later on tonight.</a:t>
                      </a:r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170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 vert="horz" wrap="square" lIns="91440" tIns="45720" rIns="91440" bIns="45720" anchor="ctr"/>
          <a:p>
            <a:pPr algn="ctr">
              <a:spcBef>
                <a:spcPct val="50000"/>
              </a:spcBef>
            </a:pPr>
            <a:r>
              <a:rPr lang="id-ID" sz="2600" dirty="0"/>
              <a:t>Untrue in the Presentlfuture </a:t>
            </a:r>
            <a:endParaRPr lang="id-ID" sz="2600" dirty="0"/>
          </a:p>
        </p:txBody>
      </p:sp>
      <p:graphicFrame>
        <p:nvGraphicFramePr>
          <p:cNvPr id="2" name="Content Placeholder 1"/>
          <p:cNvGraphicFramePr/>
          <p:nvPr>
            <p:ph idx="1"/>
          </p:nvPr>
        </p:nvGraphicFramePr>
        <p:xfrm>
          <a:off x="457200" y="1600200"/>
          <a:ext cx="8229600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IF-CLAUSE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RESULT CLAUSE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EXAMPLES</a:t>
                      </a:r>
                      <a:endParaRPr 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simple past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would + simple form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If I had enough time, I would watch</a:t>
                      </a:r>
                      <a:endParaRPr lang="en-US"/>
                    </a:p>
                    <a:p>
                      <a:pPr>
                        <a:buNone/>
                      </a:pPr>
                      <a:r>
                        <a:rPr lang="en-US"/>
                        <a:t>TV now or later on.</a:t>
                      </a:r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8194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3495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 vert="horz" wrap="square" lIns="91440" tIns="45720" rIns="91440" bIns="45720" anchor="ctr"/>
          <a:p>
            <a:pPr>
              <a:spcBef>
                <a:spcPct val="50000"/>
              </a:spcBef>
            </a:pPr>
            <a:r>
              <a:rPr lang="id-ID" sz="3200" dirty="0">
                <a:latin typeface="Arial" panose="020B0604020202020204" pitchFamily="34" charset="0"/>
                <a:ea typeface="Arial" panose="020B0604020202020204" pitchFamily="34" charset="0"/>
              </a:rPr>
              <a:t>Untrue in the past</a:t>
            </a:r>
            <a:endParaRPr lang="id-ID" sz="3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8196" name="Content Placeholder 5"/>
          <p:cNvSpPr>
            <a:spLocks noGrp="1"/>
          </p:cNvSpPr>
          <p:nvPr>
            <p:ph idx="1"/>
          </p:nvPr>
        </p:nvSpPr>
        <p:spPr>
          <a:xfrm>
            <a:off x="533400" y="1249680"/>
            <a:ext cx="8153400" cy="4857115"/>
          </a:xfrm>
        </p:spPr>
        <p:txBody>
          <a:bodyPr vert="horz" wrap="square" lIns="91440" tIns="45720" rIns="91440" bIns="45720" anchor="t"/>
          <a:p>
            <a:pPr>
              <a:buNone/>
            </a:pPr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buNone/>
            </a:pPr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/>
          <p:nvPr/>
        </p:nvGraphicFramePr>
        <p:xfrm>
          <a:off x="1449070" y="1869440"/>
          <a:ext cx="7313295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7765"/>
                <a:gridCol w="2437765"/>
                <a:gridCol w="2437765"/>
              </a:tblGrid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IF-CLAUSE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RESULT CLAUSE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EXAMPLES</a:t>
                      </a:r>
                      <a:endParaRPr 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past perfect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would have + past participle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If I had had enough time, I would</a:t>
                      </a:r>
                      <a:endParaRPr lang="en-US"/>
                    </a:p>
                    <a:p>
                      <a:pPr>
                        <a:buNone/>
                      </a:pPr>
                      <a:r>
                        <a:rPr lang="en-US"/>
                        <a:t>have watched TV yesterday.</a:t>
                      </a:r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9218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3970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 vert="horz" wrap="square" lIns="91440" tIns="45720" rIns="91440" bIns="45720" anchor="ctr"/>
          <a:p>
            <a:pPr>
              <a:spcBef>
                <a:spcPct val="50000"/>
              </a:spcBef>
            </a:pPr>
            <a:r>
              <a:rPr lang="id-ID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Exercises</a:t>
            </a:r>
            <a:br>
              <a:rPr lang="id-ID" sz="32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</a:br>
            <a:endParaRPr sz="3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" name="Content Placeholder 1"/>
          <p:cNvSpPr/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en-US" sz="2400"/>
              <a:t>SITUATION: I usually write my parents a letter every week. That is a true fact. In other words:</a:t>
            </a:r>
            <a:endParaRPr lang="en-US" sz="2400"/>
          </a:p>
          <a:p>
            <a:pPr marL="0" indent="0">
              <a:buNone/>
            </a:pPr>
            <a:r>
              <a:rPr lang="en-US" sz="2400"/>
              <a:t>I f I (have) have enough time, I (write) </a:t>
            </a:r>
            <a:r>
              <a:rPr lang="id-ID" altLang="en-US" sz="2400"/>
              <a:t>will write </a:t>
            </a:r>
            <a:r>
              <a:rPr lang="en-US" sz="2400"/>
              <a:t>my parents a letter past perfect every week</a:t>
            </a:r>
            <a:endParaRPr lang="en-US" sz="2400"/>
          </a:p>
          <a:p>
            <a:pPr marL="0" indent="0">
              <a:buNone/>
            </a:pPr>
            <a:r>
              <a:rPr lang="en-US" sz="2400"/>
              <a:t>SITUATION: I may have enough time to write my parents a letter later tonight. I want to write them a letter tonight. Both of those things are true. In other words:</a:t>
            </a:r>
            <a:endParaRPr lang="en-US" sz="2400"/>
          </a:p>
          <a:p>
            <a:pPr marL="0" indent="0">
              <a:buNone/>
            </a:pPr>
            <a:r>
              <a:rPr lang="en-US" sz="2400"/>
              <a:t>If I (have)</a:t>
            </a:r>
            <a:r>
              <a:rPr lang="id-ID" altLang="en-US" sz="2400"/>
              <a:t>......</a:t>
            </a:r>
            <a:r>
              <a:rPr lang="en-US" sz="2400"/>
              <a:t> enough time, I (write) </a:t>
            </a:r>
            <a:r>
              <a:rPr lang="id-ID" altLang="en-US" sz="2400"/>
              <a:t>..... </a:t>
            </a:r>
            <a:r>
              <a:rPr lang="en-US" sz="2400"/>
              <a:t>my parents a letter later tonight</a:t>
            </a:r>
            <a:endParaRPr lang="en-US" sz="2400"/>
          </a:p>
        </p:txBody>
      </p:sp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0242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 vert="horz" wrap="square" lIns="91440" tIns="45720" rIns="91440" bIns="45720" anchor="ctr"/>
          <a:p>
            <a:pPr>
              <a:spcBef>
                <a:spcPct val="50000"/>
              </a:spcBef>
            </a:pPr>
            <a:r>
              <a:rPr lang="id-ID" sz="3200" dirty="0">
                <a:latin typeface="Arial" panose="020B0604020202020204" pitchFamily="34" charset="0"/>
                <a:ea typeface="Arial" panose="020B0604020202020204" pitchFamily="34" charset="0"/>
              </a:rPr>
              <a:t>Exercises</a:t>
            </a:r>
            <a:br>
              <a:rPr sz="3200" dirty="0">
                <a:latin typeface="Arial" panose="020B0604020202020204" pitchFamily="34" charset="0"/>
                <a:ea typeface="Arial" panose="020B0604020202020204" pitchFamily="34" charset="0"/>
              </a:rPr>
            </a:br>
            <a:endParaRPr sz="3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024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 vert="horz" wrap="square" lIns="91440" tIns="45720" rIns="91440" bIns="45720" anchor="t"/>
          <a:p>
            <a:pPr marL="0" indent="0">
              <a:buNone/>
            </a:pPr>
            <a:r>
              <a:rPr lang="id-ID" sz="2200" dirty="0">
                <a:latin typeface="Arial" panose="020B0604020202020204" pitchFamily="34" charset="0"/>
                <a:cs typeface="Arial" panose="020B0604020202020204" pitchFamily="34" charset="0"/>
              </a:rPr>
              <a:t>SITUATION: I don't have enough time right now, so I won't write my parents a letter. I'll try</a:t>
            </a:r>
            <a:endParaRPr lang="id-ID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sz="2200" dirty="0">
                <a:latin typeface="Arial" panose="020B0604020202020204" pitchFamily="34" charset="0"/>
                <a:cs typeface="Arial" panose="020B0604020202020204" pitchFamily="34" charset="0"/>
              </a:rPr>
              <a:t>to do it later. I want to write them, but the truth is that I just don't have enough time right now. In other words:</a:t>
            </a:r>
            <a:endParaRPr lang="id-ID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sz="2200" dirty="0">
                <a:latin typeface="Arial" panose="020B0604020202020204" pitchFamily="34" charset="0"/>
                <a:cs typeface="Arial" panose="020B0604020202020204" pitchFamily="34" charset="0"/>
              </a:rPr>
              <a:t>If I (have).... enough time right now, I (write)...my parents a letter.</a:t>
            </a:r>
            <a:endParaRPr lang="id-ID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id-ID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2677</Words>
  <Application>WPS Presentation</Application>
  <PresentationFormat>On-screen Show (4:3)</PresentationFormat>
  <Paragraphs>106</Paragraphs>
  <Slides>12</Slides>
  <Notes>12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1" baseType="lpstr">
      <vt:lpstr>Arial</vt:lpstr>
      <vt:lpstr>SimSun</vt:lpstr>
      <vt:lpstr>Wingdings</vt:lpstr>
      <vt:lpstr>Calibri</vt:lpstr>
      <vt:lpstr>Microsoft YaHei</vt:lpstr>
      <vt:lpstr/>
      <vt:lpstr>Arial Unicode MS</vt:lpstr>
      <vt:lpstr>Segoe Print</vt:lpstr>
      <vt:lpstr>Office Theme</vt:lpstr>
      <vt:lpstr>PowerPoint 演示文稿</vt:lpstr>
      <vt:lpstr>Learning Objective</vt:lpstr>
      <vt:lpstr>Conditional If</vt:lpstr>
      <vt:lpstr>Types of Conditional If</vt:lpstr>
      <vt:lpstr>True in the present future</vt:lpstr>
      <vt:lpstr>Untrue in the Presentlfuture </vt:lpstr>
      <vt:lpstr>Untrue in the past</vt:lpstr>
      <vt:lpstr>Exercises </vt:lpstr>
      <vt:lpstr>Exercises </vt:lpstr>
      <vt:lpstr>Exercises</vt:lpstr>
      <vt:lpstr> Exercises </vt:lpstr>
      <vt:lpstr>References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HPMini</cp:lastModifiedBy>
  <cp:revision>342</cp:revision>
  <dcterms:created xsi:type="dcterms:W3CDTF">2010-08-24T06:47:00Z</dcterms:created>
  <dcterms:modified xsi:type="dcterms:W3CDTF">2017-12-02T23:10:13Z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1033-10.2.0.5978</vt:lpwstr>
  </property>
</Properties>
</file>