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90" r:id="rId15"/>
    <p:sldId id="391" r:id="rId16"/>
    <p:sldId id="392" r:id="rId17"/>
    <p:sldId id="393" r:id="rId18"/>
    <p:sldId id="376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3: Tenses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(Past) (Continued)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Past Perfect      Subject+had+verb3+Object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Main Meaning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We use past perfect when we want to make it clear that this action happened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before something in the past.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Norton </a:t>
            </a:r>
            <a:r>
              <a:rPr lang="id-ID" altLang="x-none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had eaten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breakfast when he left for work. (This means Norton ate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breakfast before he went to work.)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Note: If it’s already clear which happened first, simple past is also okay.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(Past) (Continued)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Past Perfect Progressive</a:t>
            </a:r>
            <a:endParaRPr sz="2800" dirty="0"/>
          </a:p>
          <a:p>
            <a:pPr marL="0" indent="0">
              <a:buNone/>
            </a:pPr>
            <a:r>
              <a:rPr lang="id-ID" sz="2800" dirty="0"/>
              <a:t>Subject+had+been+Verbing+Object</a:t>
            </a:r>
            <a:endParaRPr lang="id-ID" sz="2800" dirty="0"/>
          </a:p>
          <a:p>
            <a:pPr marL="0" indent="0">
              <a:buNone/>
            </a:pPr>
            <a:r>
              <a:rPr sz="2800" dirty="0"/>
              <a:t>Main Meaning</a:t>
            </a:r>
            <a:endParaRPr sz="2800" dirty="0"/>
          </a:p>
          <a:p>
            <a:pPr marL="0" indent="0">
              <a:buNone/>
            </a:pPr>
            <a:r>
              <a:rPr sz="2800" dirty="0"/>
              <a:t>We use past perfect progressive when we want to make it clear that this action</a:t>
            </a:r>
            <a:endParaRPr sz="2800" dirty="0"/>
          </a:p>
          <a:p>
            <a:pPr marL="0" indent="0">
              <a:buNone/>
            </a:pPr>
            <a:r>
              <a:rPr sz="2800" dirty="0"/>
              <a:t>was happening over time before something in the past.</a:t>
            </a:r>
            <a:endParaRPr sz="2800" dirty="0"/>
          </a:p>
          <a:p>
            <a:pPr marL="0" indent="0">
              <a:buNone/>
            </a:pPr>
            <a:r>
              <a:rPr sz="2800" dirty="0"/>
              <a:t>The kitchen smelled wonderful because Norton</a:t>
            </a:r>
            <a:r>
              <a:rPr sz="2800" b="1" dirty="0">
                <a:solidFill>
                  <a:srgbClr val="FF0000"/>
                </a:solidFill>
              </a:rPr>
              <a:t> had been cookin</a:t>
            </a:r>
            <a:r>
              <a:rPr sz="2800" dirty="0"/>
              <a:t>g dinner.</a:t>
            </a:r>
            <a:endParaRPr sz="2800" dirty="0"/>
          </a:p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(Future) 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Future Tense      </a:t>
            </a:r>
            <a:r>
              <a:rPr lang="id-ID" sz="2800" dirty="0"/>
              <a:t>Subject+ Will/Shall.Be going to+ V1+O</a:t>
            </a:r>
            <a:endParaRPr lang="id-ID" sz="2800" dirty="0"/>
          </a:p>
          <a:p>
            <a:pPr marL="0" indent="0">
              <a:buNone/>
            </a:pPr>
            <a:r>
              <a:rPr sz="2800" dirty="0"/>
              <a:t>Main Meaning</a:t>
            </a:r>
            <a:endParaRPr sz="2800" dirty="0"/>
          </a:p>
          <a:p>
            <a:pPr marL="0" indent="0">
              <a:buNone/>
            </a:pPr>
            <a:r>
              <a:rPr sz="2800" dirty="0"/>
              <a:t>This action will happen in the future.</a:t>
            </a:r>
            <a:endParaRPr sz="2800" dirty="0"/>
          </a:p>
          <a:p>
            <a:pPr marL="0" indent="0">
              <a:buNone/>
            </a:pPr>
            <a:r>
              <a:rPr sz="2800" dirty="0"/>
              <a:t>Ralph and Norton </a:t>
            </a:r>
            <a:r>
              <a:rPr sz="2800" b="1" dirty="0"/>
              <a:t>will play</a:t>
            </a:r>
            <a:r>
              <a:rPr sz="2800" dirty="0"/>
              <a:t> cards tomorrow night.</a:t>
            </a:r>
            <a:endParaRPr sz="2800" dirty="0"/>
          </a:p>
          <a:p>
            <a:pPr marL="0" indent="0">
              <a:buNone/>
            </a:pPr>
            <a:r>
              <a:rPr sz="2800" dirty="0"/>
              <a:t>Note: Future tense is correct for most actions in the future. There are only a</a:t>
            </a:r>
            <a:endParaRPr sz="2800" dirty="0"/>
          </a:p>
          <a:p>
            <a:pPr marL="0" indent="0">
              <a:buNone/>
            </a:pPr>
            <a:r>
              <a:rPr sz="2800" dirty="0"/>
              <a:t>few times when I absolutely need to use other future tenses.</a:t>
            </a:r>
            <a:endParaRPr sz="2800" dirty="0"/>
          </a:p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(Future)</a:t>
            </a: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(Continued) 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000" dirty="0"/>
              <a:t>Future Progressive      </a:t>
            </a:r>
            <a:r>
              <a:rPr lang="id-ID" sz="2000" dirty="0"/>
              <a:t>Subject+will/Shall/ Be going to+Be+ Ving+O</a:t>
            </a:r>
            <a:endParaRPr lang="id-ID" sz="2000" dirty="0"/>
          </a:p>
          <a:p>
            <a:pPr marL="0" indent="0">
              <a:buNone/>
            </a:pPr>
            <a:r>
              <a:rPr sz="2000" dirty="0"/>
              <a:t>Main Meaning</a:t>
            </a:r>
            <a:endParaRPr sz="2000" dirty="0"/>
          </a:p>
          <a:p>
            <a:pPr marL="0" indent="0">
              <a:buNone/>
            </a:pPr>
            <a:r>
              <a:rPr sz="2000" dirty="0"/>
              <a:t>This action will happen over time in the future.</a:t>
            </a:r>
            <a:endParaRPr sz="2000" dirty="0"/>
          </a:p>
          <a:p>
            <a:pPr marL="0" indent="0">
              <a:buNone/>
            </a:pPr>
            <a:r>
              <a:rPr sz="2000" dirty="0"/>
              <a:t>Most common use: to show this action will be happening over time when</a:t>
            </a:r>
            <a:endParaRPr sz="2000" dirty="0"/>
          </a:p>
          <a:p>
            <a:pPr marL="0" indent="0">
              <a:buNone/>
            </a:pPr>
            <a:r>
              <a:rPr sz="2000" dirty="0"/>
              <a:t>something happens.</a:t>
            </a:r>
            <a:endParaRPr sz="2000" dirty="0"/>
          </a:p>
          <a:p>
            <a:pPr marL="0" indent="0">
              <a:buNone/>
            </a:pPr>
            <a:r>
              <a:rPr sz="2000" dirty="0"/>
              <a:t>I’ll start to study at 7:00, so</a:t>
            </a:r>
            <a:r>
              <a:rPr sz="2000" b="1" dirty="0"/>
              <a:t> </a:t>
            </a:r>
            <a:r>
              <a:rPr lang="id-ID" sz="2000" b="1" dirty="0"/>
              <a:t>I</a:t>
            </a:r>
            <a:r>
              <a:rPr sz="2000" b="1" dirty="0"/>
              <a:t>’ll be studying</a:t>
            </a:r>
            <a:r>
              <a:rPr sz="2000" dirty="0"/>
              <a:t> when you arrive at 7:`10.Future Progressive</a:t>
            </a:r>
            <a:endParaRPr sz="2000" dirty="0"/>
          </a:p>
          <a:p>
            <a:pPr marL="0" indent="0">
              <a:buNone/>
            </a:pPr>
            <a:r>
              <a:rPr sz="2000" dirty="0"/>
              <a:t>Main Meaning</a:t>
            </a:r>
            <a:endParaRPr sz="2000" dirty="0"/>
          </a:p>
          <a:p>
            <a:pPr marL="0" indent="0">
              <a:buNone/>
            </a:pPr>
            <a:r>
              <a:rPr sz="2000" dirty="0"/>
              <a:t>This action will happen over time in the future.</a:t>
            </a:r>
            <a:endParaRPr sz="2000" dirty="0"/>
          </a:p>
          <a:p>
            <a:pPr marL="0" indent="0">
              <a:buNone/>
            </a:pPr>
            <a:r>
              <a:rPr sz="2000" dirty="0"/>
              <a:t>Most common use: to show this action will be happening over time when</a:t>
            </a:r>
            <a:endParaRPr sz="2000" dirty="0"/>
          </a:p>
          <a:p>
            <a:pPr marL="0" indent="0">
              <a:buNone/>
            </a:pPr>
            <a:r>
              <a:rPr sz="2000" dirty="0"/>
              <a:t>something happens.</a:t>
            </a:r>
            <a:endParaRPr sz="2000" dirty="0"/>
          </a:p>
          <a:p>
            <a:pPr marL="0" indent="0">
              <a:buNone/>
            </a:pPr>
            <a:r>
              <a:rPr sz="2000" dirty="0"/>
              <a:t>I’ll start to study at 7:00, so I’ll be studying when you arrive at 7:`10.</a:t>
            </a:r>
            <a:endParaRPr sz="200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(Future)</a:t>
            </a: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(Continued) 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000" dirty="0"/>
              <a:t>Future Perfect     </a:t>
            </a:r>
            <a:r>
              <a:rPr lang="id-ID" sz="2000" dirty="0"/>
              <a:t>Subject+will+Have+V3+O</a:t>
            </a:r>
            <a:endParaRPr lang="id-ID" sz="2000" dirty="0"/>
          </a:p>
          <a:p>
            <a:pPr marL="0" indent="0">
              <a:buNone/>
            </a:pPr>
            <a:r>
              <a:rPr sz="2000" dirty="0"/>
              <a:t>Main Meaning</a:t>
            </a:r>
            <a:endParaRPr sz="2000" dirty="0"/>
          </a:p>
          <a:p>
            <a:pPr marL="0" indent="0">
              <a:buNone/>
            </a:pPr>
            <a:r>
              <a:rPr sz="2000" dirty="0"/>
              <a:t>We use future perfect when we want to make it clear that this action will happen</a:t>
            </a:r>
            <a:endParaRPr sz="2000" dirty="0"/>
          </a:p>
          <a:p>
            <a:pPr marL="0" indent="0">
              <a:buNone/>
            </a:pPr>
            <a:r>
              <a:rPr sz="2000" dirty="0"/>
              <a:t>before something in the future.</a:t>
            </a:r>
            <a:endParaRPr sz="2000" dirty="0"/>
          </a:p>
          <a:p>
            <a:pPr marL="0" indent="0">
              <a:buNone/>
            </a:pPr>
            <a:r>
              <a:rPr sz="2000" dirty="0"/>
              <a:t>Martha </a:t>
            </a:r>
            <a:r>
              <a:rPr sz="2000" b="1" dirty="0"/>
              <a:t>will have finished</a:t>
            </a:r>
            <a:r>
              <a:rPr sz="2000" dirty="0"/>
              <a:t> her homework when she comes to class tomorrow.</a:t>
            </a:r>
            <a:endParaRPr sz="2000" dirty="0"/>
          </a:p>
          <a:p>
            <a:pPr marL="0" indent="0">
              <a:buNone/>
            </a:pPr>
            <a:r>
              <a:rPr sz="2000" dirty="0"/>
              <a:t>Note: If it’s already clear which action will happen first, future tense is also</a:t>
            </a:r>
            <a:endParaRPr sz="2000" dirty="0"/>
          </a:p>
          <a:p>
            <a:pPr marL="0" indent="0">
              <a:buNone/>
            </a:pPr>
            <a:r>
              <a:rPr sz="2000" dirty="0"/>
              <a:t>okay.</a:t>
            </a:r>
            <a:endParaRPr sz="2000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(Future)</a:t>
            </a: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(Continued) 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000" dirty="0"/>
              <a:t>Future Perfect Progressive</a:t>
            </a:r>
            <a:endParaRPr sz="2000" dirty="0"/>
          </a:p>
          <a:p>
            <a:pPr marL="0" indent="0">
              <a:buNone/>
            </a:pPr>
            <a:r>
              <a:rPr lang="id-ID" sz="2000" dirty="0"/>
              <a:t>Subject+Will+Have+been+Ving+O</a:t>
            </a:r>
            <a:endParaRPr lang="id-ID" sz="2000" dirty="0"/>
          </a:p>
          <a:p>
            <a:pPr marL="0" indent="0">
              <a:buNone/>
            </a:pPr>
            <a:r>
              <a:rPr sz="2000" dirty="0"/>
              <a:t>Main Meaning</a:t>
            </a:r>
            <a:endParaRPr sz="2000" dirty="0"/>
          </a:p>
          <a:p>
            <a:pPr marL="0" indent="0">
              <a:buNone/>
            </a:pPr>
            <a:r>
              <a:rPr sz="2000" dirty="0"/>
              <a:t>This action will happen over time before something in the future</a:t>
            </a:r>
            <a:endParaRPr sz="2000" dirty="0"/>
          </a:p>
          <a:p>
            <a:pPr marL="0" indent="0">
              <a:buNone/>
            </a:pPr>
            <a:r>
              <a:rPr sz="2000" dirty="0"/>
              <a:t>When I retire, I </a:t>
            </a:r>
            <a:r>
              <a:rPr sz="2000" b="1" dirty="0"/>
              <a:t>will have been teaching</a:t>
            </a:r>
            <a:r>
              <a:rPr sz="2000" dirty="0"/>
              <a:t> for over forty years.</a:t>
            </a:r>
            <a:endParaRPr sz="2000" dirty="0"/>
          </a:p>
          <a:p>
            <a:pPr marL="0" indent="0">
              <a:buNone/>
            </a:pPr>
            <a:r>
              <a:rPr sz="2000" dirty="0"/>
              <a:t>Note: Future perfect progressive is a pretty rare tense; we don’t use it very</a:t>
            </a:r>
            <a:endParaRPr sz="2000" dirty="0"/>
          </a:p>
          <a:p>
            <a:pPr marL="0" indent="0">
              <a:buNone/>
            </a:pPr>
            <a:r>
              <a:rPr sz="2000" dirty="0"/>
              <a:t>much.</a:t>
            </a:r>
            <a:endParaRPr sz="2000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sz="2800" dirty="0"/>
              <a:t>Students are able to identify and </a:t>
            </a:r>
            <a:r>
              <a:rPr lang="id-ID" sz="2800" dirty="0"/>
              <a:t>a</a:t>
            </a:r>
            <a:r>
              <a:rPr sz="2800" dirty="0"/>
              <a:t>pply appropriate </a:t>
            </a:r>
            <a:r>
              <a:rPr lang="id-ID" sz="2800" dirty="0"/>
              <a:t>verb and</a:t>
            </a:r>
            <a:r>
              <a:rPr sz="2800" dirty="0"/>
              <a:t> tense in a sentence </a:t>
            </a:r>
            <a:endParaRPr lang="id-ID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What is tense?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  In general terms, the tense of a verb reflects</a:t>
            </a:r>
            <a:endParaRPr sz="2800" dirty="0"/>
          </a:p>
          <a:p>
            <a:pPr marL="0" indent="0">
              <a:buNone/>
            </a:pPr>
            <a:r>
              <a:rPr sz="2800" dirty="0"/>
              <a:t>the timing of the action: the past tense indicates</a:t>
            </a:r>
            <a:endParaRPr sz="2800" dirty="0"/>
          </a:p>
          <a:p>
            <a:pPr marL="0" indent="0">
              <a:buNone/>
            </a:pPr>
            <a:r>
              <a:rPr sz="2800" dirty="0"/>
              <a:t>that an action already occurred, the present tense</a:t>
            </a:r>
            <a:endParaRPr sz="2800" dirty="0"/>
          </a:p>
          <a:p>
            <a:pPr marL="0" indent="0">
              <a:buNone/>
            </a:pPr>
            <a:r>
              <a:rPr sz="2800" dirty="0"/>
              <a:t>indicates that the action is currently occurring, and</a:t>
            </a:r>
            <a:endParaRPr sz="2800" dirty="0"/>
          </a:p>
          <a:p>
            <a:pPr marL="0" indent="0">
              <a:buNone/>
            </a:pPr>
            <a:r>
              <a:rPr sz="2800" dirty="0"/>
              <a:t>the future tense indicates that the event has not yet</a:t>
            </a:r>
            <a:endParaRPr sz="2800" dirty="0"/>
          </a:p>
          <a:p>
            <a:pPr marL="0" indent="0">
              <a:buNone/>
            </a:pPr>
            <a:r>
              <a:rPr sz="2800" dirty="0"/>
              <a:t>occurred. Verbs can also be conjugated into a past,</a:t>
            </a:r>
            <a:endParaRPr sz="2800" dirty="0"/>
          </a:p>
          <a:p>
            <a:pPr marL="0" indent="0">
              <a:buNone/>
            </a:pPr>
            <a:r>
              <a:rPr sz="2800" dirty="0"/>
              <a:t>present, or future perfect tense, in which the action</a:t>
            </a:r>
            <a:endParaRPr sz="2800" dirty="0"/>
          </a:p>
          <a:p>
            <a:pPr marL="0" indent="0">
              <a:buNone/>
            </a:pPr>
            <a:r>
              <a:rPr sz="2800" dirty="0"/>
              <a:t>is defined relative to another point in time</a:t>
            </a:r>
            <a:r>
              <a:rPr lang="id-ID" sz="2800" dirty="0"/>
              <a:t>, (Mudrak, 2013)</a:t>
            </a:r>
            <a:r>
              <a:rPr sz="2800" dirty="0"/>
              <a:t> </a:t>
            </a:r>
            <a:endParaRPr sz="2800" dirty="0"/>
          </a:p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Kinds of tenses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Actually tense has three kinds of time; Past, Present, and Future and three forms of tense; Simple, Progressive/Continuous, and Perfect.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                              Past        Present              Future                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Simple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Continuous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Perfect                        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00200" y="3319780"/>
            <a:ext cx="1590040" cy="4140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752600" y="3378835"/>
            <a:ext cx="2675890" cy="4311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28800" y="3339465"/>
            <a:ext cx="4918075" cy="5467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3425825" y="2845435"/>
            <a:ext cx="3753485" cy="242570"/>
          </a:xfrm>
          <a:custGeom>
            <a:avLst/>
            <a:gdLst>
              <a:gd name="connisteX0" fmla="*/ 0 w 3753485"/>
              <a:gd name="connsiteY0" fmla="*/ 238971 h 242503"/>
              <a:gd name="connisteX1" fmla="*/ 78740 w 3753485"/>
              <a:gd name="connsiteY1" fmla="*/ 238971 h 242503"/>
              <a:gd name="connisteX2" fmla="*/ 157480 w 3753485"/>
              <a:gd name="connsiteY2" fmla="*/ 199601 h 242503"/>
              <a:gd name="connisteX3" fmla="*/ 236220 w 3753485"/>
              <a:gd name="connsiteY3" fmla="*/ 120861 h 242503"/>
              <a:gd name="connisteX4" fmla="*/ 314325 w 3753485"/>
              <a:gd name="connsiteY4" fmla="*/ 82126 h 242503"/>
              <a:gd name="connisteX5" fmla="*/ 393065 w 3753485"/>
              <a:gd name="connsiteY5" fmla="*/ 62441 h 242503"/>
              <a:gd name="connisteX6" fmla="*/ 471805 w 3753485"/>
              <a:gd name="connsiteY6" fmla="*/ 62441 h 242503"/>
              <a:gd name="connisteX7" fmla="*/ 550545 w 3753485"/>
              <a:gd name="connsiteY7" fmla="*/ 62441 h 242503"/>
              <a:gd name="connisteX8" fmla="*/ 629285 w 3753485"/>
              <a:gd name="connsiteY8" fmla="*/ 62441 h 242503"/>
              <a:gd name="connisteX9" fmla="*/ 707390 w 3753485"/>
              <a:gd name="connsiteY9" fmla="*/ 62441 h 242503"/>
              <a:gd name="connisteX10" fmla="*/ 786130 w 3753485"/>
              <a:gd name="connsiteY10" fmla="*/ 62441 h 242503"/>
              <a:gd name="connisteX11" fmla="*/ 864870 w 3753485"/>
              <a:gd name="connsiteY11" fmla="*/ 62441 h 242503"/>
              <a:gd name="connisteX12" fmla="*/ 943610 w 3753485"/>
              <a:gd name="connsiteY12" fmla="*/ 62441 h 242503"/>
              <a:gd name="connisteX13" fmla="*/ 1022350 w 3753485"/>
              <a:gd name="connsiteY13" fmla="*/ 42756 h 242503"/>
              <a:gd name="connisteX14" fmla="*/ 1100455 w 3753485"/>
              <a:gd name="connsiteY14" fmla="*/ 23071 h 242503"/>
              <a:gd name="connisteX15" fmla="*/ 1179195 w 3753485"/>
              <a:gd name="connsiteY15" fmla="*/ 23071 h 242503"/>
              <a:gd name="connisteX16" fmla="*/ 1257935 w 3753485"/>
              <a:gd name="connsiteY16" fmla="*/ 23071 h 242503"/>
              <a:gd name="connisteX17" fmla="*/ 1336675 w 3753485"/>
              <a:gd name="connsiteY17" fmla="*/ 23071 h 242503"/>
              <a:gd name="connisteX18" fmla="*/ 1414780 w 3753485"/>
              <a:gd name="connsiteY18" fmla="*/ 23071 h 242503"/>
              <a:gd name="connisteX19" fmla="*/ 1493520 w 3753485"/>
              <a:gd name="connsiteY19" fmla="*/ 42756 h 242503"/>
              <a:gd name="connisteX20" fmla="*/ 1572260 w 3753485"/>
              <a:gd name="connsiteY20" fmla="*/ 62441 h 242503"/>
              <a:gd name="connisteX21" fmla="*/ 1651000 w 3753485"/>
              <a:gd name="connsiteY21" fmla="*/ 62441 h 242503"/>
              <a:gd name="connisteX22" fmla="*/ 1729740 w 3753485"/>
              <a:gd name="connsiteY22" fmla="*/ 82126 h 242503"/>
              <a:gd name="connisteX23" fmla="*/ 1807845 w 3753485"/>
              <a:gd name="connsiteY23" fmla="*/ 101176 h 242503"/>
              <a:gd name="connisteX24" fmla="*/ 1906270 w 3753485"/>
              <a:gd name="connsiteY24" fmla="*/ 101176 h 242503"/>
              <a:gd name="connisteX25" fmla="*/ 1985010 w 3753485"/>
              <a:gd name="connsiteY25" fmla="*/ 101176 h 242503"/>
              <a:gd name="connisteX26" fmla="*/ 2063750 w 3753485"/>
              <a:gd name="connsiteY26" fmla="*/ 101176 h 242503"/>
              <a:gd name="connisteX27" fmla="*/ 2141855 w 3753485"/>
              <a:gd name="connsiteY27" fmla="*/ 101176 h 242503"/>
              <a:gd name="connisteX28" fmla="*/ 2220595 w 3753485"/>
              <a:gd name="connsiteY28" fmla="*/ 82126 h 242503"/>
              <a:gd name="connisteX29" fmla="*/ 2299335 w 3753485"/>
              <a:gd name="connsiteY29" fmla="*/ 82126 h 242503"/>
              <a:gd name="connisteX30" fmla="*/ 2378075 w 3753485"/>
              <a:gd name="connsiteY30" fmla="*/ 82126 h 242503"/>
              <a:gd name="connisteX31" fmla="*/ 2456815 w 3753485"/>
              <a:gd name="connsiteY31" fmla="*/ 82126 h 242503"/>
              <a:gd name="connisteX32" fmla="*/ 2534920 w 3753485"/>
              <a:gd name="connsiteY32" fmla="*/ 82126 h 242503"/>
              <a:gd name="connisteX33" fmla="*/ 2613660 w 3753485"/>
              <a:gd name="connsiteY33" fmla="*/ 82126 h 242503"/>
              <a:gd name="connisteX34" fmla="*/ 2692400 w 3753485"/>
              <a:gd name="connsiteY34" fmla="*/ 62441 h 242503"/>
              <a:gd name="connisteX35" fmla="*/ 2771140 w 3753485"/>
              <a:gd name="connsiteY35" fmla="*/ 62441 h 242503"/>
              <a:gd name="connisteX36" fmla="*/ 2849245 w 3753485"/>
              <a:gd name="connsiteY36" fmla="*/ 42756 h 242503"/>
              <a:gd name="connisteX37" fmla="*/ 2927985 w 3753485"/>
              <a:gd name="connsiteY37" fmla="*/ 23071 h 242503"/>
              <a:gd name="connisteX38" fmla="*/ 3006725 w 3753485"/>
              <a:gd name="connsiteY38" fmla="*/ 3386 h 242503"/>
              <a:gd name="connisteX39" fmla="*/ 3105150 w 3753485"/>
              <a:gd name="connsiteY39" fmla="*/ 3386 h 242503"/>
              <a:gd name="connisteX40" fmla="*/ 3183890 w 3753485"/>
              <a:gd name="connsiteY40" fmla="*/ 3386 h 242503"/>
              <a:gd name="connisteX41" fmla="*/ 3261995 w 3753485"/>
              <a:gd name="connsiteY41" fmla="*/ 3386 h 242503"/>
              <a:gd name="connisteX42" fmla="*/ 3360420 w 3753485"/>
              <a:gd name="connsiteY42" fmla="*/ 3386 h 242503"/>
              <a:gd name="connisteX43" fmla="*/ 3439160 w 3753485"/>
              <a:gd name="connsiteY43" fmla="*/ 42756 h 242503"/>
              <a:gd name="connisteX44" fmla="*/ 3517900 w 3753485"/>
              <a:gd name="connsiteY44" fmla="*/ 62441 h 242503"/>
              <a:gd name="connisteX45" fmla="*/ 3596005 w 3753485"/>
              <a:gd name="connsiteY45" fmla="*/ 101176 h 242503"/>
              <a:gd name="connisteX46" fmla="*/ 3674745 w 3753485"/>
              <a:gd name="connsiteY46" fmla="*/ 120861 h 242503"/>
              <a:gd name="connisteX47" fmla="*/ 3753485 w 3753485"/>
              <a:gd name="connsiteY47" fmla="*/ 179916 h 24250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  <a:cxn ang="0">
                <a:pos x="connisteX30" y="connsiteY30"/>
              </a:cxn>
              <a:cxn ang="0">
                <a:pos x="connisteX31" y="connsiteY31"/>
              </a:cxn>
              <a:cxn ang="0">
                <a:pos x="connisteX32" y="connsiteY32"/>
              </a:cxn>
              <a:cxn ang="0">
                <a:pos x="connisteX33" y="connsiteY33"/>
              </a:cxn>
              <a:cxn ang="0">
                <a:pos x="connisteX34" y="connsiteY34"/>
              </a:cxn>
              <a:cxn ang="0">
                <a:pos x="connisteX35" y="connsiteY35"/>
              </a:cxn>
              <a:cxn ang="0">
                <a:pos x="connisteX36" y="connsiteY36"/>
              </a:cxn>
              <a:cxn ang="0">
                <a:pos x="connisteX37" y="connsiteY37"/>
              </a:cxn>
              <a:cxn ang="0">
                <a:pos x="connisteX38" y="connsiteY38"/>
              </a:cxn>
              <a:cxn ang="0">
                <a:pos x="connisteX39" y="connsiteY39"/>
              </a:cxn>
              <a:cxn ang="0">
                <a:pos x="connisteX40" y="connsiteY40"/>
              </a:cxn>
              <a:cxn ang="0">
                <a:pos x="connisteX41" y="connsiteY41"/>
              </a:cxn>
              <a:cxn ang="0">
                <a:pos x="connisteX42" y="connsiteY42"/>
              </a:cxn>
              <a:cxn ang="0">
                <a:pos x="connisteX43" y="connsiteY43"/>
              </a:cxn>
              <a:cxn ang="0">
                <a:pos x="connisteX44" y="connsiteY44"/>
              </a:cxn>
              <a:cxn ang="0">
                <a:pos x="connisteX45" y="connsiteY45"/>
              </a:cxn>
              <a:cxn ang="0">
                <a:pos x="connisteX46" y="connsiteY46"/>
              </a:cxn>
              <a:cxn ang="0">
                <a:pos x="connisteX47" y="connsiteY47"/>
              </a:cxn>
            </a:cxnLst>
            <a:rect l="l" t="t" r="r" b="b"/>
            <a:pathLst>
              <a:path w="3753485" h="242504">
                <a:moveTo>
                  <a:pt x="0" y="238972"/>
                </a:moveTo>
                <a:cubicBezTo>
                  <a:pt x="13970" y="239607"/>
                  <a:pt x="46990" y="246592"/>
                  <a:pt x="78740" y="238972"/>
                </a:cubicBezTo>
                <a:cubicBezTo>
                  <a:pt x="110490" y="231352"/>
                  <a:pt x="125730" y="223097"/>
                  <a:pt x="157480" y="199602"/>
                </a:cubicBezTo>
                <a:cubicBezTo>
                  <a:pt x="189230" y="176107"/>
                  <a:pt x="205105" y="144357"/>
                  <a:pt x="236220" y="120862"/>
                </a:cubicBezTo>
                <a:cubicBezTo>
                  <a:pt x="267335" y="97367"/>
                  <a:pt x="283210" y="93557"/>
                  <a:pt x="314325" y="82127"/>
                </a:cubicBezTo>
                <a:cubicBezTo>
                  <a:pt x="345440" y="70697"/>
                  <a:pt x="361315" y="66252"/>
                  <a:pt x="393065" y="62442"/>
                </a:cubicBezTo>
                <a:cubicBezTo>
                  <a:pt x="424815" y="58632"/>
                  <a:pt x="440055" y="62442"/>
                  <a:pt x="471805" y="62442"/>
                </a:cubicBezTo>
                <a:cubicBezTo>
                  <a:pt x="503555" y="62442"/>
                  <a:pt x="518795" y="62442"/>
                  <a:pt x="550545" y="62442"/>
                </a:cubicBezTo>
                <a:cubicBezTo>
                  <a:pt x="582295" y="62442"/>
                  <a:pt x="598170" y="62442"/>
                  <a:pt x="629285" y="62442"/>
                </a:cubicBezTo>
                <a:cubicBezTo>
                  <a:pt x="660400" y="62442"/>
                  <a:pt x="676275" y="62442"/>
                  <a:pt x="707390" y="62442"/>
                </a:cubicBezTo>
                <a:cubicBezTo>
                  <a:pt x="738505" y="62442"/>
                  <a:pt x="754380" y="62442"/>
                  <a:pt x="786130" y="62442"/>
                </a:cubicBezTo>
                <a:cubicBezTo>
                  <a:pt x="817880" y="62442"/>
                  <a:pt x="833120" y="62442"/>
                  <a:pt x="864870" y="62442"/>
                </a:cubicBezTo>
                <a:cubicBezTo>
                  <a:pt x="896620" y="62442"/>
                  <a:pt x="911860" y="66252"/>
                  <a:pt x="943610" y="62442"/>
                </a:cubicBezTo>
                <a:cubicBezTo>
                  <a:pt x="975360" y="58632"/>
                  <a:pt x="991235" y="50377"/>
                  <a:pt x="1022350" y="42757"/>
                </a:cubicBezTo>
                <a:cubicBezTo>
                  <a:pt x="1053465" y="35137"/>
                  <a:pt x="1069340" y="26882"/>
                  <a:pt x="1100455" y="23072"/>
                </a:cubicBezTo>
                <a:cubicBezTo>
                  <a:pt x="1131570" y="19262"/>
                  <a:pt x="1147445" y="23072"/>
                  <a:pt x="1179195" y="23072"/>
                </a:cubicBezTo>
                <a:cubicBezTo>
                  <a:pt x="1210945" y="23072"/>
                  <a:pt x="1226185" y="23072"/>
                  <a:pt x="1257935" y="23072"/>
                </a:cubicBezTo>
                <a:cubicBezTo>
                  <a:pt x="1289685" y="23072"/>
                  <a:pt x="1305560" y="23072"/>
                  <a:pt x="1336675" y="23072"/>
                </a:cubicBezTo>
                <a:cubicBezTo>
                  <a:pt x="1367790" y="23072"/>
                  <a:pt x="1383665" y="19262"/>
                  <a:pt x="1414780" y="23072"/>
                </a:cubicBezTo>
                <a:cubicBezTo>
                  <a:pt x="1445895" y="26882"/>
                  <a:pt x="1461770" y="35137"/>
                  <a:pt x="1493520" y="42757"/>
                </a:cubicBezTo>
                <a:cubicBezTo>
                  <a:pt x="1525270" y="50377"/>
                  <a:pt x="1540510" y="58632"/>
                  <a:pt x="1572260" y="62442"/>
                </a:cubicBezTo>
                <a:cubicBezTo>
                  <a:pt x="1604010" y="66252"/>
                  <a:pt x="1619250" y="58632"/>
                  <a:pt x="1651000" y="62442"/>
                </a:cubicBezTo>
                <a:cubicBezTo>
                  <a:pt x="1682750" y="66252"/>
                  <a:pt x="1698625" y="74507"/>
                  <a:pt x="1729740" y="82127"/>
                </a:cubicBezTo>
                <a:cubicBezTo>
                  <a:pt x="1760855" y="89747"/>
                  <a:pt x="1772285" y="97367"/>
                  <a:pt x="1807845" y="101177"/>
                </a:cubicBezTo>
                <a:cubicBezTo>
                  <a:pt x="1843405" y="104987"/>
                  <a:pt x="1870710" y="101177"/>
                  <a:pt x="1906270" y="101177"/>
                </a:cubicBezTo>
                <a:cubicBezTo>
                  <a:pt x="1941830" y="101177"/>
                  <a:pt x="1953260" y="101177"/>
                  <a:pt x="1985010" y="101177"/>
                </a:cubicBezTo>
                <a:cubicBezTo>
                  <a:pt x="2016760" y="101177"/>
                  <a:pt x="2032635" y="101177"/>
                  <a:pt x="2063750" y="101177"/>
                </a:cubicBezTo>
                <a:cubicBezTo>
                  <a:pt x="2094865" y="101177"/>
                  <a:pt x="2110740" y="104987"/>
                  <a:pt x="2141855" y="101177"/>
                </a:cubicBezTo>
                <a:cubicBezTo>
                  <a:pt x="2172970" y="97367"/>
                  <a:pt x="2188845" y="85937"/>
                  <a:pt x="2220595" y="82127"/>
                </a:cubicBezTo>
                <a:cubicBezTo>
                  <a:pt x="2252345" y="78317"/>
                  <a:pt x="2267585" y="82127"/>
                  <a:pt x="2299335" y="82127"/>
                </a:cubicBezTo>
                <a:cubicBezTo>
                  <a:pt x="2331085" y="82127"/>
                  <a:pt x="2346325" y="82127"/>
                  <a:pt x="2378075" y="82127"/>
                </a:cubicBezTo>
                <a:cubicBezTo>
                  <a:pt x="2409825" y="82127"/>
                  <a:pt x="2425700" y="82127"/>
                  <a:pt x="2456815" y="82127"/>
                </a:cubicBezTo>
                <a:cubicBezTo>
                  <a:pt x="2487930" y="82127"/>
                  <a:pt x="2503805" y="82127"/>
                  <a:pt x="2534920" y="82127"/>
                </a:cubicBezTo>
                <a:cubicBezTo>
                  <a:pt x="2566035" y="82127"/>
                  <a:pt x="2581910" y="85937"/>
                  <a:pt x="2613660" y="82127"/>
                </a:cubicBezTo>
                <a:cubicBezTo>
                  <a:pt x="2645410" y="78317"/>
                  <a:pt x="2660650" y="66252"/>
                  <a:pt x="2692400" y="62442"/>
                </a:cubicBezTo>
                <a:cubicBezTo>
                  <a:pt x="2724150" y="58632"/>
                  <a:pt x="2740025" y="66252"/>
                  <a:pt x="2771140" y="62442"/>
                </a:cubicBezTo>
                <a:cubicBezTo>
                  <a:pt x="2802255" y="58632"/>
                  <a:pt x="2818130" y="50377"/>
                  <a:pt x="2849245" y="42757"/>
                </a:cubicBezTo>
                <a:cubicBezTo>
                  <a:pt x="2880360" y="35137"/>
                  <a:pt x="2896235" y="30692"/>
                  <a:pt x="2927985" y="23072"/>
                </a:cubicBezTo>
                <a:cubicBezTo>
                  <a:pt x="2959735" y="15452"/>
                  <a:pt x="2971165" y="7197"/>
                  <a:pt x="3006725" y="3387"/>
                </a:cubicBezTo>
                <a:cubicBezTo>
                  <a:pt x="3042285" y="-423"/>
                  <a:pt x="3069590" y="3387"/>
                  <a:pt x="3105150" y="3387"/>
                </a:cubicBezTo>
                <a:cubicBezTo>
                  <a:pt x="3140710" y="3387"/>
                  <a:pt x="3152775" y="3387"/>
                  <a:pt x="3183890" y="3387"/>
                </a:cubicBezTo>
                <a:cubicBezTo>
                  <a:pt x="3215005" y="3387"/>
                  <a:pt x="3226435" y="3387"/>
                  <a:pt x="3261995" y="3387"/>
                </a:cubicBezTo>
                <a:cubicBezTo>
                  <a:pt x="3297555" y="3387"/>
                  <a:pt x="3324860" y="-4233"/>
                  <a:pt x="3360420" y="3387"/>
                </a:cubicBezTo>
                <a:cubicBezTo>
                  <a:pt x="3395980" y="11007"/>
                  <a:pt x="3407410" y="30692"/>
                  <a:pt x="3439160" y="42757"/>
                </a:cubicBezTo>
                <a:cubicBezTo>
                  <a:pt x="3470910" y="54822"/>
                  <a:pt x="3486785" y="51012"/>
                  <a:pt x="3517900" y="62442"/>
                </a:cubicBezTo>
                <a:cubicBezTo>
                  <a:pt x="3549015" y="73872"/>
                  <a:pt x="3564890" y="89747"/>
                  <a:pt x="3596005" y="101177"/>
                </a:cubicBezTo>
                <a:cubicBezTo>
                  <a:pt x="3627120" y="112607"/>
                  <a:pt x="3642995" y="104987"/>
                  <a:pt x="3674745" y="120862"/>
                </a:cubicBezTo>
                <a:cubicBezTo>
                  <a:pt x="3706495" y="136737"/>
                  <a:pt x="3739515" y="168487"/>
                  <a:pt x="3753485" y="1799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3" idx="36"/>
          </p:cNvCxnSpPr>
          <p:nvPr/>
        </p:nvCxnSpPr>
        <p:spPr>
          <a:xfrm flipH="1">
            <a:off x="1447800" y="2887980"/>
            <a:ext cx="4827270" cy="6934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81200" y="3276600"/>
            <a:ext cx="1219200" cy="1371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09800" y="3437890"/>
            <a:ext cx="2355850" cy="121031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33600" y="3418205"/>
            <a:ext cx="4731385" cy="13823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362200" y="2971800"/>
            <a:ext cx="3733800" cy="1676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524000" y="3281045"/>
            <a:ext cx="1921510" cy="25101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752600" y="3300095"/>
            <a:ext cx="3127375" cy="241490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524000" y="3221990"/>
            <a:ext cx="5556885" cy="256921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905000" y="2819400"/>
            <a:ext cx="4114800" cy="2590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ket 26"/>
          <p:cNvSpPr/>
          <p:nvPr/>
        </p:nvSpPr>
        <p:spPr>
          <a:xfrm>
            <a:off x="203835" y="4724400"/>
            <a:ext cx="329565" cy="1066800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81000" y="3261360"/>
            <a:ext cx="2986405" cy="237744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8600" y="3300095"/>
            <a:ext cx="4671060" cy="218630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1"/>
          </p:cNvCxnSpPr>
          <p:nvPr/>
        </p:nvCxnSpPr>
        <p:spPr>
          <a:xfrm flipH="1">
            <a:off x="203835" y="3143250"/>
            <a:ext cx="6661150" cy="211455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36"/>
          </p:cNvCxnSpPr>
          <p:nvPr/>
        </p:nvCxnSpPr>
        <p:spPr>
          <a:xfrm flipH="1">
            <a:off x="228600" y="2887980"/>
            <a:ext cx="6046470" cy="252222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Functions and formulations of tense</a:t>
            </a: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(Present)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Simple Present      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Subject+Verb1/be1+ Object/Compliment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Main Meanings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This action is a habit or repeated now.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 usually 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drive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to school.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This is a fact that’s always (or almost always) true.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Wood 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floats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in water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Present Progressive       Subject+Be1+ Verbing+Object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Main Meanings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This action is happening right now.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You </a:t>
            </a:r>
            <a:r>
              <a:rPr lang="id-ID" altLang="x-none" sz="1600" b="1" dirty="0">
                <a:latin typeface="Arial" panose="020B0604020202020204" pitchFamily="34" charset="0"/>
                <a:ea typeface="Arial" panose="020B0604020202020204" pitchFamily="34" charset="0"/>
              </a:rPr>
              <a:t>are reading</a:t>
            </a: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 this sentence.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This action isn’t finished, but might not be happening right now.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John </a:t>
            </a:r>
            <a:r>
              <a:rPr lang="id-ID" altLang="x-none" sz="1600" b="1" dirty="0">
                <a:latin typeface="Arial" panose="020B0604020202020204" pitchFamily="34" charset="0"/>
                <a:ea typeface="Arial" panose="020B0604020202020204" pitchFamily="34" charset="0"/>
              </a:rPr>
              <a:t>is studying</a:t>
            </a: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 English this semester, but he isn’t studying right now; he’s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eating dinner.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Note: Don’t use present progressive with stative verbs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(Continued)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Present Perfect                   Subject+has/have+Verb3+Object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Main Meanings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With a length of time, present perfect usually means this action started in the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past and has continued until now.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Ralph’s a bus driver. He has worked as a bus driver for 10 years.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Note: Present Perfect Progressive can often be used to say the same thing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(but not with stative verbs).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With no time phrase, present perfect usually means the action ended in the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past, but the time is not clear.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Ralph isn’t hungry because he has eaten dinner.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Note: In American English, simple past can usually be used to say the same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thing.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(Continued)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sz="2800" dirty="0"/>
              <a:t>Present Perfect Progressive</a:t>
            </a:r>
            <a:endParaRPr sz="2800" dirty="0"/>
          </a:p>
          <a:p>
            <a:pPr>
              <a:buNone/>
            </a:pPr>
            <a:r>
              <a:rPr lang="id-ID" sz="2800" dirty="0"/>
              <a:t>Subject+has/have+been+Verbing+Object</a:t>
            </a:r>
            <a:endParaRPr lang="id-ID" sz="2800" dirty="0"/>
          </a:p>
          <a:p>
            <a:pPr>
              <a:buNone/>
            </a:pPr>
            <a:r>
              <a:rPr sz="2800" dirty="0"/>
              <a:t>Main Meaning</a:t>
            </a:r>
            <a:endParaRPr sz="2800" dirty="0"/>
          </a:p>
          <a:p>
            <a:pPr>
              <a:buNone/>
            </a:pPr>
            <a:r>
              <a:rPr sz="2800" dirty="0"/>
              <a:t>This action started in the past and has continued until now.</a:t>
            </a:r>
            <a:endParaRPr sz="2800" dirty="0"/>
          </a:p>
          <a:p>
            <a:pPr>
              <a:buNone/>
            </a:pPr>
            <a:r>
              <a:rPr sz="2800" dirty="0"/>
              <a:t>Ralph’s a bus driver. He </a:t>
            </a:r>
            <a:r>
              <a:rPr sz="2800" b="1" dirty="0"/>
              <a:t>has been working</a:t>
            </a:r>
            <a:r>
              <a:rPr sz="2800" dirty="0"/>
              <a:t> as a bus driver for 10 years.</a:t>
            </a:r>
            <a:endParaRPr sz="2800" dirty="0"/>
          </a:p>
          <a:p>
            <a:pPr>
              <a:buNone/>
            </a:pPr>
            <a:r>
              <a:rPr sz="2800" dirty="0"/>
              <a:t>Note: Don’t use present perfect progressive with stative verbs</a:t>
            </a:r>
            <a:endParaRPr sz="2800" dirty="0"/>
          </a:p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(Past)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Simple Past       </a:t>
            </a:r>
            <a:r>
              <a:rPr lang="id-ID" sz="2800" dirty="0"/>
              <a:t>Subject+Verb2/Be2+Object/Compliment</a:t>
            </a:r>
            <a:endParaRPr lang="id-ID" sz="2800" dirty="0"/>
          </a:p>
          <a:p>
            <a:pPr marL="0" indent="0">
              <a:buNone/>
            </a:pPr>
            <a:r>
              <a:rPr sz="2800" dirty="0"/>
              <a:t>Main Meaning</a:t>
            </a:r>
            <a:endParaRPr sz="2800" dirty="0"/>
          </a:p>
          <a:p>
            <a:pPr marL="0" indent="0">
              <a:buNone/>
            </a:pPr>
            <a:r>
              <a:rPr sz="2800" dirty="0"/>
              <a:t>This action ended in the past.</a:t>
            </a:r>
            <a:endParaRPr sz="2800" dirty="0"/>
          </a:p>
          <a:p>
            <a:pPr marL="0" indent="0">
              <a:buNone/>
            </a:pPr>
            <a:r>
              <a:rPr sz="2800" dirty="0"/>
              <a:t>John </a:t>
            </a:r>
            <a:r>
              <a:rPr sz="2800" b="1" dirty="0">
                <a:solidFill>
                  <a:srgbClr val="FF0000"/>
                </a:solidFill>
              </a:rPr>
              <a:t>did</a:t>
            </a:r>
            <a:r>
              <a:rPr sz="2800" dirty="0"/>
              <a:t> his homework last night.</a:t>
            </a:r>
            <a:endParaRPr sz="2800" dirty="0"/>
          </a:p>
          <a:p>
            <a:pPr marL="0" indent="0">
              <a:buNone/>
            </a:pPr>
            <a:r>
              <a:rPr sz="2800" dirty="0"/>
              <a:t>Note: Simple past is correct for most actions in the past. There are only a</a:t>
            </a:r>
            <a:endParaRPr sz="2800" dirty="0"/>
          </a:p>
          <a:p>
            <a:pPr marL="0" indent="0">
              <a:buNone/>
            </a:pPr>
            <a:r>
              <a:rPr sz="2800" dirty="0"/>
              <a:t>few times when we absolutely need to use other past tenses.</a:t>
            </a:r>
            <a:endParaRPr sz="2800" dirty="0"/>
          </a:p>
          <a:p>
            <a:endParaRPr lang="id-ID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Functions and formulations of tense (Past) (Continued)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Past Progressive  </a:t>
            </a:r>
            <a:endParaRPr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Subject+Be2+verbing+Object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Main Meaning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This action happened over time in the past.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Most common use: to show this action was happening over time when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something happened.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doing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his homework when the earthquake started.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5967</Words>
  <Application>WPS Presentation</Application>
  <PresentationFormat>On-screen Show (4:3)</PresentationFormat>
  <Paragraphs>171</Paragraphs>
  <Slides>16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Learning Objective</vt:lpstr>
      <vt:lpstr>What is tense?</vt:lpstr>
      <vt:lpstr>Kinds of tenses</vt:lpstr>
      <vt:lpstr>Functions and formulations of tense (Present)</vt:lpstr>
      <vt:lpstr>Functions and formulations of tense (Continued)</vt:lpstr>
      <vt:lpstr>Functions and formulations of tense (Continued)</vt:lpstr>
      <vt:lpstr> Functions and formulations of tense (Past)  </vt:lpstr>
      <vt:lpstr> Functions and formulations of tense (Past) (Continued) </vt:lpstr>
      <vt:lpstr> Functions and formulations of tense (Past) (Continued) </vt:lpstr>
      <vt:lpstr> Functions and formulations of tense (Past) (Continued) </vt:lpstr>
      <vt:lpstr> Functions and formulations of tense (Future)  </vt:lpstr>
      <vt:lpstr> Functions and formulations of tense (Future) (Continued)  </vt:lpstr>
      <vt:lpstr> Functions and formulations of tense (Future) (Continued)  </vt:lpstr>
      <vt:lpstr> Functions and formulations of tense (Future) (Continued) 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260</cp:revision>
  <dcterms:created xsi:type="dcterms:W3CDTF">2010-08-24T06:47:00Z</dcterms:created>
  <dcterms:modified xsi:type="dcterms:W3CDTF">2017-10-18T08:47:41Z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