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16" r:id="rId3"/>
    <p:sldId id="365" r:id="rId5"/>
    <p:sldId id="380" r:id="rId6"/>
    <p:sldId id="378" r:id="rId7"/>
    <p:sldId id="366" r:id="rId8"/>
    <p:sldId id="367" r:id="rId9"/>
    <p:sldId id="368" r:id="rId10"/>
    <p:sldId id="369" r:id="rId11"/>
    <p:sldId id="370" r:id="rId12"/>
    <p:sldId id="371" r:id="rId13"/>
    <p:sldId id="372" r:id="rId14"/>
    <p:sldId id="390" r:id="rId15"/>
    <p:sldId id="392" r:id="rId16"/>
    <p:sldId id="376" r:id="rId17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/>
    <p:restoredTop sz="93189"/>
  </p:normalViewPr>
  <p:slideViewPr>
    <p:cSldViewPr showGuides="1">
      <p:cViewPr>
        <p:scale>
          <a:sx n="70" d="100"/>
          <a:sy n="70" d="100"/>
        </p:scale>
        <p:origin x="-1410" y="444"/>
      </p:cViewPr>
      <p:guideLst>
        <p:guide orient="horz" pos="206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white"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0" name="Picture 2" descr="C:\Users\arsil\Desktop\Smartcreative.jpg"/>
          <p:cNvPicPr>
            <a:picLocks noChangeAspect="1"/>
          </p:cNvPicPr>
          <p:nvPr/>
        </p:nvPicPr>
        <p:blipFill>
          <a:blip r:embed="rId1"/>
          <a:srcRect l="1051" r="800" b="504"/>
          <a:stretch>
            <a:fillRect/>
          </a:stretch>
        </p:blipFill>
        <p:spPr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TextBox 1"/>
          <p:cNvSpPr txBox="1"/>
          <p:nvPr/>
        </p:nvSpPr>
        <p:spPr>
          <a:xfrm>
            <a:off x="3200400" y="3725863"/>
            <a:ext cx="5638800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BASIC GRAMMAR</a:t>
            </a:r>
            <a:endParaRPr lang="id-ID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WEEK</a:t>
            </a:r>
            <a:r>
              <a:rPr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4: Class of Words</a:t>
            </a:r>
            <a:endParaRPr lang="id-ID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NURYANSYAH ADIJAYA</a:t>
            </a:r>
            <a:r>
              <a:rPr b="1" dirty="0">
                <a:solidFill>
                  <a:schemeClr val="bg1"/>
                </a:solidFill>
                <a:latin typeface="Arial" panose="020B0604020202020204" pitchFamily="34" charset="0"/>
              </a:rPr>
              <a:t>, M.</a:t>
            </a:r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Pd</a:t>
            </a:r>
            <a:r>
              <a:rPr b="1" dirty="0">
                <a:solidFill>
                  <a:schemeClr val="bg1"/>
                </a:solidFill>
                <a:latin typeface="Arial" panose="020B0604020202020204" pitchFamily="34" charset="0"/>
              </a:rPr>
              <a:t>.</a:t>
            </a:r>
            <a:endParaRPr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b="1" dirty="0">
                <a:solidFill>
                  <a:schemeClr val="bg1"/>
                </a:solidFill>
                <a:latin typeface="Arial" panose="020B0604020202020204" pitchFamily="34" charset="0"/>
              </a:rPr>
              <a:t>PENDIDIKAN </a:t>
            </a:r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BAHASA INGGRIS</a:t>
            </a:r>
            <a:r>
              <a:rPr b="1" dirty="0">
                <a:solidFill>
                  <a:schemeClr val="bg1"/>
                </a:solidFill>
                <a:latin typeface="Arial" panose="020B0604020202020204" pitchFamily="34" charset="0"/>
              </a:rPr>
              <a:t>, FKIP</a:t>
            </a:r>
            <a:endParaRPr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266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br>
              <a:rPr lang="id-ID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</a:b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Pronoun</a:t>
            </a:r>
            <a:br>
              <a:rPr sz="3200" dirty="0">
                <a:latin typeface="Arial" panose="020B0604020202020204" pitchFamily="34" charset="0"/>
                <a:ea typeface="Arial" panose="020B0604020202020204" pitchFamily="34" charset="0"/>
              </a:rPr>
            </a:br>
            <a:endParaRPr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is A pronoun is a word that takes the place of a noun. There are different kinds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of pronouns.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Personal Pronouns --&gt; </a:t>
            </a:r>
            <a:r>
              <a:rPr lang="id-ID" altLang="x-none" sz="2400" b="1" dirty="0">
                <a:latin typeface="Arial" panose="020B0604020202020204" pitchFamily="34" charset="0"/>
                <a:ea typeface="Arial" panose="020B0604020202020204" pitchFamily="34" charset="0"/>
              </a:rPr>
              <a:t>My</a:t>
            </a: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 book is on the table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Reflexive Pronouns  --&gt; I </a:t>
            </a:r>
            <a:r>
              <a:rPr lang="id-ID" altLang="x-none" sz="2400" b="1" dirty="0">
                <a:latin typeface="Arial" panose="020B0604020202020204" pitchFamily="34" charset="0"/>
                <a:ea typeface="Arial" panose="020B0604020202020204" pitchFamily="34" charset="0"/>
              </a:rPr>
              <a:t>myself</a:t>
            </a: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 cleaned the room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Possessive Pronouns --&gt; This book is </a:t>
            </a:r>
            <a:r>
              <a:rPr lang="id-ID" altLang="x-none" sz="2400" b="1" dirty="0">
                <a:latin typeface="Arial" panose="020B0604020202020204" pitchFamily="34" charset="0"/>
                <a:ea typeface="Arial" panose="020B0604020202020204" pitchFamily="34" charset="0"/>
              </a:rPr>
              <a:t>mine</a:t>
            </a:r>
            <a:endParaRPr lang="id-ID" altLang="x-none" sz="2400" b="1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Demonstrative Pronouns --&gt; T</a:t>
            </a:r>
            <a:r>
              <a:rPr lang="id-ID" altLang="x-none" sz="2400" b="1" dirty="0">
                <a:latin typeface="Arial" panose="020B0604020202020204" pitchFamily="34" charset="0"/>
                <a:ea typeface="Arial" panose="020B0604020202020204" pitchFamily="34" charset="0"/>
              </a:rPr>
              <a:t>his</a:t>
            </a: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 is my book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Interrogative Pronouns --&gt; W</a:t>
            </a:r>
            <a:r>
              <a:rPr lang="id-ID" altLang="x-none" sz="2400" b="1" dirty="0">
                <a:latin typeface="Arial" panose="020B0604020202020204" pitchFamily="34" charset="0"/>
                <a:ea typeface="Arial" panose="020B0604020202020204" pitchFamily="34" charset="0"/>
              </a:rPr>
              <a:t>ho</a:t>
            </a: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 cleaned the room?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Indefinite Pronouns--&gt; </a:t>
            </a:r>
            <a:r>
              <a:rPr lang="id-ID" altLang="x-none" sz="2400" b="1" dirty="0">
                <a:latin typeface="Arial" panose="020B0604020202020204" pitchFamily="34" charset="0"/>
                <a:ea typeface="Arial" panose="020B0604020202020204" pitchFamily="34" charset="0"/>
              </a:rPr>
              <a:t>Everybody</a:t>
            </a: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 is unique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290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br>
              <a:rPr lang="id-ID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</a:br>
            <a:r>
              <a:rPr lang="id-ID" sz="3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Preposition</a:t>
            </a:r>
            <a:br>
              <a:rPr sz="3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</a:br>
            <a:endParaRPr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sz="2800" dirty="0"/>
              <a:t>Prepositions are words that show a connection between other words. Most prepositions are little words like at, in and on.</a:t>
            </a:r>
            <a:endParaRPr sz="2800" dirty="0"/>
          </a:p>
          <a:p>
            <a:pPr marL="0" indent="0">
              <a:buNone/>
            </a:pPr>
            <a:endParaRPr sz="2800" dirty="0"/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290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br>
              <a:rPr lang="id-ID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</a:b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Conjunction </a:t>
            </a:r>
            <a:br>
              <a:rPr sz="3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</a:br>
            <a:endParaRPr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sz="2800" dirty="0"/>
              <a:t>Conjunctions are words used to link words, phrases or clauses. Some common conjunctions are and, but and or.</a:t>
            </a:r>
            <a:endParaRPr sz="2800" dirty="0"/>
          </a:p>
          <a:p>
            <a:pPr marL="0" indent="0">
              <a:buNone/>
            </a:pPr>
            <a:r>
              <a:rPr lang="id-ID" sz="2800" dirty="0"/>
              <a:t>* </a:t>
            </a:r>
            <a:r>
              <a:rPr sz="2800" dirty="0"/>
              <a:t>Steve and his fiiend are coming to dinner.</a:t>
            </a:r>
            <a:endParaRPr sz="2800" dirty="0"/>
          </a:p>
          <a:p>
            <a:pPr marL="0" indent="0">
              <a:buNone/>
            </a:pPr>
            <a:r>
              <a:rPr lang="id-ID" sz="2800" dirty="0"/>
              <a:t>* Susan raised her hand and snapped her fingers.</a:t>
            </a:r>
            <a:endParaRPr lang="id-ID" sz="2800" dirty="0"/>
          </a:p>
          <a:p>
            <a:pPr marL="0" indent="0">
              <a:buNone/>
            </a:pPr>
            <a:r>
              <a:rPr lang="id-ID" sz="2800" dirty="0"/>
              <a:t>* These shoes are old but comjortable.</a:t>
            </a:r>
            <a:endParaRPr lang="id-ID" sz="2800" dirty="0"/>
          </a:p>
          <a:p>
            <a:pPr marL="0" indent="0">
              <a:buNone/>
            </a:pPr>
            <a:r>
              <a:rPr lang="id-ID" sz="2800" dirty="0"/>
              <a:t>* He wants to watch TV or (to) listen to some music.</a:t>
            </a:r>
            <a:endParaRPr lang="id-ID" sz="2800" dirty="0"/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290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Exercises</a:t>
            </a:r>
            <a:br>
              <a:rPr sz="3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</a:br>
            <a:endParaRPr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sz="2800" dirty="0"/>
              <a:t>1. The man (care) .......... arrange the bricks for the bridge.</a:t>
            </a:r>
            <a:endParaRPr lang="id-ID" sz="2800" dirty="0"/>
          </a:p>
          <a:p>
            <a:pPr marL="0" indent="0">
              <a:buNone/>
            </a:pPr>
            <a:r>
              <a:rPr lang="id-ID" sz="2800" dirty="0"/>
              <a:t>2.Wow, you decorated the room(beauty) ........</a:t>
            </a:r>
            <a:endParaRPr lang="id-ID" sz="2800" dirty="0"/>
          </a:p>
          <a:p>
            <a:pPr marL="0" indent="0">
              <a:buNone/>
            </a:pPr>
            <a:r>
              <a:rPr lang="id-ID" sz="2800" dirty="0"/>
              <a:t>3. Zati is very (beauty)...... girl</a:t>
            </a:r>
            <a:endParaRPr lang="id-ID" sz="2800" dirty="0"/>
          </a:p>
          <a:p>
            <a:pPr marL="0" indent="0">
              <a:buNone/>
            </a:pPr>
            <a:r>
              <a:rPr lang="id-ID" sz="2800" dirty="0"/>
              <a:t>4.Nata (hard) ....... found her purse. Finally, she found it under her pillow.</a:t>
            </a:r>
            <a:endParaRPr lang="id-ID" sz="2800" dirty="0"/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314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endParaRPr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Azar. B.S. (2012). </a:t>
            </a:r>
            <a:r>
              <a:rPr lang="id-ID" altLang="x-none" sz="2200" i="1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Understanding and Using English 	Grammar, Third Edition</a:t>
            </a: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. New York: Pearson Education  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  <a:sym typeface="+mn-ea"/>
            </a:endParaRPr>
          </a:p>
          <a:p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Seaton Anne and Y.H. Mew (2007) </a:t>
            </a:r>
            <a:r>
              <a:rPr lang="id-ID" altLang="x-none" sz="2200" i="1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Basic English Grammar: 	book 1</a:t>
            </a: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. USA: Saddleback Educational Publishing.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Seaton Anne and Y.H. Mew (2007) </a:t>
            </a:r>
            <a:r>
              <a:rPr lang="id-ID" altLang="x-none" sz="2200" i="1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Basic English Grammar: 	book 2</a:t>
            </a: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. USA: Saddleback Educational Publishing.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  <a:sym typeface="+mn-ea"/>
            </a:endParaRPr>
          </a:p>
          <a:p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Swan, Michael and Catherine. W. (2011). </a:t>
            </a:r>
            <a:r>
              <a:rPr lang="id-ID" altLang="x-none" sz="2200" i="1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Oxford English 	Grammar Course: Intermediate</a:t>
            </a: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. UK:OUP.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Ward, Cristopher. (2003). Have </a:t>
            </a:r>
            <a:r>
              <a:rPr lang="id-ID" altLang="x-none" sz="2200" i="1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Teachers Ever Changed Their 	Attitude to Grammar</a:t>
            </a: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. Singapore: SEAMEO Regional 	Language Center.  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4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>
                <a:latin typeface="Arial" panose="020B0604020202020204" pitchFamily="34" charset="0"/>
                <a:ea typeface="Arial" panose="020B0604020202020204" pitchFamily="34" charset="0"/>
              </a:rPr>
              <a:t>Learning Objective</a:t>
            </a:r>
            <a:endParaRPr lang="id-ID"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r>
              <a:rPr sz="2800" dirty="0"/>
              <a:t>Students are able to Identify class of words</a:t>
            </a:r>
            <a:endParaRPr sz="2800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098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/>
              <a:t>What is word classes?</a:t>
            </a:r>
            <a:endParaRPr lang="id-ID"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sz="2800" dirty="0"/>
              <a:t>  In general terms, </a:t>
            </a:r>
            <a:r>
              <a:rPr lang="id-ID" sz="2800" dirty="0"/>
              <a:t>class of word is defined as word categoration which is used in a sentence.</a:t>
            </a:r>
            <a:endParaRPr lang="id-ID" sz="2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000" dirty="0">
                <a:latin typeface="Arial" panose="020B0604020202020204" pitchFamily="34" charset="0"/>
                <a:cs typeface="Arial" panose="020B0604020202020204" pitchFamily="34" charset="0"/>
              </a:rPr>
              <a:t>Kinds of word classes</a:t>
            </a:r>
            <a:endParaRPr lang="id-ID" sz="3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id-ID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There are several word classes used in a sentence; Noun, verbs, adjective, adverb, pronoun, preposition, conjunction, etc.                     </a:t>
            </a:r>
            <a:endParaRPr kumimoji="0" lang="id-ID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6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Noun</a:t>
            </a:r>
            <a:endParaRPr lang="id-ID" sz="320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371475" y="1371600"/>
            <a:ext cx="8315325" cy="4754880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altLang="x-none" sz="1600" dirty="0">
                <a:latin typeface="Arial" panose="020B0604020202020204" pitchFamily="34" charset="0"/>
                <a:ea typeface="Arial" panose="020B0604020202020204" pitchFamily="34" charset="0"/>
              </a:rPr>
              <a:t>Noun is a word or words that replace  or identify something.</a:t>
            </a:r>
            <a:endParaRPr lang="id-ID" altLang="x-none" sz="16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160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id-ID" altLang="x-none" sz="16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1600" dirty="0">
                <a:latin typeface="Arial" panose="020B0604020202020204" pitchFamily="34" charset="0"/>
                <a:ea typeface="Arial" panose="020B0604020202020204" pitchFamily="34" charset="0"/>
              </a:rPr>
              <a:t>* Proper noun</a:t>
            </a:r>
            <a:endParaRPr lang="id-ID" altLang="x-non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1600" dirty="0">
                <a:latin typeface="Arial" panose="020B0604020202020204" pitchFamily="34" charset="0"/>
                <a:cs typeface="Arial" panose="020B0604020202020204" pitchFamily="34" charset="0"/>
              </a:rPr>
              <a:t>The names of particular people, places and things are proper nouns. They</a:t>
            </a:r>
            <a:endParaRPr lang="id-ID" altLang="x-non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1600" dirty="0">
                <a:latin typeface="Arial" panose="020B0604020202020204" pitchFamily="34" charset="0"/>
                <a:cs typeface="Arial" panose="020B0604020202020204" pitchFamily="34" charset="0"/>
              </a:rPr>
              <a:t>always begin with a capital letter.</a:t>
            </a:r>
            <a:endParaRPr lang="id-ID" altLang="x-non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1600" dirty="0">
                <a:latin typeface="Arial" panose="020B0604020202020204" pitchFamily="34" charset="0"/>
                <a:cs typeface="Arial" panose="020B0604020202020204" pitchFamily="34" charset="0"/>
              </a:rPr>
              <a:t>Bogor, Rose, etc </a:t>
            </a:r>
            <a:endParaRPr lang="id-ID" altLang="x-non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d-ID" altLang="x-none" sz="16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1600" dirty="0">
                <a:latin typeface="Arial" panose="020B0604020202020204" pitchFamily="34" charset="0"/>
                <a:ea typeface="Arial" panose="020B0604020202020204" pitchFamily="34" charset="0"/>
              </a:rPr>
              <a:t>* Common noun </a:t>
            </a:r>
            <a:endParaRPr lang="id-ID" altLang="x-none" sz="16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1600" dirty="0">
                <a:latin typeface="Arial" panose="020B0604020202020204" pitchFamily="34" charset="0"/>
                <a:ea typeface="Arial" panose="020B0604020202020204" pitchFamily="34" charset="0"/>
              </a:rPr>
              <a:t>Word which is used as umbrella word.</a:t>
            </a:r>
            <a:endParaRPr lang="id-ID" altLang="x-none" sz="16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1600" dirty="0">
                <a:latin typeface="Arial" panose="020B0604020202020204" pitchFamily="34" charset="0"/>
                <a:ea typeface="Arial" panose="020B0604020202020204" pitchFamily="34" charset="0"/>
              </a:rPr>
              <a:t>Flower , month</a:t>
            </a:r>
            <a:endParaRPr lang="id-ID" altLang="x-none" sz="16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id-ID" altLang="x-none" sz="16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70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>
                <a:latin typeface="Arial" panose="020B0604020202020204" pitchFamily="34" charset="0"/>
                <a:ea typeface="Arial" panose="020B0604020202020204" pitchFamily="34" charset="0"/>
              </a:rPr>
              <a:t>Verb</a:t>
            </a:r>
            <a:endParaRPr lang="id-ID"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altLang="x-none" sz="1800" dirty="0">
                <a:latin typeface="Arial" panose="020B0604020202020204" pitchFamily="34" charset="0"/>
                <a:ea typeface="Arial" panose="020B0604020202020204" pitchFamily="34" charset="0"/>
              </a:rPr>
              <a:t>Verb is a word or words that represent an action or movement</a:t>
            </a:r>
            <a:endParaRPr lang="id-ID" altLang="x-none" sz="1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1800" dirty="0">
                <a:latin typeface="Arial" panose="020B0604020202020204" pitchFamily="34" charset="0"/>
                <a:ea typeface="Arial" panose="020B0604020202020204" pitchFamily="34" charset="0"/>
              </a:rPr>
              <a:t> Transitive verb </a:t>
            </a:r>
            <a:endParaRPr lang="id-ID" altLang="x-none" sz="1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1800" dirty="0">
                <a:latin typeface="Arial" panose="020B0604020202020204" pitchFamily="34" charset="0"/>
                <a:ea typeface="Arial" panose="020B0604020202020204" pitchFamily="34" charset="0"/>
              </a:rPr>
              <a:t>is a verb which needs an object.</a:t>
            </a:r>
            <a:endParaRPr lang="id-ID" altLang="x-none" sz="1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id-ID" altLang="x-none" sz="1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1800" dirty="0">
                <a:latin typeface="Arial" panose="020B0604020202020204" pitchFamily="34" charset="0"/>
                <a:ea typeface="Arial" panose="020B0604020202020204" pitchFamily="34" charset="0"/>
              </a:rPr>
              <a:t>Andri is playing football.</a:t>
            </a:r>
            <a:endParaRPr lang="id-ID" altLang="x-none" sz="1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180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id-ID" altLang="x-none" sz="1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1800" dirty="0">
                <a:latin typeface="Arial" panose="020B0604020202020204" pitchFamily="34" charset="0"/>
                <a:ea typeface="Arial" panose="020B0604020202020204" pitchFamily="34" charset="0"/>
              </a:rPr>
              <a:t>Intrnsitive verb</a:t>
            </a:r>
            <a:endParaRPr lang="id-ID" altLang="x-none" sz="1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1800" dirty="0">
                <a:latin typeface="Arial" panose="020B0604020202020204" pitchFamily="34" charset="0"/>
                <a:cs typeface="Arial" panose="020B0604020202020204" pitchFamily="34" charset="0"/>
              </a:rPr>
              <a:t>Eagles fly high in the sky.</a:t>
            </a:r>
            <a:endParaRPr lang="id-ID" altLang="x-non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Left Brace 1"/>
          <p:cNvSpPr/>
          <p:nvPr/>
        </p:nvSpPr>
        <p:spPr>
          <a:xfrm rot="5400000">
            <a:off x="1799590" y="2342515"/>
            <a:ext cx="154305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4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Adjective</a:t>
            </a:r>
            <a:endParaRPr lang="id-ID"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>
              <a:buNone/>
            </a:pPr>
            <a:r>
              <a:rPr lang="id-ID" sz="2800" dirty="0"/>
              <a:t>Adjective </a:t>
            </a:r>
            <a:endParaRPr lang="id-ID" sz="2800" dirty="0"/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</a:rPr>
              <a:t>is word or word used to modify a noun or pronoun. They give you more information about people, places, and things.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</a:rPr>
              <a:t>She is a </a:t>
            </a:r>
            <a:r>
              <a:rPr lang="id-ID" altLang="x-none" sz="2200" b="1" dirty="0">
                <a:latin typeface="Arial" panose="020B0604020202020204" pitchFamily="34" charset="0"/>
                <a:ea typeface="Arial" panose="020B0604020202020204" pitchFamily="34" charset="0"/>
              </a:rPr>
              <a:t>beautiful</a:t>
            </a: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</a:rPr>
              <a:t> girl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</a:rPr>
              <a:t>	VS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b="1" dirty="0">
                <a:latin typeface="Arial" panose="020B0604020202020204" pitchFamily="34" charset="0"/>
                <a:ea typeface="Arial" panose="020B0604020202020204" pitchFamily="34" charset="0"/>
              </a:rPr>
              <a:t>Beautiful</a:t>
            </a: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</a:rPr>
              <a:t> is the sweetest word that I ever heard from you.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8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br>
              <a:rPr lang="id-ID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</a:br>
            <a:r>
              <a:rPr lang="id-ID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Adverb </a:t>
            </a:r>
            <a:br>
              <a:rPr lang="id-ID" sz="3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endParaRPr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alt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An adverb is a word that describes a verb. It tells you</a:t>
            </a:r>
            <a:endParaRPr lang="id-ID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about an action, or the way something is done.</a:t>
            </a:r>
            <a:endParaRPr lang="id-ID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800" dirty="0">
                <a:latin typeface="Arial" panose="020B0604020202020204" pitchFamily="34" charset="0"/>
                <a:ea typeface="Arial" panose="020B0604020202020204" pitchFamily="34" charset="0"/>
              </a:rPr>
              <a:t>Kinds of adverbs: </a:t>
            </a:r>
            <a:r>
              <a:rPr lang="id-ID" altLang="x-none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Adverb phrase and adverb phrase </a:t>
            </a:r>
            <a:r>
              <a:rPr lang="id-ID" altLang="x-none" sz="280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id-ID" altLang="x-none" sz="2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id-ID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242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br>
              <a:rPr lang="id-ID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</a:b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Adverb Phrase and Adverb Clause</a:t>
            </a:r>
            <a:br>
              <a:rPr sz="3200" dirty="0">
                <a:latin typeface="Arial" panose="020B0604020202020204" pitchFamily="34" charset="0"/>
                <a:ea typeface="Arial" panose="020B0604020202020204" pitchFamily="34" charset="0"/>
              </a:rPr>
            </a:br>
            <a:endParaRPr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Adverb phrases are groups of words that functions as single adverbs to describe the action of the verb.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Are you sitting in </a:t>
            </a:r>
            <a:r>
              <a:rPr lang="id-ID" altLang="x-none" sz="22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a comfortable chair</a:t>
            </a: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?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0" indent="0">
              <a:buNone/>
            </a:pP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Adverb Clause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Is an adverb which has a verb used to modify the action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Andri was studying English </a:t>
            </a:r>
            <a:r>
              <a:rPr lang="id-ID" altLang="x-none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when</a:t>
            </a: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id-ID" altLang="x-none" sz="22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 called him</a:t>
            </a:r>
            <a:endParaRPr lang="id-ID" altLang="x-none" sz="2200" b="1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4"/>
            <a:endParaRPr lang="id-ID" altLang="x-none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3171</Words>
  <Application>WPS Presentation</Application>
  <PresentationFormat>On-screen Show (4:3)</PresentationFormat>
  <Paragraphs>114</Paragraphs>
  <Slides>14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Arial</vt:lpstr>
      <vt:lpstr>SimSun</vt:lpstr>
      <vt:lpstr>Wingdings</vt:lpstr>
      <vt:lpstr>Calibri</vt:lpstr>
      <vt:lpstr>Microsoft YaHei</vt:lpstr>
      <vt:lpstr/>
      <vt:lpstr>Arial Unicode MS</vt:lpstr>
      <vt:lpstr>Office Theme</vt:lpstr>
      <vt:lpstr>PowerPoint 演示文稿</vt:lpstr>
      <vt:lpstr>Learning Objective</vt:lpstr>
      <vt:lpstr>What is word classes?</vt:lpstr>
      <vt:lpstr>Kinds of word classes</vt:lpstr>
      <vt:lpstr>Noun</vt:lpstr>
      <vt:lpstr>Verb</vt:lpstr>
      <vt:lpstr>Adjective</vt:lpstr>
      <vt:lpstr> Adverb  </vt:lpstr>
      <vt:lpstr> Adverb Phrase and Adverb Clause </vt:lpstr>
      <vt:lpstr> Pronoun </vt:lpstr>
      <vt:lpstr> Preposition </vt:lpstr>
      <vt:lpstr> Conjunction  </vt:lpstr>
      <vt:lpstr>Exercises </vt:lpstr>
      <vt:lpstr>References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HPMini</cp:lastModifiedBy>
  <cp:revision>268</cp:revision>
  <dcterms:created xsi:type="dcterms:W3CDTF">2010-08-24T06:47:00Z</dcterms:created>
  <dcterms:modified xsi:type="dcterms:W3CDTF">2017-10-11T03:06:06Z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1033-10.2.0.5934</vt:lpwstr>
  </property>
</Properties>
</file>