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16" r:id="rId3"/>
    <p:sldId id="365" r:id="rId5"/>
    <p:sldId id="380" r:id="rId6"/>
    <p:sldId id="378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6" r:id="rId15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/>
    <p:restoredTop sz="93189"/>
  </p:normalViewPr>
  <p:slideViewPr>
    <p:cSldViewPr showGuides="1">
      <p:cViewPr>
        <p:scale>
          <a:sx n="70" d="100"/>
          <a:sy n="70" d="100"/>
        </p:scale>
        <p:origin x="-1410" y="444"/>
      </p:cViewPr>
      <p:guideLst>
        <p:guide orient="horz" pos="2029"/>
        <p:guide pos="28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id-ID" altLang="x-none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/>
          </p:nvPr>
        </p:nvSpPr>
        <p:spPr>
          <a:noFill/>
        </p:spPr>
        <p:txBody>
          <a:bodyPr lIns="91440" tIns="45720" rIns="91440" bIns="45720" rtlCol="0" anchor="b"/>
          <a:p>
            <a:pPr lvl="0" algn="r" eaLnBrk="1" hangingPunct="1"/>
            <a:fld id="{9A0DB2DC-4C9A-4742-B13C-FB6460FD3503}" type="slidenum">
              <a:rPr lang="id-ID" altLang="x-none" sz="1200" dirty="0">
                <a:latin typeface="Calibri" panose="020F0502020204030204" pitchFamily="34" charset="0"/>
              </a:rPr>
            </a:fld>
            <a:endParaRPr lang="id-ID" altLang="x-none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C0B86-F696-4745-A3A4-B9D65039FB9B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Picture 2" descr="C:\Users\arsil\Desktop\Smartcreative.jpg"/>
          <p:cNvPicPr>
            <a:picLocks noChangeAspect="1"/>
          </p:cNvPicPr>
          <p:nvPr/>
        </p:nvPicPr>
        <p:blipFill>
          <a:blip r:embed="rId1"/>
          <a:srcRect l="1051" r="800" b="504"/>
          <a:stretch>
            <a:fillRect/>
          </a:stretch>
        </p:blipFill>
        <p:spPr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TextBox 1"/>
          <p:cNvSpPr txBox="1"/>
          <p:nvPr/>
        </p:nvSpPr>
        <p:spPr>
          <a:xfrm>
            <a:off x="3200400" y="3725863"/>
            <a:ext cx="56388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BASIC GRAMMAR</a:t>
            </a:r>
            <a:endParaRPr lang="id-ID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WEEK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5: Modal Auxiliaries</a:t>
            </a:r>
            <a:endParaRPr lang="id-ID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NURYANSYAH ADIJAYA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, M.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Pd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  <a:endParaRPr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PENDIDIKAN </a:t>
            </a: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</a:rPr>
              <a:t>BAHASA INGGRIS</a:t>
            </a:r>
            <a:r>
              <a:rPr b="1" dirty="0">
                <a:solidFill>
                  <a:schemeClr val="bg1"/>
                </a:solidFill>
                <a:latin typeface="Arial" panose="020B0604020202020204" pitchFamily="34" charset="0"/>
              </a:rPr>
              <a:t>, FKIP</a:t>
            </a:r>
            <a:endParaRPr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6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Exercises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Respond the statement with appropriate modal 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1. A: Ted doesn't feel good. He has a bad stomachache.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    B: He ..... see a doctor.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2. A. Sandy got bad mark for math exam.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   B.  He.......... hardfor the exam.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3. I lost my book. I put it on the table, near to your table.  You ...... steal mine.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b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Exercises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Choose the best option of the following questions.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1. She looks pretty sick. I think she ________ go to a doctor. 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A. will     B. may  C.  should    D. can    E.  would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2.  I know he speaks five languages, but ________ he speak      Arabic?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A. Can   B. May   C. Must      D. Will      E. should.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</a:rPr>
              <a:t>3. You always get good mark for every subject. you ..... study hard every night.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A. Can   B. May   C. Must      D. Will      E. should.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Azar. B.S. (2012).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Understanding and Using English Grammar, 	Third Edition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New York: Pearson Education  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  <a:sym typeface="+mn-ea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Seaton Anne and Y.H. Mew (2007)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Basic English Grammar: 	book 1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USA: Saddleback Educational Publishing.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Seaton Anne and Y.H. Mew (2007)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Basic English Grammar: 	book 2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USA: Saddleback Educational Publishing.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  <a:sym typeface="+mn-ea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Swan, Michael and Catherine. W. (2011).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Oxford English 	Grammar Course: Intermediate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UK:OUP.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Ward, Cristopher. (2003). Have </a:t>
            </a:r>
            <a:r>
              <a:rPr lang="id-ID" altLang="x-none" sz="2200" i="1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Teachers Ever Changed Their 	Attitude to Grammar</a:t>
            </a:r>
            <a:r>
              <a:rPr lang="id-ID" altLang="x-none" sz="2200" dirty="0">
                <a:latin typeface="Arial" panose="020B0604020202020204" pitchFamily="34" charset="0"/>
                <a:ea typeface="Arial" panose="020B0604020202020204" pitchFamily="34" charset="0"/>
                <a:sym typeface="+mn-ea"/>
              </a:rPr>
              <a:t>. Singapore: SEAMEO Regional 	Language Center.  </a:t>
            </a: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Learning Objective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r>
              <a:rPr sz="2800" dirty="0"/>
              <a:t>Students are able to Identify </a:t>
            </a:r>
            <a:r>
              <a:rPr lang="id-ID" sz="2800" dirty="0"/>
              <a:t>and use appropriate </a:t>
            </a:r>
            <a:r>
              <a:rPr sz="2800" dirty="0"/>
              <a:t>modal auxiliaries </a:t>
            </a:r>
            <a:r>
              <a:rPr lang="id-ID" sz="2800" dirty="0"/>
              <a:t>in a sentence.</a:t>
            </a:r>
            <a:endParaRPr lang="id-ID" sz="2800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/>
              <a:t>What is Modal Auxiliary?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sz="2800" dirty="0"/>
              <a:t>  Modal auxiliaries generally express speakers' attitudes. For example, modals can express that a speaker feels something is necessary, advisable, permissible, possible, or probable; and, in addition, they can convey the strength of those attitudes.</a:t>
            </a:r>
            <a:endParaRPr sz="2800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Kinds of Modal Auxiliaries</a:t>
            </a:r>
            <a:endParaRPr lang="id-ID" sz="3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id-ID" altLang="en-US" sz="2800" noProof="0" dirty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  <a:sym typeface="+mn-ea"/>
              </a:rPr>
              <a:t>The modal auxiliaries in English are can, could, may, might, must, ought (to), shall,</a:t>
            </a:r>
            <a:endParaRPr kumimoji="0" lang="id-ID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id-ID" altLang="en-US" sz="2800" noProof="0" dirty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  <a:sym typeface="+mn-ea"/>
              </a:rPr>
              <a:t>should, will, would.             </a:t>
            </a:r>
            <a:endParaRPr kumimoji="0" lang="id-ID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d-ID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 </a:t>
            </a:r>
            <a:endParaRPr kumimoji="0" lang="id-ID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d-ID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                                     </a:t>
            </a:r>
            <a:endParaRPr kumimoji="0" lang="id-ID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Ability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Modal --&gt; Ability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id-ID" altLang="x-none" sz="2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She can answer the questions easily.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sz="2400" dirty="0">
                <a:latin typeface="Arial" panose="020B0604020202020204" pitchFamily="34" charset="0"/>
                <a:ea typeface="Arial" panose="020B0604020202020204" pitchFamily="34" charset="0"/>
              </a:rPr>
              <a:t>Dedi could run 100 Kilometers within 5 ours without stopping when he was in Junior High School.  </a:t>
            </a:r>
            <a:endParaRPr lang="id-ID" altLang="x-none" sz="24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Probability and Permission  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altLang="x-none" dirty="0">
                <a:latin typeface="Arial" panose="020B0604020202020204" pitchFamily="34" charset="0"/>
                <a:ea typeface="Arial" panose="020B0604020202020204" pitchFamily="34" charset="0"/>
              </a:rPr>
              <a:t>Riri hasn't come yet. She may stuck in traffic jam.</a:t>
            </a:r>
            <a:endParaRPr lang="id-ID" altLang="x-none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r>
              <a:rPr lang="id-ID" altLang="x-none" dirty="0">
                <a:latin typeface="Arial" panose="020B0604020202020204" pitchFamily="34" charset="0"/>
                <a:ea typeface="Arial" panose="020B0604020202020204" pitchFamily="34" charset="0"/>
              </a:rPr>
              <a:t>Rindi, May I borrow your pen?</a:t>
            </a:r>
            <a:endParaRPr lang="id-ID" altLang="x-none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Willingness</a:t>
            </a:r>
            <a:endParaRPr lang="id-ID"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>
              <a:buNone/>
            </a:pPr>
            <a:r>
              <a:rPr lang="id-ID" sz="4000" dirty="0"/>
              <a:t>They will visit me tomorrow</a:t>
            </a:r>
            <a:endParaRPr lang="id-ID" sz="4000" dirty="0"/>
          </a:p>
          <a:p>
            <a:pPr>
              <a:buNone/>
            </a:pPr>
            <a:r>
              <a:rPr lang="id-ID" sz="4000" dirty="0"/>
              <a:t>Will you tell me?</a:t>
            </a:r>
            <a:endParaRPr lang="id-ID" sz="4000" dirty="0"/>
          </a:p>
          <a:p>
            <a:pPr marL="0" indent="0">
              <a:buNone/>
            </a:pPr>
            <a:endParaRPr lang="id-ID" altLang="x-none" sz="2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br>
              <a:rPr lang="id-ID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Suggestion </a:t>
            </a:r>
            <a:br>
              <a:rPr lang="id-ID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dirty="0"/>
              <a:t>You should see your doctor very soon.</a:t>
            </a:r>
            <a:endParaRPr lang="id-ID" dirty="0"/>
          </a:p>
          <a:p>
            <a:pPr marL="0" indent="0">
              <a:buNone/>
            </a:pPr>
            <a:r>
              <a:rPr lang="id-ID" dirty="0"/>
              <a:t>Didi did not pass English Examination. He should have learnt hard for the exam.</a:t>
            </a:r>
            <a:endParaRPr lang="id-ID" dirty="0"/>
          </a:p>
          <a:p>
            <a:pPr marL="0" indent="0">
              <a:buNone/>
            </a:pPr>
            <a:endParaRPr lang="id-ID" altLang="x-none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Picture 2" descr="C:\Users\arsil\Desktop\Smartcreative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vert="horz" wrap="square" lIns="91440" tIns="45720" rIns="91440" bIns="45720" anchor="ctr"/>
          <a:p>
            <a:pPr>
              <a:spcBef>
                <a:spcPct val="50000"/>
              </a:spcBef>
            </a:pPr>
            <a:br>
              <a:rPr lang="id-ID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id-ID" sz="3200" dirty="0">
                <a:latin typeface="Arial" panose="020B0604020202020204" pitchFamily="34" charset="0"/>
                <a:ea typeface="Arial" panose="020B0604020202020204" pitchFamily="34" charset="0"/>
              </a:rPr>
              <a:t>Obligatory and Necessity</a:t>
            </a:r>
            <a:br>
              <a:rPr sz="3200" dirty="0">
                <a:latin typeface="Arial" panose="020B0604020202020204" pitchFamily="34" charset="0"/>
                <a:ea typeface="Arial" panose="020B0604020202020204" pitchFamily="34" charset="0"/>
              </a:rPr>
            </a:br>
            <a:endParaRPr sz="32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 vert="horz" wrap="square" lIns="91440" tIns="45720" rIns="91440" bIns="45720" anchor="t"/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You must take the medicine unless you condition will be worse.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I put my pencil on the table. But, I can find it there. You must steal the pencil. 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/>
            <a:endParaRPr lang="id-ID" altLang="x-none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2544</Words>
  <Application>WPS Presentation</Application>
  <PresentationFormat>On-screen Show (4:3)</PresentationFormat>
  <Paragraphs>88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SimSun</vt:lpstr>
      <vt:lpstr>Wingdings</vt:lpstr>
      <vt:lpstr>Calibri</vt:lpstr>
      <vt:lpstr>Microsoft YaHei</vt:lpstr>
      <vt:lpstr/>
      <vt:lpstr>Arial Unicode MS</vt:lpstr>
      <vt:lpstr>Segoe Print</vt:lpstr>
      <vt:lpstr>Office Theme</vt:lpstr>
      <vt:lpstr>PowerPoint 演示文稿</vt:lpstr>
      <vt:lpstr>Learning Objective</vt:lpstr>
      <vt:lpstr>What is Modal Auxiliary?</vt:lpstr>
      <vt:lpstr>Kinds of Modal Auxiliaries</vt:lpstr>
      <vt:lpstr>Ability</vt:lpstr>
      <vt:lpstr>Probability and Permission  </vt:lpstr>
      <vt:lpstr>Willingness</vt:lpstr>
      <vt:lpstr> Suggestion  </vt:lpstr>
      <vt:lpstr> Obligatory and Necessity </vt:lpstr>
      <vt:lpstr>Exercises</vt:lpstr>
      <vt:lpstr> Exercises </vt:lpstr>
      <vt:lpstr>References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HPMini</cp:lastModifiedBy>
  <cp:revision>268</cp:revision>
  <dcterms:created xsi:type="dcterms:W3CDTF">2010-08-24T06:47:00Z</dcterms:created>
  <dcterms:modified xsi:type="dcterms:W3CDTF">2017-10-18T09:14:56Z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