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90" r:id="rId15"/>
    <p:sldId id="376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6: Subjects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1. There (isn't, aren't) any letters in the mail for you today.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2. There (isn't, aren't) any mail for you today.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3. There (is, are) a lot of problems in the world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4. There (is, are) a hole in his sock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Subject-Verb Agreement: Some Irregularities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a ) The United States is big.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b) The Philippines consists of more than 7,000 islands.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c) The United Nations has its headquarters in New York City.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(d) Sears is a department store.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Sometimes a proper noun that ends in -s is singular. In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the examples, if the noun is changed to a pronoun, the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singular pronoun it is 'used (not the plural pronoun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they) because the noun is singular. In (a): The United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States = it (not they).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Correct the errors in subject-verb agreement. Some sentences contain no errors.  are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1. The books in my office is very valuable to me. 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2. All of the windows in our house were broken in the earthquake. (no errors)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3. All of the employees in that company is required to be proficient in a second language.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4. A lot of the people in my class works during the day and attends class in the evening.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5. Listening to very loud music at rock concerts have caused hearing loss in some teenagers.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6. Many of the satellites orbiting the earth is used for communications.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7. The news about the long-range effects of air pollution on the development of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children's lungs is disturbing.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8. Chinese have more than fifty thousand written characters.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9. About two-thirds of the Vietnamese works in agriculture.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/>
          <p:cNvCxnSpPr/>
          <p:nvPr/>
        </p:nvCxnSpPr>
        <p:spPr>
          <a:xfrm flipH="1">
            <a:off x="3124200" y="2317750"/>
            <a:ext cx="223520" cy="273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072130" y="2219325"/>
            <a:ext cx="35687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268980" y="2133600"/>
            <a:ext cx="845820" cy="262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r>
              <a:rPr sz="2800" dirty="0"/>
              <a:t>Students identify </a:t>
            </a:r>
            <a:r>
              <a:rPr lang="id-ID" sz="2800" dirty="0"/>
              <a:t>and the use of </a:t>
            </a:r>
            <a:r>
              <a:rPr sz="2800" dirty="0"/>
              <a:t>singular and plural subjects </a:t>
            </a:r>
            <a:r>
              <a:rPr lang="id-ID" sz="2800" dirty="0"/>
              <a:t>in a sentence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/>
              <a:t>What is Subject?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  </a:t>
            </a:r>
            <a:r>
              <a:rPr lang="id-ID" sz="2800" dirty="0"/>
              <a:t>Subject is word/words (language element) that appear before verb.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b="1" dirty="0"/>
              <a:t>A</a:t>
            </a:r>
            <a:r>
              <a:rPr lang="id-ID" sz="2800" dirty="0"/>
              <a:t> is the first English alphabet.</a:t>
            </a:r>
            <a:endParaRPr lang="id-ID" sz="2800" dirty="0"/>
          </a:p>
          <a:p>
            <a:pPr marL="0" indent="0">
              <a:buNone/>
            </a:pPr>
            <a:r>
              <a:rPr lang="id-ID" sz="2800" b="1" dirty="0"/>
              <a:t>We</a:t>
            </a:r>
            <a:r>
              <a:rPr lang="id-ID" sz="2800" dirty="0"/>
              <a:t> have enough time to do this assignment.</a:t>
            </a:r>
            <a:endParaRPr lang="id-ID" sz="2800" dirty="0"/>
          </a:p>
          <a:p>
            <a:pPr marL="0" indent="0">
              <a:buNone/>
            </a:pPr>
            <a:r>
              <a:rPr lang="id-ID" sz="2800" b="1" dirty="0"/>
              <a:t>She</a:t>
            </a:r>
            <a:r>
              <a:rPr lang="id-ID" sz="2800" dirty="0"/>
              <a:t> has two sons. 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Final -s/es; use, prononunciation, and spelling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Marry has two cat</a:t>
            </a:r>
            <a:r>
              <a:rPr lang="id-ID" altLang="en-US" sz="4400" b="1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s</a:t>
            </a:r>
            <a:r>
              <a:rPr lang="id-ID" altLang="en-US" sz="44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 </a:t>
            </a: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   </a:t>
            </a:r>
            <a:endParaRPr lang="id-ID" altLang="en-US" sz="280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I have two bag</a:t>
            </a:r>
            <a:r>
              <a:rPr lang="id-ID" altLang="en-US" sz="4400" b="1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s</a:t>
            </a: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   </a:t>
            </a:r>
            <a:endParaRPr lang="id-ID" altLang="en-US" sz="280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Mr. Yogo has to  teach two class</a:t>
            </a:r>
            <a:r>
              <a:rPr lang="id-ID" altLang="en-US" sz="4400" b="1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es</a:t>
            </a: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    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                                   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Basic Subject- Verb Agreement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A. My sister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lives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in Bogor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B. Her sisters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live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in Bandung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C. My brother and her brother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live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in Jakarta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D. Every student in my class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loves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dangdut.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E. One of my students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loves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Jazz 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Exercises 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1. Where (does, do) your parents live?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2. Why (was, were) Susan and Alex late for the meeting?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3. (Is, Are) having the responsibility for taking care of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pets good for young children?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4. Alex, as well as his two older brothers, (has, have) a good full-time job.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Subject-Verb Agreement: Using Expression of Quality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>
              <a:buNone/>
            </a:pPr>
            <a:r>
              <a:rPr lang="id-ID" sz="4000" dirty="0"/>
              <a:t>A. Some of the book </a:t>
            </a:r>
            <a:r>
              <a:rPr lang="id-ID" sz="4000" b="1" dirty="0"/>
              <a:t>is</a:t>
            </a:r>
            <a:r>
              <a:rPr lang="id-ID" sz="4000" dirty="0"/>
              <a:t> good.</a:t>
            </a:r>
            <a:endParaRPr lang="id-ID" sz="4000" dirty="0"/>
          </a:p>
          <a:p>
            <a:pPr>
              <a:buNone/>
            </a:pPr>
            <a:r>
              <a:rPr lang="id-ID" sz="4000" dirty="0"/>
              <a:t>B. Some of the books are good</a:t>
            </a:r>
            <a:endParaRPr lang="id-ID" sz="4000" dirty="0"/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In (A) Some of+Singular Noun= Singular verb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in (B) some of + Plural nouns = Plural verb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Excercises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dirty="0"/>
              <a:t>1. Some of the fruit in this bowl (is, are) rotten.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2. Some of the apples in that bowl (is, are) rotten.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3. Half of the students in the class (is, are) from Arabic-speaking countries.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4. Half of this money (is, are) yours</a:t>
            </a:r>
            <a:endParaRPr lang="id-ID" dirty="0"/>
          </a:p>
          <a:p>
            <a:pPr marL="0" indent="0">
              <a:buNone/>
            </a:pP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Subject-Verb Agreement: Using </a:t>
            </a:r>
            <a:r>
              <a:rPr lang="id-ID" sz="3200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There+Be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(a) There are twenty students in my class.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(b) There's a fly in the room.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In the structure there + be, there is called an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"expletive."</a:t>
            </a: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 It has no meaning as a vocabulary word.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It introduces the idea that something exists in a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particular place.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I I Pattern: there + be + subject + expression of place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(d) There is a book on the shelf.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(e) There are some books on the shelf.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id-ID" altLang="x-none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3830</Words>
  <Application>WPS Presentation</Application>
  <PresentationFormat>On-screen Show (4:3)</PresentationFormat>
  <Paragraphs>116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Segoe Print</vt:lpstr>
      <vt:lpstr>Office Theme</vt:lpstr>
      <vt:lpstr>PowerPoint 演示文稿</vt:lpstr>
      <vt:lpstr>Learning Objective</vt:lpstr>
      <vt:lpstr>What is Subject?</vt:lpstr>
      <vt:lpstr>Final -s/es; use, prononunciation, and spelling</vt:lpstr>
      <vt:lpstr>Basic Subject- Verb Agreement</vt:lpstr>
      <vt:lpstr>Probability and Permission  </vt:lpstr>
      <vt:lpstr>Willingness</vt:lpstr>
      <vt:lpstr> Suggestion  </vt:lpstr>
      <vt:lpstr> Obligatory and Necessity </vt:lpstr>
      <vt:lpstr>Exercises</vt:lpstr>
      <vt:lpstr> Exercises </vt:lpstr>
      <vt:lpstr> Subject-Verb Agreement: Some Irregularities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277</cp:revision>
  <dcterms:created xsi:type="dcterms:W3CDTF">2010-08-24T06:47:00Z</dcterms:created>
  <dcterms:modified xsi:type="dcterms:W3CDTF">2017-10-11T03:06:13Z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