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365" r:id="rId5"/>
    <p:sldId id="380" r:id="rId6"/>
    <p:sldId id="378" r:id="rId7"/>
    <p:sldId id="366" r:id="rId8"/>
    <p:sldId id="367" r:id="rId9"/>
    <p:sldId id="368" r:id="rId10"/>
    <p:sldId id="369" r:id="rId11"/>
    <p:sldId id="370" r:id="rId12"/>
    <p:sldId id="371" r:id="rId13"/>
    <p:sldId id="372"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029"/>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Slide Image Placeholder 1"/>
          <p:cNvSpPr>
            <a:spLocks noGrp="1" noRot="1" noChangeAspect="1" noTextEdit="1"/>
          </p:cNvSpPr>
          <p:nvPr>
            <p:ph type="sldImg"/>
          </p:nvPr>
        </p:nvSpPr>
        <p:spPr>
          <a:ln>
            <a:solidFill>
              <a:srgbClr val="000000">
                <a:alpha val="100000"/>
              </a:srgbClr>
            </a:solidFill>
            <a:miter lim="800000"/>
          </a:ln>
        </p:spPr>
      </p:sp>
      <p:sp>
        <p:nvSpPr>
          <p:cNvPr id="2457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GRAMMAR</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9: Passive voice</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126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sym typeface="+mn-ea"/>
              </a:rPr>
              <a:t>Exercises </a:t>
            </a:r>
            <a:endParaRPr lang="id-ID" sz="3200" dirty="0">
              <a:latin typeface="Arial" panose="020B0604020202020204" pitchFamily="34" charset="0"/>
              <a:ea typeface="Arial" panose="020B0604020202020204" pitchFamily="34" charset="0"/>
            </a:endParaRPr>
          </a:p>
        </p:txBody>
      </p:sp>
      <p:sp>
        <p:nvSpPr>
          <p:cNvPr id="11268"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400" dirty="0">
                <a:latin typeface="Arial" panose="020B0604020202020204" pitchFamily="34" charset="0"/>
                <a:cs typeface="Arial" panose="020B0604020202020204" pitchFamily="34" charset="0"/>
              </a:rPr>
              <a:t>6. This composition was written by Ali. That one was written byYoko.</a:t>
            </a:r>
            <a:endParaRPr lang="id-ID" altLang="x-none" sz="2400" dirty="0">
              <a:latin typeface="Arial" panose="020B0604020202020204" pitchFamily="34" charset="0"/>
              <a:cs typeface="Arial" panose="020B0604020202020204" pitchFamily="34" charset="0"/>
            </a:endParaRPr>
          </a:p>
          <a:p>
            <a:pPr marL="0" indent="0">
              <a:buNone/>
            </a:pP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7. The Washington Monument is visited by hundreds of people every day.</a:t>
            </a:r>
            <a:endParaRPr lang="id-ID" altLang="x-none" sz="2400" dirty="0">
              <a:latin typeface="Arial" panose="020B0604020202020204" pitchFamily="34" charset="0"/>
              <a:cs typeface="Arial" panose="020B0604020202020204" pitchFamily="34" charset="0"/>
            </a:endParaRPr>
          </a:p>
          <a:p>
            <a:pPr marL="0" indent="0">
              <a:buNone/>
            </a:pP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8. Bananas originated in Asia but now are grown in the tropics of both hemispheres of</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the world. They were introduced to the Americas in 15 16.</a:t>
            </a:r>
            <a:endParaRPr lang="id-ID" altLang="x-none" sz="2400" dirty="0">
              <a:latin typeface="Arial" panose="020B0604020202020204" pitchFamily="34" charset="0"/>
              <a:cs typeface="Arial" panose="020B0604020202020204" pitchFamily="34" charset="0"/>
            </a:endParaRPr>
          </a:p>
          <a:p>
            <a:pPr marL="0" indent="0">
              <a:buNone/>
            </a:pPr>
            <a:endParaRPr lang="id-ID" altLang="x-none" sz="24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229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ea typeface="Arial" panose="020B0604020202020204" pitchFamily="34" charset="0"/>
                <a:sym typeface="+mn-ea"/>
              </a:rPr>
              <a:t>Exercises</a:t>
            </a:r>
            <a:br>
              <a:rPr sz="3200" dirty="0">
                <a:latin typeface="Arial" panose="020B0604020202020204" pitchFamily="34" charset="0"/>
                <a:ea typeface="Arial" panose="020B0604020202020204" pitchFamily="34" charset="0"/>
                <a:sym typeface="+mn-ea"/>
              </a:rPr>
            </a:br>
            <a:endParaRPr sz="3200" dirty="0">
              <a:latin typeface="Arial" panose="020B0604020202020204" pitchFamily="34" charset="0"/>
              <a:ea typeface="Arial" panose="020B0604020202020204" pitchFamily="34" charset="0"/>
            </a:endParaRPr>
          </a:p>
        </p:txBody>
      </p:sp>
      <p:sp>
        <p:nvSpPr>
          <p:cNvPr id="12292"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200" dirty="0">
                <a:latin typeface="Arial" panose="020B0604020202020204" pitchFamily="34" charset="0"/>
                <a:cs typeface="Arial" panose="020B0604020202020204" pitchFamily="34" charset="0"/>
              </a:rPr>
              <a:t>10. The chief writing material of ancient times was papyrus. It was used in Egypt, Greece, and other Mediterranean lands. Parchment, another writing material that was widely</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used in ancient times, was made from the skins of animals such as sheep and goats. After the hair had been removed, the skins were stretched and rubbed smooth so that they could be written on. Paper, the main writing material today, was invented by the</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Chinese.</a:t>
            </a:r>
            <a:endParaRPr lang="id-ID" altLang="x-none" sz="22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Azar. B.S. (2012). </a:t>
            </a:r>
            <a:r>
              <a:rPr lang="id-ID" altLang="x-none" sz="2200" i="1" dirty="0">
                <a:latin typeface="Arial" panose="020B0604020202020204" pitchFamily="34" charset="0"/>
                <a:ea typeface="Arial" panose="020B0604020202020204" pitchFamily="34" charset="0"/>
                <a:sym typeface="+mn-ea"/>
              </a:rPr>
              <a:t>Understanding and Using English 	Grammar, Third Edition</a:t>
            </a:r>
            <a:r>
              <a:rPr lang="id-ID" altLang="x-none" sz="2200" dirty="0">
                <a:latin typeface="Arial" panose="020B0604020202020204" pitchFamily="34" charset="0"/>
                <a:ea typeface="Arial" panose="020B0604020202020204" pitchFamily="34" charset="0"/>
                <a:sym typeface="+mn-ea"/>
              </a:rPr>
              <a:t>. New York: Pearson Education  </a:t>
            </a:r>
            <a:endParaRPr lang="id-ID" altLang="x-none" sz="2200" dirty="0">
              <a:latin typeface="Arial" panose="020B0604020202020204" pitchFamily="34" charset="0"/>
              <a:ea typeface="Arial" panose="020B0604020202020204" pitchFamily="34" charset="0"/>
              <a:sym typeface="+mn-ea"/>
            </a:endParaRPr>
          </a:p>
          <a:p>
            <a:r>
              <a:rPr lang="id-ID" altLang="x-none" sz="2200" dirty="0">
                <a:latin typeface="Arial" panose="020B0604020202020204" pitchFamily="34" charset="0"/>
                <a:ea typeface="Arial" panose="020B0604020202020204" pitchFamily="34" charset="0"/>
                <a:sym typeface="+mn-ea"/>
              </a:rPr>
              <a:t>Seaton Anne and Y.H. Mew (2007) </a:t>
            </a:r>
            <a:r>
              <a:rPr lang="id-ID" altLang="x-none" sz="2200" i="1" dirty="0">
                <a:latin typeface="Arial" panose="020B0604020202020204" pitchFamily="34" charset="0"/>
                <a:ea typeface="Arial" panose="020B0604020202020204" pitchFamily="34" charset="0"/>
                <a:sym typeface="+mn-ea"/>
              </a:rPr>
              <a:t>Basic English Grammar: 	book 1</a:t>
            </a:r>
            <a:r>
              <a:rPr lang="id-ID" altLang="x-none" sz="2200" dirty="0">
                <a:latin typeface="Arial" panose="020B0604020202020204" pitchFamily="34" charset="0"/>
                <a:ea typeface="Arial" panose="020B0604020202020204" pitchFamily="34" charset="0"/>
                <a:sym typeface="+mn-ea"/>
              </a:rPr>
              <a:t>. USA: Saddleback Educational Publishing.</a:t>
            </a:r>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Seaton Anne and Y.H. Mew (2007) </a:t>
            </a:r>
            <a:r>
              <a:rPr lang="id-ID" altLang="x-none" sz="2200" i="1" dirty="0">
                <a:latin typeface="Arial" panose="020B0604020202020204" pitchFamily="34" charset="0"/>
                <a:ea typeface="Arial" panose="020B0604020202020204" pitchFamily="34" charset="0"/>
                <a:sym typeface="+mn-ea"/>
              </a:rPr>
              <a:t>Basic English Grammar: 	book 2</a:t>
            </a:r>
            <a:r>
              <a:rPr lang="id-ID" altLang="x-none" sz="2200" dirty="0">
                <a:latin typeface="Arial" panose="020B0604020202020204" pitchFamily="34" charset="0"/>
                <a:ea typeface="Arial" panose="020B0604020202020204" pitchFamily="34" charset="0"/>
                <a:sym typeface="+mn-ea"/>
              </a:rPr>
              <a:t>. USA: Saddleback Educational Publishing.</a:t>
            </a:r>
            <a:endParaRPr lang="id-ID" altLang="x-none" sz="2200" dirty="0">
              <a:latin typeface="Arial" panose="020B0604020202020204" pitchFamily="34" charset="0"/>
              <a:ea typeface="Arial" panose="020B0604020202020204" pitchFamily="34" charset="0"/>
              <a:sym typeface="+mn-ea"/>
            </a:endParaRPr>
          </a:p>
          <a:p>
            <a:r>
              <a:rPr lang="id-ID" altLang="x-none" sz="2200" dirty="0">
                <a:latin typeface="Arial" panose="020B0604020202020204" pitchFamily="34" charset="0"/>
                <a:ea typeface="Arial" panose="020B0604020202020204" pitchFamily="34" charset="0"/>
                <a:sym typeface="+mn-ea"/>
              </a:rPr>
              <a:t>Swan, Michael and Catherine. W. (2011). </a:t>
            </a:r>
            <a:r>
              <a:rPr lang="id-ID" altLang="x-none" sz="2200" i="1" dirty="0">
                <a:latin typeface="Arial" panose="020B0604020202020204" pitchFamily="34" charset="0"/>
                <a:ea typeface="Arial" panose="020B0604020202020204" pitchFamily="34" charset="0"/>
                <a:sym typeface="+mn-ea"/>
              </a:rPr>
              <a:t>Oxford English 	Grammar Course: Intermediate</a:t>
            </a:r>
            <a:r>
              <a:rPr lang="id-ID" altLang="x-none" sz="2200" dirty="0">
                <a:latin typeface="Arial" panose="020B0604020202020204" pitchFamily="34" charset="0"/>
                <a:ea typeface="Arial" panose="020B0604020202020204" pitchFamily="34" charset="0"/>
                <a:sym typeface="+mn-ea"/>
              </a:rPr>
              <a:t>. UK:OUP.</a:t>
            </a:r>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Ward, Cristopher. (2003). Have </a:t>
            </a:r>
            <a:r>
              <a:rPr lang="id-ID" altLang="x-none" sz="2200" i="1" dirty="0">
                <a:latin typeface="Arial" panose="020B0604020202020204" pitchFamily="34" charset="0"/>
                <a:ea typeface="Arial" panose="020B0604020202020204" pitchFamily="34" charset="0"/>
                <a:sym typeface="+mn-ea"/>
              </a:rPr>
              <a:t>Teachers Ever Changed Their 	Attitude to Grammar</a:t>
            </a:r>
            <a:r>
              <a:rPr lang="id-ID" altLang="x-none" sz="2200" dirty="0">
                <a:latin typeface="Arial" panose="020B0604020202020204" pitchFamily="34" charset="0"/>
                <a:ea typeface="Arial" panose="020B0604020202020204" pitchFamily="34" charset="0"/>
                <a:sym typeface="+mn-ea"/>
              </a:rPr>
              <a:t>. Singapore: SEAMEO Regional 	Language Center.  </a:t>
            </a: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Objective</a:t>
            </a: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800" dirty="0"/>
              <a:t>Students are able to indentify passive form and change it to active form or opposite</a:t>
            </a:r>
            <a:endParaRPr lang="id-ID" sz="280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t>What is Passive voice?</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800" dirty="0"/>
              <a:t>is grammatical construction in English sentence in which subject of the sentence becomes the target of an activity.</a:t>
            </a:r>
            <a:endParaRPr lang="id-ID" sz="2800" dirty="0"/>
          </a:p>
          <a:p>
            <a:pPr marL="0" indent="0">
              <a:buNone/>
            </a:pPr>
            <a:endParaRPr sz="2800" dirty="0"/>
          </a:p>
          <a:p>
            <a:pPr marL="0" indent="0">
              <a:buNone/>
            </a:pPr>
            <a:endParaRPr lang="id-ID" sz="2800"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sym typeface="+mn-ea"/>
              </a:rPr>
              <a:t>Forms of Passive Voice </a:t>
            </a:r>
            <a:endParaRPr lang="id-ID" sz="3000" dirty="0">
              <a:latin typeface="Arial" panose="020B0604020202020204" pitchFamily="34" charset="0"/>
              <a:ea typeface="Arial" panose="020B0604020202020204" pitchFamily="34" charset="0"/>
            </a:endParaRPr>
          </a:p>
        </p:txBody>
      </p:sp>
      <p:graphicFrame>
        <p:nvGraphicFramePr>
          <p:cNvPr id="5" name="Content Placeholder 4"/>
          <p:cNvGraphicFramePr/>
          <p:nvPr>
            <p:ph idx="1"/>
          </p:nvPr>
        </p:nvGraphicFramePr>
        <p:xfrm>
          <a:off x="457200" y="1295400"/>
          <a:ext cx="8288020" cy="4831080"/>
        </p:xfrm>
        <a:graphic>
          <a:graphicData uri="http://schemas.openxmlformats.org/drawingml/2006/table">
            <a:tbl>
              <a:tblPr firstRow="1" bandRow="1">
                <a:tableStyleId>{5C22544A-7EE6-4342-B048-85BDC9FD1C3A}</a:tableStyleId>
              </a:tblPr>
              <a:tblGrid>
                <a:gridCol w="1598930"/>
                <a:gridCol w="575945"/>
                <a:gridCol w="911225"/>
                <a:gridCol w="1028700"/>
                <a:gridCol w="1205230"/>
                <a:gridCol w="1009650"/>
                <a:gridCol w="871220"/>
                <a:gridCol w="1087120"/>
              </a:tblGrid>
              <a:tr h="381000">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r>
              <a:tr h="381000">
                <a:tc gridSpan="4">
                  <a:txBody>
                    <a:bodyPr/>
                    <a:p>
                      <a:pPr algn="ctr">
                        <a:buNone/>
                      </a:pPr>
                      <a:r>
                        <a:rPr lang="id-ID" altLang="en-US"/>
                        <a:t>Active </a:t>
                      </a:r>
                      <a:endParaRPr lang="id-ID" altLang="en-US"/>
                    </a:p>
                  </a:txBody>
                  <a:tcPr/>
                </a:tc>
                <a:tc hMerge="1">
                  <a:tcPr/>
                </a:tc>
                <a:tc hMerge="1">
                  <a:tcPr/>
                </a:tc>
                <a:tc hMerge="1">
                  <a:tcPr/>
                </a:tc>
                <a:tc gridSpan="4">
                  <a:txBody>
                    <a:bodyPr/>
                    <a:p>
                      <a:pPr algn="ctr">
                        <a:buNone/>
                      </a:pPr>
                      <a:r>
                        <a:rPr lang="id-ID" altLang="en-US"/>
                        <a:t>Passive</a:t>
                      </a:r>
                      <a:endParaRPr lang="id-ID" altLang="en-US"/>
                    </a:p>
                  </a:txBody>
                  <a:tcPr/>
                </a:tc>
                <a:tc hMerge="1">
                  <a:tcPr/>
                </a:tc>
                <a:tc hMerge="1">
                  <a:tcPr/>
                </a:tc>
                <a:tc hMerge="1">
                  <a:tcPr/>
                </a:tc>
              </a:tr>
              <a:tr h="381000">
                <a:tc>
                  <a:txBody>
                    <a:bodyPr/>
                    <a:p>
                      <a:pPr indent="0">
                        <a:buNone/>
                      </a:pPr>
                      <a:r>
                        <a:rPr sz="1600" b="0" i="1">
                          <a:latin typeface="Times New Roman" panose="02020603050405020304" charset="0"/>
                          <a:cs typeface="Times New Roman" panose="02020603050405020304" charset="0"/>
                        </a:rPr>
                        <a:t>simple present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helps</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i="1">
                          <a:latin typeface="Times New Roman" panose="02020603050405020304" charset="0"/>
                          <a:cs typeface="Times New Roman" panose="02020603050405020304" charset="0"/>
                        </a:rPr>
                        <a:t>simple present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by 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r>
              <a:tr h="381000">
                <a:tc>
                  <a:txBody>
                    <a:bodyPr/>
                    <a:p>
                      <a:pPr indent="0">
                        <a:buNone/>
                      </a:pPr>
                      <a:r>
                        <a:rPr sz="1600" b="0" i="1">
                          <a:latin typeface="Times New Roman" panose="02020603050405020304" charset="0"/>
                          <a:cs typeface="Times New Roman" panose="02020603050405020304" charset="0"/>
                        </a:rPr>
                        <a:t>present progressive</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is helping</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i="1">
                          <a:latin typeface="Times New Roman" panose="02020603050405020304" charset="0"/>
                          <a:cs typeface="Times New Roman" panose="02020603050405020304" charset="0"/>
                        </a:rPr>
                        <a:t>present progressive</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by 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r>
              <a:tr h="381000">
                <a:tc>
                  <a:txBody>
                    <a:bodyPr/>
                    <a:p>
                      <a:pPr indent="0">
                        <a:buNone/>
                      </a:pPr>
                      <a:r>
                        <a:rPr sz="1600" b="0" i="1">
                          <a:latin typeface="Times New Roman" panose="02020603050405020304" charset="0"/>
                          <a:cs typeface="Times New Roman" panose="02020603050405020304" charset="0"/>
                        </a:rPr>
                        <a:t>present perfect*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has 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i="1">
                          <a:latin typeface="Times New Roman" panose="02020603050405020304" charset="0"/>
                          <a:cs typeface="Times New Roman" panose="02020603050405020304" charset="0"/>
                        </a:rPr>
                        <a:t>present perfect*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by 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r>
              <a:tr h="381000">
                <a:tc>
                  <a:txBody>
                    <a:bodyPr/>
                    <a:p>
                      <a:pPr indent="0">
                        <a:buNone/>
                      </a:pPr>
                      <a:r>
                        <a:rPr sz="1600" b="0" i="1">
                          <a:latin typeface="Times New Roman" panose="02020603050405020304" charset="0"/>
                          <a:cs typeface="Times New Roman" panose="02020603050405020304" charset="0"/>
                        </a:rPr>
                        <a:t>simple past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i="1">
                          <a:latin typeface="Times New Roman" panose="02020603050405020304" charset="0"/>
                          <a:cs typeface="Times New Roman" panose="02020603050405020304" charset="0"/>
                        </a:rPr>
                        <a:t>simple past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by 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r>
              <a:tr h="381000">
                <a:tc>
                  <a:txBody>
                    <a:bodyPr/>
                    <a:p>
                      <a:pPr indent="0">
                        <a:buNone/>
                      </a:pPr>
                      <a:r>
                        <a:rPr sz="1600" b="0" i="1">
                          <a:latin typeface="Times New Roman" panose="02020603050405020304" charset="0"/>
                          <a:cs typeface="Times New Roman" panose="02020603050405020304" charset="0"/>
                        </a:rPr>
                        <a:t>past progressive</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was helping</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i="1">
                          <a:latin typeface="Times New Roman" panose="02020603050405020304" charset="0"/>
                          <a:cs typeface="Times New Roman" panose="02020603050405020304" charset="0"/>
                        </a:rPr>
                        <a:t>past progressive</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by 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r>
              <a:tr h="381000">
                <a:tc>
                  <a:txBody>
                    <a:bodyPr/>
                    <a:p>
                      <a:pPr indent="0">
                        <a:buNone/>
                      </a:pPr>
                      <a:r>
                        <a:rPr sz="1600" b="0" i="1">
                          <a:latin typeface="Times New Roman" panose="02020603050405020304" charset="0"/>
                          <a:cs typeface="Times New Roman" panose="02020603050405020304" charset="0"/>
                        </a:rPr>
                        <a:t>past perfect*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had 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i="1">
                          <a:latin typeface="Times New Roman" panose="02020603050405020304" charset="0"/>
                          <a:cs typeface="Times New Roman" panose="02020603050405020304" charset="0"/>
                        </a:rPr>
                        <a:t>past perfect*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by 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r>
              <a:tr h="381000">
                <a:tc>
                  <a:txBody>
                    <a:bodyPr/>
                    <a:p>
                      <a:pPr indent="0">
                        <a:buNone/>
                      </a:pPr>
                      <a:r>
                        <a:rPr sz="1600" b="0" i="1">
                          <a:latin typeface="Times New Roman" panose="02020603050405020304" charset="0"/>
                          <a:cs typeface="Times New Roman" panose="02020603050405020304" charset="0"/>
                        </a:rPr>
                        <a:t>simple future*</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will help</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i="1">
                          <a:latin typeface="Times New Roman" panose="02020603050405020304" charset="0"/>
                          <a:cs typeface="Times New Roman" panose="02020603050405020304" charset="0"/>
                        </a:rPr>
                        <a:t>simple future*</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by 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r>
              <a:tr h="381000">
                <a:tc>
                  <a:txBody>
                    <a:bodyPr/>
                    <a:p>
                      <a:pPr indent="0">
                        <a:buNone/>
                      </a:pPr>
                      <a:r>
                        <a:rPr sz="1600" b="0" i="1">
                          <a:latin typeface="Times New Roman" panose="02020603050405020304" charset="0"/>
                          <a:cs typeface="Times New Roman" panose="02020603050405020304" charset="0"/>
                        </a:rPr>
                        <a:t>be going </a:t>
                      </a:r>
                      <a:r>
                        <a:rPr sz="1600" b="1" i="1">
                          <a:latin typeface="Courier" charset="0"/>
                          <a:cs typeface="Courier" charset="0"/>
                        </a:rPr>
                        <a:t>w</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is going to help</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i="1">
                          <a:latin typeface="Times New Roman" panose="02020603050405020304" charset="0"/>
                          <a:cs typeface="Times New Roman" panose="02020603050405020304" charset="0"/>
                        </a:rPr>
                        <a:t>be going </a:t>
                      </a:r>
                      <a:r>
                        <a:rPr sz="1600" b="1" i="1">
                          <a:latin typeface="Times New Roman" panose="02020603050405020304" charset="0"/>
                          <a:cs typeface="Courier" charset="0"/>
                        </a:rPr>
                        <a:t>w</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by 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r>
              <a:tr h="381000">
                <a:tc>
                  <a:txBody>
                    <a:bodyPr/>
                    <a:p>
                      <a:pPr indent="0">
                        <a:buNone/>
                      </a:pPr>
                      <a:r>
                        <a:rPr sz="1600" b="0" i="1">
                          <a:latin typeface="Times New Roman" panose="02020603050405020304" charset="0"/>
                          <a:cs typeface="Times New Roman" panose="02020603050405020304" charset="0"/>
                        </a:rPr>
                        <a:t>future perject*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will have 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i="1">
                          <a:latin typeface="Times New Roman" panose="02020603050405020304" charset="0"/>
                          <a:cs typeface="Times New Roman" panose="02020603050405020304" charset="0"/>
                        </a:rPr>
                        <a:t>future perject*</a:t>
                      </a:r>
                      <a:endParaRPr lang="en-US" sz="1600" b="0"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The boy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1" i="1">
                          <a:latin typeface="Times New Roman" panose="02020603050405020304" charset="0"/>
                          <a:cs typeface="Times New Roman" panose="02020603050405020304" charset="0"/>
                        </a:rPr>
                        <a:t>helped</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Times New Roman" panose="02020603050405020304" charset="0"/>
                          <a:cs typeface="Times New Roman" panose="02020603050405020304" charset="0"/>
                        </a:rPr>
                        <a:t>by Mary.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r>
            </a:tbl>
          </a:graphicData>
        </a:graphic>
      </p:graphicFrame>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cs typeface="Arial" panose="020B0604020202020204" pitchFamily="34" charset="0"/>
              </a:rPr>
              <a:t>Exercises </a:t>
            </a:r>
            <a:endParaRPr lang="id-ID" sz="3200" dirty="0">
              <a:latin typeface="Arial" panose="020B0604020202020204" pitchFamily="34" charset="0"/>
              <a:ea typeface="Arial" panose="020B0604020202020204" pitchFamily="34" charset="0"/>
              <a:cs typeface="Arial" panose="020B0604020202020204" pitchFamily="34" charset="0"/>
            </a:endParaRPr>
          </a:p>
        </p:txBody>
      </p:sp>
      <p:sp>
        <p:nvSpPr>
          <p:cNvPr id="6148" name="Content Placeholder 5"/>
          <p:cNvSpPr>
            <a:spLocks noGrp="1"/>
          </p:cNvSpPr>
          <p:nvPr>
            <p:ph idx="1"/>
          </p:nvPr>
        </p:nvSpPr>
        <p:spPr>
          <a:xfrm>
            <a:off x="471805" y="1504315"/>
            <a:ext cx="8229600" cy="4602163"/>
          </a:xfrm>
        </p:spPr>
        <p:txBody>
          <a:bodyPr vert="horz" wrap="square" lIns="91440" tIns="45720" rIns="91440" bIns="45720" anchor="t"/>
          <a:p>
            <a:pPr marL="0" indent="0">
              <a:buNone/>
            </a:pPr>
            <a:r>
              <a:rPr lang="id-ID" altLang="x-none" sz="2400" dirty="0">
                <a:latin typeface="Arial" panose="020B0604020202020204" pitchFamily="34" charset="0"/>
                <a:cs typeface="Arial" panose="020B0604020202020204" pitchFamily="34" charset="0"/>
              </a:rPr>
              <a:t>Directions: Change the active to the passive.</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1. Tom opens the door      </a:t>
            </a:r>
            <a:r>
              <a:rPr lang="id-ID" altLang="x-none" sz="2400" dirty="0">
                <a:latin typeface="Arial" panose="020B0604020202020204" pitchFamily="34" charset="0"/>
                <a:cs typeface="Arial" panose="020B0604020202020204" pitchFamily="34" charset="0"/>
                <a:sym typeface="+mn-ea"/>
              </a:rPr>
              <a:t>→</a:t>
            </a:r>
            <a:r>
              <a:rPr lang="id-ID" altLang="x-none" sz="2400" dirty="0">
                <a:latin typeface="Arial" panose="020B0604020202020204" pitchFamily="34" charset="0"/>
                <a:cs typeface="Arial" panose="020B0604020202020204" pitchFamily="34" charset="0"/>
              </a:rPr>
              <a:t>  The door is opeheA by Tom.</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2. Tom is opening the door. →</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3. Tom has opened the door. </a:t>
            </a:r>
            <a:r>
              <a:rPr lang="id-ID" altLang="x-none" sz="2400" dirty="0">
                <a:latin typeface="Arial" panose="020B0604020202020204" pitchFamily="34" charset="0"/>
                <a:cs typeface="Arial" panose="020B0604020202020204" pitchFamily="34" charset="0"/>
                <a:sym typeface="+mn-ea"/>
              </a:rPr>
              <a:t>→ </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4. Tom opened the door. </a:t>
            </a:r>
            <a:r>
              <a:rPr lang="id-ID" altLang="x-none" sz="2400" dirty="0">
                <a:latin typeface="Arial" panose="020B0604020202020204" pitchFamily="34" charset="0"/>
                <a:cs typeface="Arial" panose="020B0604020202020204" pitchFamily="34" charset="0"/>
                <a:sym typeface="+mn-ea"/>
              </a:rPr>
              <a:t>→ </a:t>
            </a:r>
            <a:endParaRPr lang="id-ID" altLang="x-none" sz="2400" dirty="0">
              <a:latin typeface="Arial" panose="020B0604020202020204" pitchFamily="34" charset="0"/>
              <a:cs typeface="Arial" panose="020B0604020202020204" pitchFamily="34" charset="0"/>
              <a:sym typeface="+mn-ea"/>
            </a:endParaRPr>
          </a:p>
          <a:p>
            <a:pPr marL="0" indent="0">
              <a:buNone/>
            </a:pPr>
            <a:r>
              <a:rPr lang="id-ID" altLang="x-none" sz="2400" dirty="0">
                <a:latin typeface="Arial" panose="020B0604020202020204" pitchFamily="34" charset="0"/>
                <a:cs typeface="Arial" panose="020B0604020202020204" pitchFamily="34" charset="0"/>
              </a:rPr>
              <a:t>5. Tom was opening the door </a:t>
            </a:r>
            <a:r>
              <a:rPr lang="id-ID" altLang="x-none" sz="2400" dirty="0">
                <a:latin typeface="Arial" panose="020B0604020202020204" pitchFamily="34" charset="0"/>
                <a:cs typeface="Arial" panose="020B0604020202020204" pitchFamily="34" charset="0"/>
                <a:sym typeface="+mn-ea"/>
              </a:rPr>
              <a:t>→ </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6. Tom had opened the door </a:t>
            </a:r>
            <a:r>
              <a:rPr lang="id-ID" altLang="x-none" sz="2400" dirty="0">
                <a:latin typeface="Arial" panose="020B0604020202020204" pitchFamily="34" charset="0"/>
                <a:cs typeface="Arial" panose="020B0604020202020204" pitchFamily="34" charset="0"/>
                <a:sym typeface="+mn-ea"/>
              </a:rPr>
              <a:t>→ </a:t>
            </a:r>
            <a:endParaRPr lang="id-ID" altLang="x-none" sz="2400" dirty="0">
              <a:latin typeface="Arial" panose="020B0604020202020204" pitchFamily="34" charset="0"/>
              <a:cs typeface="Arial" panose="020B0604020202020204" pitchFamily="34" charset="0"/>
              <a:sym typeface="+mn-ea"/>
            </a:endParaRPr>
          </a:p>
          <a:p>
            <a:pPr marL="0" indent="0">
              <a:buNone/>
            </a:pPr>
            <a:r>
              <a:rPr lang="id-ID" altLang="x-none" sz="2400" dirty="0">
                <a:latin typeface="Arial" panose="020B0604020202020204" pitchFamily="34" charset="0"/>
                <a:cs typeface="Arial" panose="020B0604020202020204" pitchFamily="34" charset="0"/>
              </a:rPr>
              <a:t>7.Tom will open the door. </a:t>
            </a:r>
            <a:r>
              <a:rPr lang="id-ID" altLang="x-none" sz="2400" dirty="0">
                <a:latin typeface="Arial" panose="020B0604020202020204" pitchFamily="34" charset="0"/>
                <a:cs typeface="Arial" panose="020B0604020202020204" pitchFamily="34" charset="0"/>
                <a:sym typeface="+mn-ea"/>
              </a:rPr>
              <a:t>→ </a:t>
            </a:r>
            <a:endParaRPr lang="id-ID" altLang="x-none" sz="2400" dirty="0">
              <a:latin typeface="Arial" panose="020B0604020202020204" pitchFamily="34" charset="0"/>
              <a:cs typeface="Arial" panose="020B0604020202020204" pitchFamily="34" charset="0"/>
              <a:sym typeface="+mn-ea"/>
            </a:endParaRPr>
          </a:p>
          <a:p>
            <a:pPr marL="0" indent="0">
              <a:buNone/>
            </a:pPr>
            <a:r>
              <a:rPr lang="id-ID" altLang="x-none" sz="2400" dirty="0">
                <a:latin typeface="Arial" panose="020B0604020202020204" pitchFamily="34" charset="0"/>
                <a:cs typeface="Arial" panose="020B0604020202020204" pitchFamily="34" charset="0"/>
              </a:rPr>
              <a:t>8. Tom is going to open the door. </a:t>
            </a:r>
            <a:r>
              <a:rPr lang="id-ID" altLang="x-none" sz="2400" dirty="0">
                <a:latin typeface="Arial" panose="020B0604020202020204" pitchFamily="34" charset="0"/>
                <a:cs typeface="Arial" panose="020B0604020202020204" pitchFamily="34" charset="0"/>
                <a:sym typeface="+mn-ea"/>
              </a:rPr>
              <a:t> → </a:t>
            </a:r>
            <a:endParaRPr lang="id-ID" altLang="x-none" sz="2400" dirty="0">
              <a:latin typeface="Arial" panose="020B0604020202020204" pitchFamily="34" charset="0"/>
              <a:cs typeface="Arial" panose="020B0604020202020204" pitchFamily="34" charset="0"/>
              <a:sym typeface="+mn-ea"/>
            </a:endParaRPr>
          </a:p>
          <a:p>
            <a:pPr marL="0" indent="0">
              <a:buNone/>
            </a:pPr>
            <a:r>
              <a:rPr lang="id-ID" altLang="x-none" sz="2400" dirty="0">
                <a:latin typeface="Arial" panose="020B0604020202020204" pitchFamily="34" charset="0"/>
                <a:cs typeface="Arial" panose="020B0604020202020204" pitchFamily="34" charset="0"/>
              </a:rPr>
              <a:t>9. Tom will have opened the door.</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1 0. Is Tom opening the door?</a:t>
            </a:r>
            <a:endParaRPr lang="id-ID" altLang="x-none" sz="24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t>Changing the active to passive.</a:t>
            </a:r>
            <a:endParaRPr lang="id-ID" sz="3200" dirty="0"/>
          </a:p>
        </p:txBody>
      </p:sp>
      <p:sp>
        <p:nvSpPr>
          <p:cNvPr id="7172"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dirty="0">
                <a:latin typeface="Arial" panose="020B0604020202020204" pitchFamily="34" charset="0"/>
                <a:ea typeface="Arial" panose="020B0604020202020204" pitchFamily="34" charset="0"/>
              </a:rPr>
              <a:t>1. Shakespeare wrote that play. → That play was written by Shakespeare.</a:t>
            </a:r>
            <a:endParaRPr lang="id-ID" altLang="x-none" dirty="0">
              <a:latin typeface="Arial" panose="020B0604020202020204" pitchFamily="34" charset="0"/>
              <a:ea typeface="Arial" panose="020B0604020202020204" pitchFamily="34" charset="0"/>
            </a:endParaRPr>
          </a:p>
          <a:p>
            <a:pPr marL="0" indent="0">
              <a:buNone/>
            </a:pPr>
            <a:r>
              <a:rPr lang="id-ID" altLang="x-none" dirty="0">
                <a:latin typeface="Arial" panose="020B0604020202020204" pitchFamily="34" charset="0"/>
                <a:ea typeface="Arial" panose="020B0604020202020204" pitchFamily="34" charset="0"/>
              </a:rPr>
              <a:t>2. Waitresses and waiters serve customers.</a:t>
            </a:r>
            <a:endParaRPr lang="id-ID" altLang="x-none" dirty="0">
              <a:latin typeface="Arial" panose="020B0604020202020204" pitchFamily="34" charset="0"/>
              <a:ea typeface="Arial" panose="020B0604020202020204" pitchFamily="34" charset="0"/>
            </a:endParaRPr>
          </a:p>
          <a:p>
            <a:pPr marL="0" indent="0">
              <a:buNone/>
            </a:pPr>
            <a:r>
              <a:rPr lang="id-ID" altLang="x-none" dirty="0">
                <a:latin typeface="Arial" panose="020B0604020202020204" pitchFamily="34" charset="0"/>
                <a:ea typeface="Arial" panose="020B0604020202020204" pitchFamily="34" charset="0"/>
              </a:rPr>
              <a:t>3. The teacher is going w explain the lesson.</a:t>
            </a:r>
            <a:endParaRPr lang="id-ID" altLang="x-none" dirty="0">
              <a:latin typeface="Arial" panose="020B0604020202020204" pitchFamily="34" charset="0"/>
              <a:ea typeface="Arial" panose="020B0604020202020204" pitchFamily="34" charset="0"/>
            </a:endParaRPr>
          </a:p>
          <a:p>
            <a:pPr marL="0" indent="0">
              <a:buNone/>
            </a:pPr>
            <a:r>
              <a:rPr lang="id-ID" altLang="x-none" dirty="0">
                <a:latin typeface="Arial" panose="020B0604020202020204" pitchFamily="34" charset="0"/>
                <a:ea typeface="Arial" panose="020B0604020202020204" pitchFamily="34" charset="0"/>
              </a:rPr>
              <a:t>4. Shirley has suggested a new idea.</a:t>
            </a:r>
            <a:endParaRPr lang="id-ID" altLang="x-none" dirty="0">
              <a:latin typeface="Arial" panose="020B0604020202020204" pitchFamily="34" charset="0"/>
              <a:ea typeface="Arial" panose="020B0604020202020204" pitchFamily="34" charset="0"/>
            </a:endParaRPr>
          </a:p>
          <a:p>
            <a:pPr marL="0" indent="0">
              <a:buNone/>
            </a:pPr>
            <a:r>
              <a:rPr lang="id-ID" altLang="x-none" dirty="0">
                <a:latin typeface="Arial" panose="020B0604020202020204" pitchFamily="34" charset="0"/>
                <a:ea typeface="Arial" panose="020B0604020202020204" pitchFamily="34" charset="0"/>
              </a:rPr>
              <a:t>5. Bill will invite Ann to the party.</a:t>
            </a:r>
            <a:endParaRPr lang="id-ID" altLang="x-none" dirty="0">
              <a:latin typeface="Arial" panose="020B0604020202020204" pitchFamily="34" charset="0"/>
              <a:ea typeface="Arial" panose="020B0604020202020204" pitchFamily="34" charset="0"/>
            </a:endParaRPr>
          </a:p>
          <a:p>
            <a:pPr marL="0" indent="0">
              <a:buNone/>
            </a:pPr>
            <a:r>
              <a:rPr lang="id-ID" altLang="x-none" dirty="0">
                <a:latin typeface="Arial" panose="020B0604020202020204" pitchFamily="34" charset="0"/>
                <a:ea typeface="Arial" panose="020B0604020202020204" pitchFamily="34" charset="0"/>
              </a:rPr>
              <a:t>6. Alex is preparing that report.</a:t>
            </a:r>
            <a:endParaRPr lang="id-ID" altLang="x-none"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sym typeface="+mn-ea"/>
              </a:rPr>
              <a:t>Changing Passive to Active</a:t>
            </a:r>
            <a:endParaRPr lang="id-ID" sz="3200" dirty="0">
              <a:latin typeface="Arial" panose="020B0604020202020204" pitchFamily="34" charset="0"/>
              <a:ea typeface="Arial" panose="020B0604020202020204" pitchFamily="34" charset="0"/>
            </a:endParaRPr>
          </a:p>
        </p:txBody>
      </p:sp>
      <p:sp>
        <p:nvSpPr>
          <p:cNvPr id="8196" name="Content Placeholder 5"/>
          <p:cNvSpPr>
            <a:spLocks noGrp="1"/>
          </p:cNvSpPr>
          <p:nvPr>
            <p:ph idx="1"/>
          </p:nvPr>
        </p:nvSpPr>
        <p:spPr>
          <a:xfrm>
            <a:off x="457200" y="1524000"/>
            <a:ext cx="8229600" cy="4602163"/>
          </a:xfrm>
        </p:spPr>
        <p:txBody>
          <a:bodyPr vert="horz" wrap="square" lIns="91440" tIns="45720" rIns="91440" bIns="45720" anchor="t"/>
          <a:p>
            <a:pPr>
              <a:buNone/>
            </a:pPr>
            <a:r>
              <a:rPr lang="id-ID" altLang="x-none" sz="2200" dirty="0">
                <a:latin typeface="Arial" panose="020B0604020202020204" pitchFamily="34" charset="0"/>
                <a:ea typeface="Arial" panose="020B0604020202020204" pitchFamily="34" charset="0"/>
              </a:rPr>
              <a:t>The mouse was killed by Tom →Tom killed the mouse.</a:t>
            </a:r>
            <a:endParaRPr lang="id-ID" altLang="x-none" sz="2200" dirty="0">
              <a:latin typeface="Arial" panose="020B0604020202020204" pitchFamily="34" charset="0"/>
              <a:ea typeface="Arial" panose="020B0604020202020204" pitchFamily="34" charset="0"/>
            </a:endParaRPr>
          </a:p>
          <a:p>
            <a:pPr>
              <a:buNone/>
            </a:pPr>
            <a:r>
              <a:rPr lang="id-ID" altLang="x-none" sz="2200" dirty="0">
                <a:latin typeface="Arial" panose="020B0604020202020204" pitchFamily="34" charset="0"/>
                <a:ea typeface="Arial" panose="020B0604020202020204" pitchFamily="34" charset="0"/>
              </a:rPr>
              <a:t>My room is being cleaned by my mom </a:t>
            </a:r>
            <a:r>
              <a:rPr lang="id-ID" altLang="x-none" sz="2200" dirty="0">
                <a:latin typeface="Arial" panose="020B0604020202020204" pitchFamily="34" charset="0"/>
                <a:ea typeface="Arial" panose="020B0604020202020204" pitchFamily="34" charset="0"/>
                <a:sym typeface="+mn-ea"/>
              </a:rPr>
              <a:t>→ My mom is cleaning my room.</a:t>
            </a:r>
            <a:endParaRPr lang="id-ID" altLang="x-none" sz="2200" dirty="0">
              <a:latin typeface="Arial" panose="020B0604020202020204" pitchFamily="34" charset="0"/>
              <a:ea typeface="Arial" panose="020B0604020202020204" pitchFamily="34" charset="0"/>
              <a:sym typeface="+mn-ea"/>
            </a:endParaRPr>
          </a:p>
          <a:p>
            <a:pPr>
              <a:buNone/>
            </a:pPr>
            <a:endParaRPr lang="id-ID" altLang="x-none" sz="2200" dirty="0">
              <a:latin typeface="Arial" panose="020B0604020202020204" pitchFamily="34" charset="0"/>
              <a:ea typeface="Arial" panose="020B0604020202020204" pitchFamily="34" charset="0"/>
              <a:sym typeface="+mn-ea"/>
            </a:endParaRPr>
          </a:p>
          <a:p>
            <a:pPr>
              <a:buNone/>
            </a:pPr>
            <a:r>
              <a:rPr lang="id-ID" altLang="x-none" sz="2200" dirty="0">
                <a:latin typeface="Arial" panose="020B0604020202020204" pitchFamily="34" charset="0"/>
                <a:ea typeface="Arial" panose="020B0604020202020204" pitchFamily="34" charset="0"/>
                <a:sym typeface="+mn-ea"/>
              </a:rPr>
              <a:t>Our Breakfast has been prepared by her. → She has prepared our breakfast </a:t>
            </a:r>
            <a:endParaRPr lang="id-ID" altLang="x-none" sz="2200" dirty="0">
              <a:latin typeface="Arial" panose="020B0604020202020204" pitchFamily="34" charset="0"/>
              <a:ea typeface="Arial" panose="020B0604020202020204" pitchFamily="34" charset="0"/>
            </a:endParaRPr>
          </a:p>
          <a:p>
            <a:pPr>
              <a:buNone/>
            </a:pPr>
            <a:endParaRPr lang="id-ID" altLang="x-none" sz="2200" dirty="0">
              <a:latin typeface="Arial" panose="020B0604020202020204" pitchFamily="34" charset="0"/>
              <a:ea typeface="Arial" panose="020B0604020202020204" pitchFamily="34" charset="0"/>
            </a:endParaRPr>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921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2800" dirty="0">
                <a:latin typeface="Arial" panose="020B0604020202020204" pitchFamily="34" charset="0"/>
                <a:cs typeface="Arial" panose="020B0604020202020204" pitchFamily="34" charset="0"/>
                <a:sym typeface="+mn-ea"/>
              </a:rPr>
              <a:t>Using The Passive </a:t>
            </a:r>
            <a:br>
              <a:rPr lang="id-ID" sz="3200" dirty="0">
                <a:latin typeface="Arial" panose="020B0604020202020204" pitchFamily="34" charset="0"/>
                <a:ea typeface="Arial" panose="020B0604020202020204" pitchFamily="34" charset="0"/>
                <a:cs typeface="Arial" panose="020B0604020202020204" pitchFamily="34" charset="0"/>
              </a:rPr>
            </a:br>
            <a:endParaRPr sz="3200" dirty="0">
              <a:latin typeface="Arial" panose="020B0604020202020204" pitchFamily="34" charset="0"/>
              <a:ea typeface="Arial" panose="020B0604020202020204" pitchFamily="34" charset="0"/>
            </a:endParaRPr>
          </a:p>
        </p:txBody>
      </p:sp>
      <p:sp>
        <p:nvSpPr>
          <p:cNvPr id="922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dirty="0">
                <a:latin typeface="Arial" panose="020B0604020202020204" pitchFamily="34" charset="0"/>
                <a:ea typeface="Arial" panose="020B0604020202020204" pitchFamily="34" charset="0"/>
              </a:rPr>
              <a:t>(a) Rice is grown in India.</a:t>
            </a:r>
            <a:endParaRPr lang="id-ID" altLang="x-none" dirty="0">
              <a:latin typeface="Arial" panose="020B0604020202020204" pitchFamily="34" charset="0"/>
              <a:ea typeface="Arial" panose="020B0604020202020204" pitchFamily="34" charset="0"/>
            </a:endParaRPr>
          </a:p>
          <a:p>
            <a:pPr marL="0" indent="0">
              <a:buNone/>
            </a:pPr>
            <a:r>
              <a:rPr lang="id-ID" altLang="x-none" dirty="0">
                <a:latin typeface="Arial" panose="020B0604020202020204" pitchFamily="34" charset="0"/>
                <a:ea typeface="Arial" panose="020B0604020202020204" pitchFamily="34" charset="0"/>
              </a:rPr>
              <a:t>(b) Our house was built in 1980.</a:t>
            </a:r>
            <a:endParaRPr lang="id-ID" altLang="x-none" dirty="0">
              <a:latin typeface="Arial" panose="020B0604020202020204" pitchFamily="34" charset="0"/>
              <a:ea typeface="Arial" panose="020B0604020202020204" pitchFamily="34" charset="0"/>
            </a:endParaRPr>
          </a:p>
          <a:p>
            <a:pPr marL="0" indent="0">
              <a:buNone/>
            </a:pPr>
            <a:r>
              <a:rPr lang="id-ID" altLang="x-none" dirty="0">
                <a:latin typeface="Arial" panose="020B0604020202020204" pitchFamily="34" charset="0"/>
                <a:ea typeface="Arial" panose="020B0604020202020204" pitchFamily="34" charset="0"/>
              </a:rPr>
              <a:t>(c) This olive oil was imported from Crete.</a:t>
            </a:r>
            <a:endParaRPr lang="id-ID" altLang="x-none" dirty="0">
              <a:latin typeface="Arial" panose="020B0604020202020204" pitchFamily="34" charset="0"/>
              <a:ea typeface="Arial" panose="020B0604020202020204" pitchFamily="34" charset="0"/>
            </a:endParaRPr>
          </a:p>
          <a:p>
            <a:pPr marL="0" indent="0">
              <a:buNone/>
            </a:pPr>
            <a:endParaRPr lang="id-ID" altLang="x-none" dirty="0">
              <a:latin typeface="Arial" panose="020B0604020202020204" pitchFamily="34" charset="0"/>
              <a:ea typeface="Arial" panose="020B0604020202020204" pitchFamily="34" charset="0"/>
            </a:endParaRPr>
          </a:p>
          <a:p>
            <a:pPr marL="0" indent="0">
              <a:buNone/>
            </a:pPr>
            <a:r>
              <a:rPr lang="id-ID" altLang="x-none" sz="2000" dirty="0">
                <a:latin typeface="Arial" panose="020B0604020202020204" pitchFamily="34" charset="0"/>
                <a:ea typeface="Arial" panose="020B0604020202020204" pitchFamily="34" charset="0"/>
              </a:rPr>
              <a:t>Usually the passive is used without a by-phrase. The passive is most</a:t>
            </a:r>
            <a:endParaRPr lang="id-ID" altLang="x-none" sz="2000" dirty="0">
              <a:latin typeface="Arial" panose="020B0604020202020204" pitchFamily="34" charset="0"/>
              <a:ea typeface="Arial" panose="020B0604020202020204" pitchFamily="34" charset="0"/>
            </a:endParaRPr>
          </a:p>
          <a:p>
            <a:pPr marL="0" indent="0">
              <a:buNone/>
            </a:pPr>
            <a:r>
              <a:rPr lang="id-ID" altLang="x-none" sz="2000" dirty="0">
                <a:latin typeface="Arial" panose="020B0604020202020204" pitchFamily="34" charset="0"/>
                <a:ea typeface="Arial" panose="020B0604020202020204" pitchFamily="34" charset="0"/>
              </a:rPr>
              <a:t>frequently used when it is not known or not important to know</a:t>
            </a:r>
            <a:endParaRPr lang="id-ID" altLang="x-none" sz="2000" dirty="0">
              <a:latin typeface="Arial" panose="020B0604020202020204" pitchFamily="34" charset="0"/>
              <a:ea typeface="Arial" panose="020B0604020202020204" pitchFamily="34" charset="0"/>
            </a:endParaRPr>
          </a:p>
          <a:p>
            <a:pPr marL="0" indent="0">
              <a:buNone/>
            </a:pPr>
            <a:r>
              <a:rPr lang="id-ID" altLang="x-none" sz="2000" dirty="0">
                <a:latin typeface="Arial" panose="020B0604020202020204" pitchFamily="34" charset="0"/>
                <a:ea typeface="Arial" panose="020B0604020202020204" pitchFamily="34" charset="0"/>
              </a:rPr>
              <a:t>exactly who performs an action.</a:t>
            </a:r>
            <a:endParaRPr lang="id-ID" altLang="x-none" sz="2000" dirty="0">
              <a:latin typeface="Arial" panose="020B0604020202020204" pitchFamily="34" charset="0"/>
              <a:ea typeface="Arial" panose="020B0604020202020204" pitchFamily="34" charset="0"/>
            </a:endParaRPr>
          </a:p>
          <a:p>
            <a:pPr marL="0" indent="0">
              <a:buNone/>
            </a:pPr>
            <a:r>
              <a:rPr lang="id-ID" altLang="x-none" sz="2000" dirty="0">
                <a:latin typeface="Arial" panose="020B0604020202020204" pitchFamily="34" charset="0"/>
                <a:ea typeface="Arial" panose="020B0604020202020204" pitchFamily="34" charset="0"/>
              </a:rPr>
              <a:t>In (a): Rice is grown in India by people, by farmers, by someone. It</a:t>
            </a:r>
            <a:endParaRPr lang="id-ID" altLang="x-none" sz="2000" dirty="0">
              <a:latin typeface="Arial" panose="020B0604020202020204" pitchFamily="34" charset="0"/>
              <a:ea typeface="Arial" panose="020B0604020202020204" pitchFamily="34" charset="0"/>
            </a:endParaRPr>
          </a:p>
          <a:p>
            <a:pPr marL="0" indent="0">
              <a:buNone/>
            </a:pPr>
            <a:r>
              <a:rPr lang="id-ID" altLang="x-none" sz="2000" dirty="0">
                <a:latin typeface="Arial" panose="020B0604020202020204" pitchFamily="34" charset="0"/>
                <a:ea typeface="Arial" panose="020B0604020202020204" pitchFamily="34" charset="0"/>
              </a:rPr>
              <a:t>is not known or important to know exactly who grows rice in India.</a:t>
            </a:r>
            <a:endParaRPr lang="id-ID" altLang="x-none" sz="2000" dirty="0">
              <a:latin typeface="Arial" panose="020B0604020202020204" pitchFamily="34" charset="0"/>
              <a:ea typeface="Arial" panose="020B0604020202020204" pitchFamily="34" charset="0"/>
            </a:endParaRPr>
          </a:p>
          <a:p>
            <a:pPr marL="0" indent="0">
              <a:buNone/>
            </a:pPr>
            <a:r>
              <a:rPr lang="id-ID" altLang="x-none" sz="2000" dirty="0">
                <a:latin typeface="Arial" panose="020B0604020202020204" pitchFamily="34" charset="0"/>
                <a:ea typeface="Arial" panose="020B0604020202020204" pitchFamily="34" charset="0"/>
              </a:rPr>
              <a:t>(a), (b), and (c) illustrate the most common use of the passive, i.e.,</a:t>
            </a:r>
            <a:endParaRPr lang="id-ID" altLang="x-none" sz="2000" dirty="0">
              <a:latin typeface="Arial" panose="020B0604020202020204" pitchFamily="34" charset="0"/>
              <a:ea typeface="Arial" panose="020B0604020202020204" pitchFamily="34" charset="0"/>
            </a:endParaRPr>
          </a:p>
          <a:p>
            <a:pPr marL="0" indent="0">
              <a:buNone/>
            </a:pPr>
            <a:r>
              <a:rPr lang="id-ID" altLang="x-none" sz="2000" dirty="0">
                <a:latin typeface="Arial" panose="020B0604020202020204" pitchFamily="34" charset="0"/>
                <a:ea typeface="Arial" panose="020B0604020202020204" pitchFamily="34" charset="0"/>
              </a:rPr>
              <a:t>without the by-phrase.</a:t>
            </a:r>
            <a:endParaRPr lang="id-ID" altLang="x-none" sz="20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Exercises</a:t>
            </a:r>
            <a:br>
              <a:rPr sz="3200" dirty="0">
                <a:latin typeface="Arial" panose="020B0604020202020204" pitchFamily="34" charset="0"/>
                <a:ea typeface="Arial" panose="020B0604020202020204" pitchFamily="34" charset="0"/>
              </a:rPr>
            </a:br>
            <a:endParaRPr sz="3200" dirty="0">
              <a:latin typeface="Arial" panose="020B0604020202020204" pitchFamily="34" charset="0"/>
              <a:ea typeface="Arial" panose="020B0604020202020204" pitchFamily="34" charset="0"/>
            </a:endParaRPr>
          </a:p>
        </p:txBody>
      </p:sp>
      <p:sp>
        <p:nvSpPr>
          <p:cNvPr id="10244"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Directions: Discuss why the use of the passive is appropriate in the sentences. For purposes of comparison, form possible active equivalents, and discuss probable reasons why the</a:t>
            </a:r>
            <a:endParaRPr lang="id-ID" sz="2200" dirty="0">
              <a:latin typeface="Arial" panose="020B0604020202020204" pitchFamily="34" charset="0"/>
              <a:cs typeface="Arial" panose="020B0604020202020204" pitchFamily="34" charset="0"/>
            </a:endParaRPr>
          </a:p>
          <a:p>
            <a:pPr marL="0" indent="0">
              <a:buNone/>
            </a:pPr>
            <a:r>
              <a:rPr lang="id-ID" sz="2200" dirty="0">
                <a:latin typeface="Arial" panose="020B0604020202020204" pitchFamily="34" charset="0"/>
                <a:cs typeface="Arial" panose="020B0604020202020204" pitchFamily="34" charset="0"/>
              </a:rPr>
              <a:t>speakerslwriters would choose to use the passive.</a:t>
            </a:r>
            <a:endParaRPr lang="id-ID" sz="2200" dirty="0">
              <a:latin typeface="Arial" panose="020B0604020202020204" pitchFamily="34" charset="0"/>
              <a:cs typeface="Arial" panose="020B0604020202020204" pitchFamily="34" charset="0"/>
            </a:endParaRPr>
          </a:p>
          <a:p>
            <a:pPr marL="0" indent="0">
              <a:buNone/>
            </a:pPr>
            <a:endParaRPr lang="id-ID" sz="2200" dirty="0">
              <a:latin typeface="Arial" panose="020B0604020202020204" pitchFamily="34" charset="0"/>
              <a:cs typeface="Arial" panose="020B0604020202020204" pitchFamily="34" charset="0"/>
            </a:endParaRPr>
          </a:p>
          <a:p>
            <a:pPr marL="0" indent="0">
              <a:buNone/>
            </a:pPr>
            <a:r>
              <a:rPr lang="id-ID" sz="2200" dirty="0">
                <a:latin typeface="Arial" panose="020B0604020202020204" pitchFamily="34" charset="0"/>
                <a:cs typeface="Arial" panose="020B0604020202020204" pitchFamily="34" charset="0"/>
              </a:rPr>
              <a:t>1. My sweater was made in England.</a:t>
            </a:r>
            <a:endParaRPr lang="id-ID" sz="2200" dirty="0">
              <a:latin typeface="Arial" panose="020B0604020202020204" pitchFamily="34" charset="0"/>
              <a:cs typeface="Arial" panose="020B0604020202020204" pitchFamily="34" charset="0"/>
            </a:endParaRPr>
          </a:p>
          <a:p>
            <a:pPr marL="0" indent="0">
              <a:buNone/>
            </a:pPr>
            <a:r>
              <a:rPr lang="id-ID" sz="2200" dirty="0">
                <a:latin typeface="Arial" panose="020B0604020202020204" pitchFamily="34" charset="0"/>
                <a:cs typeface="Arial" panose="020B0604020202020204" pitchFamily="34" charset="0"/>
              </a:rPr>
              <a:t>2. The new highway will be completed sometime next month.</a:t>
            </a:r>
            <a:endParaRPr lang="id-ID" sz="2200" dirty="0">
              <a:latin typeface="Arial" panose="020B0604020202020204" pitchFamily="34" charset="0"/>
              <a:cs typeface="Arial" panose="020B0604020202020204" pitchFamily="34" charset="0"/>
            </a:endParaRPr>
          </a:p>
          <a:p>
            <a:pPr marL="0" indent="0">
              <a:buNone/>
            </a:pPr>
            <a:r>
              <a:rPr lang="id-ID" sz="2200" dirty="0">
                <a:latin typeface="Arial" panose="020B0604020202020204" pitchFamily="34" charset="0"/>
                <a:cs typeface="Arial" panose="020B0604020202020204" pitchFamily="34" charset="0"/>
              </a:rPr>
              <a:t>3. Language skills are taught in every school in the country.</a:t>
            </a:r>
            <a:endParaRPr lang="id-ID" sz="2200" dirty="0">
              <a:latin typeface="Arial" panose="020B0604020202020204" pitchFamily="34" charset="0"/>
              <a:cs typeface="Arial" panose="020B0604020202020204" pitchFamily="34" charset="0"/>
            </a:endParaRPr>
          </a:p>
          <a:p>
            <a:pPr marL="0" indent="0">
              <a:buNone/>
            </a:pPr>
            <a:r>
              <a:rPr lang="id-ID" sz="2200" dirty="0">
                <a:latin typeface="Arial" panose="020B0604020202020204" pitchFamily="34" charset="0"/>
                <a:cs typeface="Arial" panose="020B0604020202020204" pitchFamily="34" charset="0"/>
              </a:rPr>
              <a:t>4. Beethoven's Seventh Symphony was performed at the concert last night.</a:t>
            </a:r>
            <a:endParaRPr lang="id-ID" sz="2200" dirty="0">
              <a:latin typeface="Arial" panose="020B0604020202020204" pitchFamily="34" charset="0"/>
              <a:cs typeface="Arial" panose="020B0604020202020204" pitchFamily="34" charset="0"/>
            </a:endParaRPr>
          </a:p>
          <a:p>
            <a:pPr marL="0" indent="0">
              <a:buNone/>
            </a:pPr>
            <a:r>
              <a:rPr lang="id-ID" sz="2200" dirty="0">
                <a:latin typeface="Arial" panose="020B0604020202020204" pitchFamily="34" charset="0"/>
                <a:cs typeface="Arial" panose="020B0604020202020204" pitchFamily="34" charset="0"/>
              </a:rPr>
              <a:t>5. The World Cup soccer games are being televised all over the world this year.</a:t>
            </a:r>
            <a:endParaRPr lang="id-ID"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4267</Words>
  <Application>WPS Presentation</Application>
  <PresentationFormat>On-screen Show (4:3)</PresentationFormat>
  <Paragraphs>259</Paragraphs>
  <Slides>12</Slides>
  <Notes>12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Arial</vt:lpstr>
      <vt:lpstr>SimSun</vt:lpstr>
      <vt:lpstr>Wingdings</vt:lpstr>
      <vt:lpstr>Calibri</vt:lpstr>
      <vt:lpstr>Times New Roman</vt:lpstr>
      <vt:lpstr>Courier</vt:lpstr>
      <vt:lpstr>Microsoft YaHei</vt:lpstr>
      <vt:lpstr/>
      <vt:lpstr>Arial Unicode MS</vt:lpstr>
      <vt:lpstr>Courier New</vt:lpstr>
      <vt:lpstr>Segoe Print</vt:lpstr>
      <vt:lpstr>Office Theme</vt:lpstr>
      <vt:lpstr>PowerPoint 演示文稿</vt:lpstr>
      <vt:lpstr>Learning Objective</vt:lpstr>
      <vt:lpstr>What is Passive voice?</vt:lpstr>
      <vt:lpstr>Forms of Passive Voice </vt:lpstr>
      <vt:lpstr>Exercises </vt:lpstr>
      <vt:lpstr>Changing the active to passive.</vt:lpstr>
      <vt:lpstr>Changing Passive to Active</vt:lpstr>
      <vt:lpstr>Using The Passive  </vt:lpstr>
      <vt:lpstr>Exercises </vt:lpstr>
      <vt:lpstr>Exercises </vt:lpstr>
      <vt:lpstr> Exercises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305</cp:revision>
  <dcterms:created xsi:type="dcterms:W3CDTF">2010-08-24T06:47:00Z</dcterms:created>
  <dcterms:modified xsi:type="dcterms:W3CDTF">2017-10-16T09:35:46Z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