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16" r:id="rId3"/>
    <p:sldId id="335" r:id="rId4"/>
    <p:sldId id="385" r:id="rId5"/>
    <p:sldId id="386" r:id="rId6"/>
    <p:sldId id="387" r:id="rId7"/>
    <p:sldId id="388" r:id="rId8"/>
    <p:sldId id="257" r:id="rId9"/>
    <p:sldId id="364" r:id="rId10"/>
    <p:sldId id="366" r:id="rId11"/>
    <p:sldId id="384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6" r:id="rId20"/>
    <p:sldId id="377" r:id="rId21"/>
    <p:sldId id="380" r:id="rId22"/>
    <p:sldId id="379" r:id="rId23"/>
    <p:sldId id="378" r:id="rId24"/>
    <p:sldId id="381" r:id="rId25"/>
    <p:sldId id="382" r:id="rId26"/>
    <p:sldId id="38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116" d="100"/>
          <a:sy n="116" d="100"/>
        </p:scale>
        <p:origin x="-149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A7411F-5962-43D2-8BDF-DBE29F4535E2}" type="datetimeFigureOut">
              <a:rPr lang="id-ID"/>
              <a:pPr>
                <a:defRPr/>
              </a:pPr>
              <a:t>15/05/2019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3707B7-A839-446A-9626-7F48954E674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4649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B828C-7986-422A-BFC4-ECED16743913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CE223-8EA8-4B88-8B34-4E4C22DA1FFF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6F7B6-4988-44F2-8A01-611AB6623278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930821-ED3E-4E86-A02C-A52F06F4C3A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954269-451C-4D69-B509-700AA831B682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332A7-525F-4D46-87BE-948A87799FF2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D511C4-29A4-4D86-8CF3-26D4E0CA886B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2060D-E8EF-4C9C-8F93-394C876057B5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66D63E-8121-48CD-8ED3-DE299A5E0FE9}" type="slidenum">
              <a:rPr lang="id-ID" altLang="en-US" smtClean="0">
                <a:latin typeface="Calibri" pitchFamily="34" charset="0"/>
              </a:rPr>
              <a:pPr/>
              <a:t>3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DCE18E-8DBD-489A-BD95-A611953C9F0E}" type="slidenum">
              <a:rPr lang="id-ID" altLang="en-US" smtClean="0">
                <a:latin typeface="Calibri" pitchFamily="34" charset="0"/>
              </a:rPr>
              <a:pPr/>
              <a:t>4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68EBB6-E7EC-4C8D-A422-A67A0620CA4E}" type="slidenum">
              <a:rPr lang="id-ID" altLang="en-US" smtClean="0">
                <a:latin typeface="Calibri" pitchFamily="34" charset="0"/>
              </a:rPr>
              <a:pPr/>
              <a:t>5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458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7F0E17-E3D7-4DCA-AC4D-05225CB450C5}" type="slidenum">
              <a:rPr lang="id-ID" altLang="en-US" smtClean="0">
                <a:latin typeface="Calibri" pitchFamily="34" charset="0"/>
              </a:rPr>
              <a:pPr/>
              <a:t>6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8058AF-B767-4EAA-A63B-C79171D26B66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E8F0D3-E769-4A4B-BB25-D5A18FE1931D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D95F-5A60-4647-90B4-4AFF87F539DD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FAC3-0F19-412E-969C-BD194A574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  <a:prstGeom prst="rect">
            <a:avLst/>
          </a:prstGeo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4BE28D7-1570-419B-AB9A-79F9EDBE69C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190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95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3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22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18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8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17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0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11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50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6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BE28D7-1570-419B-AB9A-79F9EDBE69C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cmillandictionary.com/thesaurus-category/british/to-make-a-decision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macmillandictionary.com/dictionary/british/change_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cmillandictionary.com/dictionary/british/mind_1" TargetMode="External"/><Relationship Id="rId11" Type="http://schemas.openxmlformats.org/officeDocument/2006/relationships/hyperlink" Target="http://www.macmillandictionary.com/dictionary/british/arrive-at" TargetMode="External"/><Relationship Id="rId5" Type="http://schemas.openxmlformats.org/officeDocument/2006/relationships/hyperlink" Target="http://www.macmillandictionary.com/dictionary/british/decision_1" TargetMode="External"/><Relationship Id="rId10" Type="http://schemas.openxmlformats.org/officeDocument/2006/relationships/hyperlink" Target="http://www.macmillandictionary.com/dictionary/british/determine" TargetMode="External"/><Relationship Id="rId4" Type="http://schemas.openxmlformats.org/officeDocument/2006/relationships/hyperlink" Target="http://www.macmillandictionary.com/dictionary/british/make_1" TargetMode="External"/><Relationship Id="rId9" Type="http://schemas.openxmlformats.org/officeDocument/2006/relationships/hyperlink" Target="http://www.macmillandictionary.com/dictionary/british/decid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cmillandictionary.com/dictionary/british/skin_1" TargetMode="External"/><Relationship Id="rId13" Type="http://schemas.openxmlformats.org/officeDocument/2006/relationships/hyperlink" Target="http://www.macmillandictionary.com/dictionary/british/blue_1" TargetMode="External"/><Relationship Id="rId18" Type="http://schemas.openxmlformats.org/officeDocument/2006/relationships/hyperlink" Target="http://www.macmillandictionary.com/dictionary/british/hurt_2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macmillandictionary.com/dictionary/british/mark_1" TargetMode="External"/><Relationship Id="rId12" Type="http://schemas.openxmlformats.org/officeDocument/2006/relationships/hyperlink" Target="http://www.macmillandictionary.com/dictionary/british/black_1" TargetMode="External"/><Relationship Id="rId17" Type="http://schemas.openxmlformats.org/officeDocument/2006/relationships/hyperlink" Target="http://www.macmillandictionary.com/dictionary/british/wounded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://www.macmillandictionary.com/thesaurus-category/british/injured-wounded-or-hu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cmillandictionary.com/dictionary/british/dark_1" TargetMode="External"/><Relationship Id="rId11" Type="http://schemas.openxmlformats.org/officeDocument/2006/relationships/hyperlink" Target="http://www.macmillandictionary.com/dictionary/british/beaten" TargetMode="External"/><Relationship Id="rId5" Type="http://schemas.openxmlformats.org/officeDocument/2006/relationships/hyperlink" Target="http://www.macmillandictionary.com/dictionary/british/bruise_1" TargetMode="External"/><Relationship Id="rId15" Type="http://schemas.openxmlformats.org/officeDocument/2006/relationships/hyperlink" Target="http://www.macmillandictionary.com/dictionary/british/thug" TargetMode="External"/><Relationship Id="rId10" Type="http://schemas.openxmlformats.org/officeDocument/2006/relationships/hyperlink" Target="http://www.macmillandictionary.com/dictionary/british/cut_1" TargetMode="External"/><Relationship Id="rId4" Type="http://schemas.openxmlformats.org/officeDocument/2006/relationships/hyperlink" Target="http://www.macmillandictionary.com/dictionary/british/covered_1" TargetMode="External"/><Relationship Id="rId9" Type="http://schemas.openxmlformats.org/officeDocument/2006/relationships/hyperlink" Target="http://www.macmillandictionary.com/dictionary/british/injured" TargetMode="External"/><Relationship Id="rId14" Type="http://schemas.openxmlformats.org/officeDocument/2006/relationships/hyperlink" Target="http://www.macmillandictionary.com/dictionary/british/gang_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cmillandictionary.com/thesaurus-category/british/to-be-ready-or-to-get-ready-for-something" TargetMode="External"/><Relationship Id="rId13" Type="http://schemas.openxmlformats.org/officeDocument/2006/relationships/hyperlink" Target="http://www.macmillandictionary.com/dictionary/british/just_1" TargetMode="External"/><Relationship Id="rId18" Type="http://schemas.openxmlformats.org/officeDocument/2006/relationships/hyperlink" Target="http://www.macmillandictionary.com/dictionary/british/drop-the-ball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macmillandictionary.com/dictionary/british/emergency_1" TargetMode="External"/><Relationship Id="rId12" Type="http://schemas.openxmlformats.org/officeDocument/2006/relationships/hyperlink" Target="http://www.macmillandictionary.com/dictionary/british/action_1" TargetMode="External"/><Relationship Id="rId17" Type="http://schemas.openxmlformats.org/officeDocument/2006/relationships/hyperlink" Target="http://www.macmillandictionary.com/thesaurus-category/british/to-not-act-or-to-not-do-something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://www.macmillandictionary.com/dictionary/british/die_1" TargetMode="External"/><Relationship Id="rId20" Type="http://schemas.openxmlformats.org/officeDocument/2006/relationships/hyperlink" Target="http://www.macmillandictionary.com/dictionary/british/absta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cmillandictionary.com/dictionary/british/case_1" TargetMode="External"/><Relationship Id="rId11" Type="http://schemas.openxmlformats.org/officeDocument/2006/relationships/hyperlink" Target="http://www.macmillandictionary.com/dictionary/british/steel_2" TargetMode="External"/><Relationship Id="rId5" Type="http://schemas.openxmlformats.org/officeDocument/2006/relationships/hyperlink" Target="http://www.macmillandictionary.com/dictionary/british/standing_1" TargetMode="External"/><Relationship Id="rId15" Type="http://schemas.openxmlformats.org/officeDocument/2006/relationships/hyperlink" Target="http://www.macmillandictionary.com/dictionary/british/watch_1" TargetMode="External"/><Relationship Id="rId10" Type="http://schemas.openxmlformats.org/officeDocument/2006/relationships/hyperlink" Target="http://www.macmillandictionary.com/dictionary/british/brace_1" TargetMode="External"/><Relationship Id="rId19" Type="http://schemas.openxmlformats.org/officeDocument/2006/relationships/hyperlink" Target="http://www.macmillandictionary.com/dictionary/british/bother_1" TargetMode="External"/><Relationship Id="rId4" Type="http://schemas.openxmlformats.org/officeDocument/2006/relationships/hyperlink" Target="http://www.macmillandictionary.com/dictionary/british/boat" TargetMode="External"/><Relationship Id="rId9" Type="http://schemas.openxmlformats.org/officeDocument/2006/relationships/hyperlink" Target="http://www.macmillandictionary.com/dictionary/british/stand-by" TargetMode="External"/><Relationship Id="rId14" Type="http://schemas.openxmlformats.org/officeDocument/2006/relationships/hyperlink" Target="http://www.macmillandictionary.com/dictionary/british/stand_1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cmillandictionary.com/dictionary/british/stand_1" TargetMode="External"/><Relationship Id="rId13" Type="http://schemas.openxmlformats.org/officeDocument/2006/relationships/hyperlink" Target="http://www.macmillandictionary.com/dictionary/british/get-behind" TargetMode="External"/><Relationship Id="rId18" Type="http://schemas.openxmlformats.org/officeDocument/2006/relationships/hyperlink" Target="http://www.macmillandictionary.com/dictionary/british/people_1" TargetMode="External"/><Relationship Id="rId3" Type="http://schemas.openxmlformats.org/officeDocument/2006/relationships/image" Target="../media/image3.jpeg"/><Relationship Id="rId21" Type="http://schemas.openxmlformats.org/officeDocument/2006/relationships/hyperlink" Target="http://www.macmillandictionary.com/dictionary/british/doctor_1" TargetMode="External"/><Relationship Id="rId7" Type="http://schemas.openxmlformats.org/officeDocument/2006/relationships/hyperlink" Target="http://www.macmillandictionary.com/dictionary/british/knew" TargetMode="External"/><Relationship Id="rId12" Type="http://schemas.openxmlformats.org/officeDocument/2006/relationships/hyperlink" Target="http://www.macmillandictionary.com/dictionary/british/back_4" TargetMode="External"/><Relationship Id="rId17" Type="http://schemas.openxmlformats.org/officeDocument/2006/relationships/hyperlink" Target="http://www.macmillandictionary.com/dictionary/british/opinion" TargetMode="External"/><Relationship Id="rId2" Type="http://schemas.openxmlformats.org/officeDocument/2006/relationships/notesSlide" Target="../notesSlides/notesSlide18.xml"/><Relationship Id="rId16" Type="http://schemas.openxmlformats.org/officeDocument/2006/relationships/hyperlink" Target="http://www.macmillandictionary.com/dictionary/british/belief" TargetMode="External"/><Relationship Id="rId20" Type="http://schemas.openxmlformats.org/officeDocument/2006/relationships/hyperlink" Target="http://www.macmillandictionary.com/dictionary/british/disag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cmillandictionary.com/dictionary/british/situation" TargetMode="External"/><Relationship Id="rId11" Type="http://schemas.openxmlformats.org/officeDocument/2006/relationships/hyperlink" Target="http://www.macmillandictionary.com/dictionary/british/support_1" TargetMode="External"/><Relationship Id="rId24" Type="http://schemas.openxmlformats.org/officeDocument/2006/relationships/hyperlink" Target="http://www.macmillandictionary.com/dictionary/british/fault_1" TargetMode="External"/><Relationship Id="rId5" Type="http://schemas.openxmlformats.org/officeDocument/2006/relationships/hyperlink" Target="http://www.macmillandictionary.com/dictionary/british/difficult" TargetMode="External"/><Relationship Id="rId15" Type="http://schemas.openxmlformats.org/officeDocument/2006/relationships/hyperlink" Target="http://www.macmillandictionary.com/dictionary/british/particular_1" TargetMode="External"/><Relationship Id="rId23" Type="http://schemas.openxmlformats.org/officeDocument/2006/relationships/hyperlink" Target="http://www.macmillandictionary.com/dictionary/british/claim_1" TargetMode="External"/><Relationship Id="rId10" Type="http://schemas.openxmlformats.org/officeDocument/2006/relationships/hyperlink" Target="http://www.macmillandictionary.com/thesaurus-category/british/to-support-an-idea-plan-or-person" TargetMode="External"/><Relationship Id="rId19" Type="http://schemas.openxmlformats.org/officeDocument/2006/relationships/hyperlink" Target="http://www.macmillandictionary.com/dictionary/british/doubt_1" TargetMode="External"/><Relationship Id="rId4" Type="http://schemas.openxmlformats.org/officeDocument/2006/relationships/hyperlink" Target="http://www.macmillandictionary.com/dictionary/british/loyal" TargetMode="External"/><Relationship Id="rId9" Type="http://schemas.openxmlformats.org/officeDocument/2006/relationships/hyperlink" Target="http://www.macmillandictionary.com/dictionary/british/matter_1" TargetMode="External"/><Relationship Id="rId14" Type="http://schemas.openxmlformats.org/officeDocument/2006/relationships/hyperlink" Target="http://www.macmillandictionary.com/dictionary/british/continue" TargetMode="External"/><Relationship Id="rId22" Type="http://schemas.openxmlformats.org/officeDocument/2006/relationships/hyperlink" Target="http://www.macmillandictionary.com/dictionary/british/standing_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cmillandictionary.com/dictionary/british/arrive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macmillandictionary.com/dictionary/british/dark_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cmillandictionary.com/dictionary/british/fall_1" TargetMode="External"/><Relationship Id="rId5" Type="http://schemas.openxmlformats.org/officeDocument/2006/relationships/hyperlink" Target="http://www.macmillandictionary.com/dictionary/british/night_1" TargetMode="External"/><Relationship Id="rId4" Type="http://schemas.openxmlformats.org/officeDocument/2006/relationships/hyperlink" Target="http://www.macmillandictionary.com/dictionary/british/darkness-night-dusk-falls" TargetMode="External"/><Relationship Id="rId9" Type="http://schemas.openxmlformats.org/officeDocument/2006/relationships/hyperlink" Target="http://www.macmillandictionary.com/dictionary/british/home_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dictionary.cambridge.org/dictionary/english/better" TargetMode="External"/><Relationship Id="rId13" Type="http://schemas.openxmlformats.org/officeDocument/2006/relationships/hyperlink" Target="http://dictionary.cambridge.org/dictionary/english/original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dictionary.cambridge.org/dictionary/english/show" TargetMode="External"/><Relationship Id="rId12" Type="http://schemas.openxmlformats.org/officeDocument/2006/relationships/hyperlink" Target="http://dictionary.cambridge.org/dictionary/english/job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tionary.cambridge.org/dictionary/english/apart" TargetMode="External"/><Relationship Id="rId11" Type="http://schemas.openxmlformats.org/officeDocument/2006/relationships/hyperlink" Target="http://dictionary.cambridge.org/dictionary/english/candidate" TargetMode="External"/><Relationship Id="rId5" Type="http://schemas.openxmlformats.org/officeDocument/2006/relationships/hyperlink" Target="http://dictionary.cambridge.org/dictionary/english/characteristic" TargetMode="External"/><Relationship Id="rId10" Type="http://schemas.openxmlformats.org/officeDocument/2006/relationships/hyperlink" Target="http://dictionary.cambridge.org/dictionary/english/type" TargetMode="External"/><Relationship Id="rId4" Type="http://schemas.openxmlformats.org/officeDocument/2006/relationships/hyperlink" Target="http://dictionary.cambridge.org/dictionary/english/quality" TargetMode="External"/><Relationship Id="rId9" Type="http://schemas.openxmlformats.org/officeDocument/2006/relationships/hyperlink" Target="http://dictionary.cambridge.org/dictionary/english/other" TargetMode="External"/><Relationship Id="rId14" Type="http://schemas.openxmlformats.org/officeDocument/2006/relationships/hyperlink" Target="http://dictionary.cambridge.org/dictionary/english/idea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cmillandictionary.com/dictionary/british/athleticism" TargetMode="External"/><Relationship Id="rId13" Type="http://schemas.openxmlformats.org/officeDocument/2006/relationships/hyperlink" Target="http://www.macmillandictionary.com/thesaurus-category/british/to-be-a-feature-or-example-of-something" TargetMode="External"/><Relationship Id="rId18" Type="http://schemas.openxmlformats.org/officeDocument/2006/relationships/hyperlink" Target="http://www.macmillandictionary.com/dictionary/british/order_1" TargetMode="External"/><Relationship Id="rId26" Type="http://schemas.openxmlformats.org/officeDocument/2006/relationships/hyperlink" Target="http://www.macmillandictionary.com/dictionary/british/set-aside_1" TargetMode="External"/><Relationship Id="rId3" Type="http://schemas.openxmlformats.org/officeDocument/2006/relationships/image" Target="../media/image3.jpeg"/><Relationship Id="rId21" Type="http://schemas.openxmlformats.org/officeDocument/2006/relationships/hyperlink" Target="http://www.macmillandictionary.com/dictionary/british/acre" TargetMode="External"/><Relationship Id="rId7" Type="http://schemas.openxmlformats.org/officeDocument/2006/relationships/hyperlink" Target="http://www.macmillandictionary.com/dictionary/british/natural_1" TargetMode="External"/><Relationship Id="rId12" Type="http://schemas.openxmlformats.org/officeDocument/2006/relationships/hyperlink" Target="http://www.macmillandictionary.com/dictionary/british/player" TargetMode="External"/><Relationship Id="rId17" Type="http://schemas.openxmlformats.org/officeDocument/2006/relationships/hyperlink" Target="http://www.macmillandictionary.com/dictionary/british/separate_1" TargetMode="External"/><Relationship Id="rId25" Type="http://schemas.openxmlformats.org/officeDocument/2006/relationships/hyperlink" Target="http://www.macmillandictionary.com/thesaurus-category/british/to-keep-something" TargetMode="External"/><Relationship Id="rId2" Type="http://schemas.openxmlformats.org/officeDocument/2006/relationships/notesSlide" Target="../notesSlides/notesSlide24.xml"/><Relationship Id="rId16" Type="http://schemas.openxmlformats.org/officeDocument/2006/relationships/hyperlink" Target="http://www.macmillandictionary.com/dictionary/british/characterize" TargetMode="External"/><Relationship Id="rId20" Type="http://schemas.openxmlformats.org/officeDocument/2006/relationships/hyperlink" Target="http://www.macmillandictionary.com/dictionary/british/purpo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cmillandictionary.com/dictionary/british/special_1" TargetMode="External"/><Relationship Id="rId11" Type="http://schemas.openxmlformats.org/officeDocument/2006/relationships/hyperlink" Target="http://www.macmillandictionary.com/dictionary/british/tennis" TargetMode="External"/><Relationship Id="rId24" Type="http://schemas.openxmlformats.org/officeDocument/2006/relationships/hyperlink" Target="http://www.macmillandictionary.com/dictionary/british/recreation_1" TargetMode="External"/><Relationship Id="rId5" Type="http://schemas.openxmlformats.org/officeDocument/2006/relationships/hyperlink" Target="http://www.macmillandictionary.com/dictionary/british/different" TargetMode="External"/><Relationship Id="rId15" Type="http://schemas.openxmlformats.org/officeDocument/2006/relationships/hyperlink" Target="http://www.macmillandictionary.com/dictionary/british/enter-into" TargetMode="External"/><Relationship Id="rId23" Type="http://schemas.openxmlformats.org/officeDocument/2006/relationships/hyperlink" Target="http://www.macmillandictionary.com/dictionary/british/land_1" TargetMode="External"/><Relationship Id="rId28" Type="http://schemas.openxmlformats.org/officeDocument/2006/relationships/hyperlink" Target="http://www.macmillandictionary.com/dictionary/british/set-apart" TargetMode="External"/><Relationship Id="rId10" Type="http://schemas.openxmlformats.org/officeDocument/2006/relationships/hyperlink" Target="http://www.macmillandictionary.com/dictionary/british/apart" TargetMode="External"/><Relationship Id="rId19" Type="http://schemas.openxmlformats.org/officeDocument/2006/relationships/hyperlink" Target="http://www.macmillandictionary.com/dictionary/british/particular_1" TargetMode="External"/><Relationship Id="rId4" Type="http://schemas.openxmlformats.org/officeDocument/2006/relationships/hyperlink" Target="http://www.macmillandictionary.com/dictionary/british/make_1" TargetMode="External"/><Relationship Id="rId9" Type="http://schemas.openxmlformats.org/officeDocument/2006/relationships/hyperlink" Target="http://www.macmillandictionary.com/dictionary/british/set_1" TargetMode="External"/><Relationship Id="rId14" Type="http://schemas.openxmlformats.org/officeDocument/2006/relationships/hyperlink" Target="http://www.macmillandictionary.com/dictionary/british/feature_2" TargetMode="External"/><Relationship Id="rId22" Type="http://schemas.openxmlformats.org/officeDocument/2006/relationships/hyperlink" Target="http://www.macmillandictionary.com/dictionary/british/public_1" TargetMode="External"/><Relationship Id="rId27" Type="http://schemas.openxmlformats.org/officeDocument/2006/relationships/hyperlink" Target="http://www.macmillandictionary.com/dictionary/british/collect_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BASIC LISTENING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SESSION 1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NONI AGUSTINA, </a:t>
            </a:r>
            <a:r>
              <a:rPr lang="en-US" b="1" dirty="0" err="1">
                <a:solidFill>
                  <a:schemeClr val="bg1"/>
                </a:solidFill>
              </a:rPr>
              <a:t>M.Pd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PENDIDIKAN BAHASA INGGRIS, FKIP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LEARNING OUTCOME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sz="2400"/>
              <a:t>Students are able to recognize language elements in the songs.</a:t>
            </a:r>
            <a:endParaRPr lang="id-ID" sz="2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WHY DO WE LISTEN IN LANGUAGE LEARNING?</a:t>
            </a: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/>
              <a:t>Getting the language model through listening</a:t>
            </a:r>
          </a:p>
          <a:p>
            <a:r>
              <a:rPr lang="en-US" sz="2400" dirty="0"/>
              <a:t>What language model?</a:t>
            </a:r>
          </a:p>
          <a:p>
            <a:pPr indent="1588">
              <a:buFont typeface="Wingdings" pitchFamily="2" charset="2"/>
              <a:buChar char="q"/>
            </a:pPr>
            <a:r>
              <a:rPr lang="en-US" sz="2400" dirty="0"/>
              <a:t>Pronunciation</a:t>
            </a:r>
          </a:p>
          <a:p>
            <a:pPr indent="1588">
              <a:buFont typeface="Wingdings" pitchFamily="2" charset="2"/>
              <a:buChar char="q"/>
            </a:pPr>
            <a:r>
              <a:rPr lang="en-US" sz="2400" dirty="0"/>
              <a:t>Choice of words</a:t>
            </a:r>
          </a:p>
          <a:p>
            <a:pPr indent="1588">
              <a:buFont typeface="Wingdings" pitchFamily="2" charset="2"/>
              <a:buChar char="q"/>
            </a:pPr>
            <a:r>
              <a:rPr lang="en-US" sz="2400" dirty="0"/>
              <a:t>Structure</a:t>
            </a:r>
          </a:p>
          <a:p>
            <a:r>
              <a:rPr lang="en-US" sz="2400" dirty="0"/>
              <a:t>Characteristic of language </a:t>
            </a:r>
            <a:r>
              <a:rPr lang="en-US" sz="2400" dirty="0">
                <a:sym typeface="Wingdings" pitchFamily="2" charset="2"/>
              </a:rPr>
              <a:t>a</a:t>
            </a:r>
            <a:r>
              <a:rPr lang="en-US" sz="2400" dirty="0"/>
              <a:t>rbitrary (there is no principles or reasons why particular words are chosen to convey meanings)</a:t>
            </a:r>
          </a:p>
          <a:p>
            <a:r>
              <a:rPr lang="en-US" sz="2400" dirty="0"/>
              <a:t>Father is a word to represent the meaning of your male parent and mother for a female parent.</a:t>
            </a:r>
            <a:endParaRPr lang="id-ID" sz="2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WHAT LANGUAGE ELEMENTS CAN BE EXPLORED IN SONGS?</a:t>
            </a: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800" dirty="0"/>
              <a:t>Meaning</a:t>
            </a:r>
          </a:p>
          <a:p>
            <a:r>
              <a:rPr lang="en-US" sz="2800" dirty="0"/>
              <a:t>Phrasal verbs: a phrase that consists of a verb with a preposition or adverb or both, the meaning of which is different from the meaning of its separate parts (Cambridge dictionary). Example: turn on</a:t>
            </a:r>
          </a:p>
          <a:p>
            <a:r>
              <a:rPr lang="en-US" sz="2800" dirty="0"/>
              <a:t>Idioms: a group of words in a fixed order that have a particular meaning that is different from the meanings of each word on its own </a:t>
            </a:r>
          </a:p>
          <a:p>
            <a:r>
              <a:rPr lang="en-US" sz="2800" dirty="0"/>
              <a:t>Literary phrase: phrase used in literary works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MADE YOUR MIND UP</a:t>
            </a: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/>
              <a:t>I know you haven’t </a:t>
            </a:r>
            <a:r>
              <a:rPr lang="en-US" sz="2400" dirty="0">
                <a:solidFill>
                  <a:srgbClr val="FF0000"/>
                </a:solidFill>
              </a:rPr>
              <a:t>made your mind up</a:t>
            </a:r>
            <a:r>
              <a:rPr lang="en-US" sz="2400" dirty="0"/>
              <a:t> yet. </a:t>
            </a:r>
          </a:p>
          <a:p>
            <a:r>
              <a:rPr lang="en-US" sz="2400" dirty="0"/>
              <a:t>Don’t try to guess the meaning by combining the meaning of each word (make, your, mind, up)</a:t>
            </a:r>
          </a:p>
          <a:p>
            <a:r>
              <a:rPr lang="en-US" sz="2400" dirty="0"/>
              <a:t>Find in dictionary the base form of made </a:t>
            </a:r>
            <a:r>
              <a:rPr lang="en-US" sz="2400" dirty="0">
                <a:sym typeface="Wingdings" pitchFamily="2" charset="2"/>
              </a:rPr>
              <a:t> make.</a:t>
            </a:r>
          </a:p>
          <a:p>
            <a:r>
              <a:rPr lang="en-US" sz="2400" dirty="0"/>
              <a:t>Find make your mind up. 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DEFINITION IN MACMILLAN DICTIONARY</a:t>
            </a: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fontAlgn="ctr"/>
            <a:r>
              <a:rPr lang="en-US" sz="2400" b="1" dirty="0"/>
              <a:t>make up your mind</a:t>
            </a:r>
            <a:r>
              <a:rPr lang="en-US" sz="2400" dirty="0"/>
              <a:t> </a:t>
            </a:r>
          </a:p>
          <a:p>
            <a:pPr fontAlgn="ctr"/>
            <a:r>
              <a:rPr lang="en-US" sz="2400" cap="all" dirty="0"/>
              <a:t>PHRASE</a:t>
            </a:r>
            <a:endParaRPr lang="en-US" sz="2400" dirty="0"/>
          </a:p>
          <a:p>
            <a:r>
              <a:rPr lang="en-US" sz="2400" dirty="0"/>
              <a:t>to </a:t>
            </a:r>
            <a:r>
              <a:rPr lang="en-US" sz="2400" dirty="0">
                <a:hlinkClick r:id="rId4" tooltip="make"/>
              </a:rPr>
              <a:t>make</a:t>
            </a:r>
            <a:r>
              <a:rPr lang="en-US" sz="2400" dirty="0"/>
              <a:t> a </a:t>
            </a:r>
            <a:r>
              <a:rPr lang="en-US" sz="2400" dirty="0">
                <a:hlinkClick r:id="rId5" tooltip="decision"/>
              </a:rPr>
              <a:t>decision</a:t>
            </a:r>
            <a:endParaRPr lang="en-US" sz="2400" dirty="0"/>
          </a:p>
          <a:p>
            <a:pPr>
              <a:buNone/>
            </a:pPr>
            <a:r>
              <a:rPr lang="en-US" sz="2400" i="1" dirty="0"/>
              <a:t>	Come on, </a:t>
            </a:r>
            <a:r>
              <a:rPr lang="en-US" sz="2400" i="1" dirty="0">
                <a:hlinkClick r:id="rId4" tooltip="make"/>
              </a:rPr>
              <a:t>make</a:t>
            </a:r>
            <a:r>
              <a:rPr lang="en-US" sz="2400" i="1" dirty="0"/>
              <a:t> up your </a:t>
            </a:r>
            <a:r>
              <a:rPr lang="en-US" sz="2400" i="1" dirty="0">
                <a:hlinkClick r:id="rId6" tooltip="mind"/>
              </a:rPr>
              <a:t>mind</a:t>
            </a:r>
            <a:r>
              <a:rPr lang="en-US" sz="2400" i="1" dirty="0"/>
              <a:t>!</a:t>
            </a:r>
          </a:p>
          <a:p>
            <a:r>
              <a:rPr lang="en-US" sz="2400" dirty="0"/>
              <a:t>make up your mind whether: </a:t>
            </a:r>
            <a:r>
              <a:rPr lang="en-US" sz="2400" i="1" dirty="0"/>
              <a:t>I can’t </a:t>
            </a:r>
            <a:r>
              <a:rPr lang="en-US" sz="2400" i="1" dirty="0">
                <a:hlinkClick r:id="rId4" tooltip="make"/>
              </a:rPr>
              <a:t>make</a:t>
            </a:r>
            <a:r>
              <a:rPr lang="en-US" sz="2400" i="1" dirty="0"/>
              <a:t> up my </a:t>
            </a:r>
            <a:r>
              <a:rPr lang="en-US" sz="2400" i="1" dirty="0">
                <a:hlinkClick r:id="rId6" tooltip="mind"/>
              </a:rPr>
              <a:t>mind</a:t>
            </a:r>
            <a:r>
              <a:rPr lang="en-US" sz="2400" i="1" dirty="0"/>
              <a:t> whether to go or not.</a:t>
            </a:r>
          </a:p>
          <a:p>
            <a:r>
              <a:rPr lang="en-US" sz="2400" dirty="0"/>
              <a:t>someone’s mind is made up: </a:t>
            </a:r>
            <a:r>
              <a:rPr lang="en-US" sz="2400" i="1" dirty="0"/>
              <a:t>My </a:t>
            </a:r>
            <a:r>
              <a:rPr lang="en-US" sz="2400" i="1" dirty="0">
                <a:hlinkClick r:id="rId6" tooltip="mind"/>
              </a:rPr>
              <a:t>mind</a:t>
            </a:r>
            <a:r>
              <a:rPr lang="en-US" sz="2400" i="1" dirty="0"/>
              <a:t>’s made up. Nothing will </a:t>
            </a:r>
            <a:r>
              <a:rPr lang="en-US" sz="2400" i="1" dirty="0" err="1">
                <a:hlinkClick r:id="rId4" tooltip="make"/>
              </a:rPr>
              <a:t>make</a:t>
            </a:r>
            <a:r>
              <a:rPr lang="en-US" sz="2400" i="1" dirty="0" err="1"/>
              <a:t>me</a:t>
            </a:r>
            <a:r>
              <a:rPr lang="en-US" sz="2400" i="1" dirty="0"/>
              <a:t> </a:t>
            </a:r>
            <a:r>
              <a:rPr lang="en-US" sz="2400" i="1" dirty="0">
                <a:hlinkClick r:id="rId7" tooltip="change"/>
              </a:rPr>
              <a:t>change</a:t>
            </a:r>
            <a:r>
              <a:rPr lang="en-US" sz="2400" i="1" dirty="0"/>
              <a:t> it.</a:t>
            </a:r>
          </a:p>
          <a:p>
            <a:r>
              <a:rPr lang="en-US" sz="2400" dirty="0"/>
              <a:t>Synonyms and related words: </a:t>
            </a:r>
            <a:r>
              <a:rPr lang="en-US" sz="2400" dirty="0">
                <a:hlinkClick r:id="rId8"/>
              </a:rPr>
              <a:t>To make a decision:</a:t>
            </a:r>
            <a:r>
              <a:rPr lang="en-US" sz="2400" dirty="0"/>
              <a:t> </a:t>
            </a:r>
            <a:r>
              <a:rPr lang="en-US" sz="2400" i="1" dirty="0">
                <a:hlinkClick r:id="rId9" tooltip="decide"/>
              </a:rPr>
              <a:t>decide</a:t>
            </a:r>
            <a:r>
              <a:rPr lang="en-US" sz="2400" dirty="0"/>
              <a:t>, </a:t>
            </a:r>
            <a:r>
              <a:rPr lang="en-US" sz="2400" i="1" dirty="0">
                <a:hlinkClick r:id="rId10" tooltip="determine"/>
              </a:rPr>
              <a:t>determine</a:t>
            </a:r>
            <a:r>
              <a:rPr lang="en-US" sz="2400" dirty="0"/>
              <a:t>, </a:t>
            </a:r>
            <a:r>
              <a:rPr lang="en-US" sz="2400" i="1" dirty="0">
                <a:hlinkClick r:id="rId11" tooltip="arrive at"/>
              </a:rPr>
              <a:t>arrive at</a:t>
            </a:r>
            <a:r>
              <a:rPr lang="en-US" sz="2400" dirty="0"/>
              <a:t>...</a:t>
            </a:r>
            <a:endParaRPr lang="id-ID" sz="2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BLACK AND BLUE</a:t>
            </a: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/>
              <a:t>I’d go </a:t>
            </a:r>
            <a:r>
              <a:rPr lang="en-US" sz="2800" dirty="0">
                <a:solidFill>
                  <a:srgbClr val="FF0000"/>
                </a:solidFill>
              </a:rPr>
              <a:t>black and blue</a:t>
            </a:r>
            <a:r>
              <a:rPr lang="en-US" sz="2800" dirty="0"/>
              <a:t>.</a:t>
            </a:r>
          </a:p>
          <a:p>
            <a:r>
              <a:rPr lang="en-US" sz="2800" dirty="0"/>
              <a:t>Don’t translate it directly black and blue</a:t>
            </a:r>
          </a:p>
          <a:p>
            <a:r>
              <a:rPr lang="en-US" sz="2800" dirty="0"/>
              <a:t>Pay attention the verb that comes before black and blue. </a:t>
            </a:r>
          </a:p>
          <a:p>
            <a:r>
              <a:rPr lang="en-US" sz="2800" dirty="0"/>
              <a:t>Black and blue comes with go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DEFINITION IN MACMILLAN DICTIONARY</a:t>
            </a: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fontAlgn="ctr"/>
            <a:r>
              <a:rPr lang="en-US" sz="2400" b="1" dirty="0"/>
              <a:t>black and blue</a:t>
            </a:r>
            <a:r>
              <a:rPr lang="en-US" sz="2400" dirty="0"/>
              <a:t> </a:t>
            </a:r>
          </a:p>
          <a:p>
            <a:pPr fontAlgn="ctr"/>
            <a:r>
              <a:rPr lang="en-US" sz="2400" cap="all" dirty="0"/>
              <a:t>ADJECTIVE</a:t>
            </a:r>
            <a:r>
              <a:rPr lang="en-US" sz="2400" dirty="0"/>
              <a:t> </a:t>
            </a:r>
          </a:p>
          <a:p>
            <a:r>
              <a:rPr lang="en-US" sz="2400" dirty="0">
                <a:hlinkClick r:id="rId4" tooltip="covered"/>
              </a:rPr>
              <a:t>covered</a:t>
            </a:r>
            <a:r>
              <a:rPr lang="en-US" sz="2400" dirty="0"/>
              <a:t> in </a:t>
            </a:r>
            <a:r>
              <a:rPr lang="en-US" sz="2400" dirty="0">
                <a:hlinkClick r:id="rId5" tooltip="bruises"/>
              </a:rPr>
              <a:t>bruises</a:t>
            </a:r>
            <a:r>
              <a:rPr lang="en-US" sz="2400" dirty="0"/>
              <a:t> (=</a:t>
            </a:r>
            <a:r>
              <a:rPr lang="en-US" sz="2400" dirty="0">
                <a:hlinkClick r:id="rId6" tooltip="dark"/>
              </a:rPr>
              <a:t>dark</a:t>
            </a:r>
            <a:r>
              <a:rPr lang="en-US" sz="2400" dirty="0"/>
              <a:t> </a:t>
            </a:r>
            <a:r>
              <a:rPr lang="en-US" sz="2400" dirty="0">
                <a:hlinkClick r:id="rId7" tooltip="marks"/>
              </a:rPr>
              <a:t>marks</a:t>
            </a:r>
            <a:r>
              <a:rPr lang="en-US" sz="2400" dirty="0"/>
              <a:t> on your </a:t>
            </a:r>
            <a:r>
              <a:rPr lang="en-US" sz="2400" dirty="0">
                <a:hlinkClick r:id="rId8" tooltip="skin"/>
              </a:rPr>
              <a:t>skin</a:t>
            </a:r>
            <a:r>
              <a:rPr lang="en-US" sz="2400" dirty="0"/>
              <a:t> where you have been </a:t>
            </a:r>
            <a:r>
              <a:rPr lang="en-US" sz="2400" dirty="0">
                <a:hlinkClick r:id="rId9" tooltip="injured"/>
              </a:rPr>
              <a:t>injured</a:t>
            </a:r>
            <a:r>
              <a:rPr lang="en-US" sz="2400" dirty="0"/>
              <a:t> but not </a:t>
            </a:r>
            <a:r>
              <a:rPr lang="en-US" sz="2400" dirty="0">
                <a:hlinkClick r:id="rId10" tooltip="cut"/>
              </a:rPr>
              <a:t>cut</a:t>
            </a:r>
            <a:r>
              <a:rPr lang="en-US" sz="2400" dirty="0"/>
              <a:t>)</a:t>
            </a:r>
            <a:r>
              <a:rPr lang="en-US" sz="2400" i="1" dirty="0"/>
              <a:t>He’d been </a:t>
            </a:r>
            <a:r>
              <a:rPr lang="en-US" sz="2400" i="1" dirty="0">
                <a:hlinkClick r:id="rId11" tooltip="beaten"/>
              </a:rPr>
              <a:t>beaten</a:t>
            </a:r>
            <a:r>
              <a:rPr lang="en-US" sz="2400" i="1" dirty="0"/>
              <a:t> </a:t>
            </a:r>
            <a:r>
              <a:rPr lang="en-US" sz="2400" i="1" dirty="0">
                <a:hlinkClick r:id="rId12" tooltip="black"/>
              </a:rPr>
              <a:t>black</a:t>
            </a:r>
            <a:r>
              <a:rPr lang="en-US" sz="2400" i="1" dirty="0"/>
              <a:t> and </a:t>
            </a:r>
            <a:r>
              <a:rPr lang="en-US" sz="2400" i="1" dirty="0">
                <a:hlinkClick r:id="rId13" tooltip="blue"/>
              </a:rPr>
              <a:t>blue</a:t>
            </a:r>
            <a:r>
              <a:rPr lang="en-US" sz="2400" i="1" dirty="0"/>
              <a:t> by a </a:t>
            </a:r>
            <a:r>
              <a:rPr lang="en-US" sz="2400" i="1" dirty="0">
                <a:hlinkClick r:id="rId14" tooltip="gang"/>
              </a:rPr>
              <a:t>gang</a:t>
            </a:r>
            <a:r>
              <a:rPr lang="en-US" sz="2400" i="1" dirty="0"/>
              <a:t> of </a:t>
            </a:r>
            <a:r>
              <a:rPr lang="en-US" sz="2400" i="1" dirty="0">
                <a:hlinkClick r:id="rId15" tooltip="thugs"/>
              </a:rPr>
              <a:t>thugs</a:t>
            </a:r>
            <a:r>
              <a:rPr lang="en-US" sz="2400" i="1" dirty="0"/>
              <a:t>.</a:t>
            </a:r>
          </a:p>
          <a:p>
            <a:r>
              <a:rPr lang="en-US" sz="2400" dirty="0"/>
              <a:t>Synonyms and related words: </a:t>
            </a:r>
            <a:r>
              <a:rPr lang="en-US" sz="2400" b="1" dirty="0"/>
              <a:t>I</a:t>
            </a:r>
            <a:r>
              <a:rPr lang="en-US" sz="2400" b="1" dirty="0">
                <a:hlinkClick r:id="rId16"/>
              </a:rPr>
              <a:t>njured, wounded or hurt:</a:t>
            </a:r>
            <a:r>
              <a:rPr lang="en-US" sz="2400" b="1" dirty="0"/>
              <a:t> </a:t>
            </a:r>
            <a:r>
              <a:rPr lang="en-US" sz="2400" i="1" dirty="0">
                <a:hlinkClick r:id="rId9" tooltip="the injured"/>
              </a:rPr>
              <a:t>the injured</a:t>
            </a:r>
            <a:r>
              <a:rPr lang="en-US" sz="2400" dirty="0"/>
              <a:t>, </a:t>
            </a:r>
            <a:r>
              <a:rPr lang="en-US" sz="2400" i="1" dirty="0">
                <a:hlinkClick r:id="rId17" tooltip="wounded"/>
              </a:rPr>
              <a:t>wounded</a:t>
            </a:r>
            <a:r>
              <a:rPr lang="en-US" sz="2400" dirty="0"/>
              <a:t>, </a:t>
            </a:r>
            <a:r>
              <a:rPr lang="en-US" sz="2400" i="1" dirty="0">
                <a:hlinkClick r:id="rId18" tooltip="hurt"/>
              </a:rPr>
              <a:t>hurt</a:t>
            </a:r>
            <a:r>
              <a:rPr lang="en-US" sz="2400" dirty="0"/>
              <a:t>...</a:t>
            </a:r>
          </a:p>
          <a:p>
            <a:endParaRPr lang="en-US" sz="2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STAND BY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/>
              <a:t>I’ll </a:t>
            </a:r>
            <a:r>
              <a:rPr lang="en-US" sz="2400" dirty="0">
                <a:solidFill>
                  <a:srgbClr val="FF0000"/>
                </a:solidFill>
              </a:rPr>
              <a:t>stand by </a:t>
            </a:r>
            <a:r>
              <a:rPr lang="en-US" sz="2400" dirty="0"/>
              <a:t>you.</a:t>
            </a:r>
          </a:p>
          <a:p>
            <a:r>
              <a:rPr lang="en-US" sz="2400" dirty="0"/>
              <a:t>Find stand by in dictionary</a:t>
            </a:r>
          </a:p>
          <a:p>
            <a:endParaRPr lang="id-ID" sz="2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3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DEFINITION STAND BY IN MACMILLAN DICTIONARY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cap="all" dirty="0"/>
              <a:t>[INTRANSITIVE] [OFTEN PROGRESSIVE]</a:t>
            </a:r>
            <a:r>
              <a:rPr lang="en-US" sz="2400" dirty="0"/>
              <a:t> to be ready to do something </a:t>
            </a:r>
          </a:p>
          <a:p>
            <a:pPr marL="344488" indent="-344488"/>
            <a:r>
              <a:rPr lang="en-US" sz="2400" i="1" dirty="0"/>
              <a:t>A </a:t>
            </a:r>
            <a:r>
              <a:rPr lang="en-US" sz="2400" i="1" dirty="0">
                <a:hlinkClick r:id="rId4" tooltip="boat"/>
              </a:rPr>
              <a:t>boat</a:t>
            </a:r>
            <a:r>
              <a:rPr lang="en-US" sz="2400" i="1" dirty="0"/>
              <a:t> will be </a:t>
            </a:r>
            <a:r>
              <a:rPr lang="en-US" sz="2400" i="1" dirty="0">
                <a:hlinkClick r:id="rId5" tooltip="standing"/>
              </a:rPr>
              <a:t>standing</a:t>
            </a:r>
            <a:r>
              <a:rPr lang="en-US" sz="2400" i="1" dirty="0"/>
              <a:t> by in </a:t>
            </a:r>
            <a:r>
              <a:rPr lang="en-US" sz="2400" i="1" dirty="0">
                <a:hlinkClick r:id="rId6" tooltip="case"/>
              </a:rPr>
              <a:t>case</a:t>
            </a:r>
            <a:r>
              <a:rPr lang="en-US" sz="2400" i="1" dirty="0"/>
              <a:t> of </a:t>
            </a:r>
            <a:r>
              <a:rPr lang="en-US" sz="2400" i="1" dirty="0">
                <a:hlinkClick r:id="rId7" tooltip="emergency"/>
              </a:rPr>
              <a:t>emergency</a:t>
            </a:r>
            <a:r>
              <a:rPr lang="en-US" sz="2400" i="1" dirty="0"/>
              <a:t>.</a:t>
            </a:r>
          </a:p>
          <a:p>
            <a:r>
              <a:rPr lang="en-US" sz="2400" dirty="0"/>
              <a:t>Synonyms and related words</a:t>
            </a:r>
          </a:p>
          <a:p>
            <a:r>
              <a:rPr lang="en-US" sz="2400" b="1" dirty="0">
                <a:hlinkClick r:id="rId8"/>
              </a:rPr>
              <a:t>To be ready, or to get ready for </a:t>
            </a:r>
            <a:r>
              <a:rPr lang="en-US" sz="2400" b="1" dirty="0" err="1">
                <a:hlinkClick r:id="rId8"/>
              </a:rPr>
              <a:t>something:</a:t>
            </a:r>
            <a:r>
              <a:rPr lang="en-US" sz="2400" i="1" dirty="0" err="1">
                <a:hlinkClick r:id="rId9" tooltip="stand by"/>
              </a:rPr>
              <a:t>stand</a:t>
            </a:r>
            <a:r>
              <a:rPr lang="en-US" sz="2400" i="1" dirty="0">
                <a:hlinkClick r:id="rId9" tooltip="stand by"/>
              </a:rPr>
              <a:t> by</a:t>
            </a:r>
            <a:r>
              <a:rPr lang="en-US" sz="2400" dirty="0"/>
              <a:t>, </a:t>
            </a:r>
            <a:r>
              <a:rPr lang="en-US" sz="2400" i="1" dirty="0">
                <a:hlinkClick r:id="rId10" tooltip="brace"/>
              </a:rPr>
              <a:t>brace</a:t>
            </a:r>
            <a:r>
              <a:rPr lang="en-US" sz="2400" dirty="0"/>
              <a:t>, </a:t>
            </a:r>
            <a:r>
              <a:rPr lang="en-US" sz="2400" i="1" dirty="0">
                <a:hlinkClick r:id="rId11" tooltip="steel yourself"/>
              </a:rPr>
              <a:t>steel yourself</a:t>
            </a:r>
            <a:r>
              <a:rPr lang="en-US" sz="2400" dirty="0"/>
              <a:t>...</a:t>
            </a:r>
          </a:p>
          <a:p>
            <a:pPr>
              <a:buNone/>
            </a:pPr>
            <a:r>
              <a:rPr lang="en-US" sz="2400" dirty="0"/>
              <a:t>2. </a:t>
            </a:r>
            <a:r>
              <a:rPr lang="en-US" sz="2400" cap="all" dirty="0"/>
              <a:t>[INTRANSITIVE]</a:t>
            </a:r>
            <a:r>
              <a:rPr lang="en-US" sz="2400" dirty="0"/>
              <a:t> to not take </a:t>
            </a:r>
            <a:r>
              <a:rPr lang="en-US" sz="2400" dirty="0">
                <a:hlinkClick r:id="rId12" tooltip="action"/>
              </a:rPr>
              <a:t>action</a:t>
            </a:r>
            <a:r>
              <a:rPr lang="en-US" sz="2400" dirty="0"/>
              <a:t> when you should </a:t>
            </a:r>
          </a:p>
          <a:p>
            <a:r>
              <a:rPr lang="en-US" sz="2400" i="1" dirty="0"/>
              <a:t>We can’t </a:t>
            </a:r>
            <a:r>
              <a:rPr lang="en-US" sz="2400" i="1" dirty="0">
                <a:hlinkClick r:id="rId13" tooltip="just"/>
              </a:rPr>
              <a:t>just</a:t>
            </a:r>
            <a:r>
              <a:rPr lang="en-US" sz="2400" i="1" dirty="0"/>
              <a:t> </a:t>
            </a:r>
            <a:r>
              <a:rPr lang="en-US" sz="2400" i="1" dirty="0">
                <a:hlinkClick r:id="rId14" tooltip="stand"/>
              </a:rPr>
              <a:t>stand</a:t>
            </a:r>
            <a:r>
              <a:rPr lang="en-US" sz="2400" i="1" dirty="0"/>
              <a:t> by and </a:t>
            </a:r>
            <a:r>
              <a:rPr lang="en-US" sz="2400" i="1" dirty="0">
                <a:hlinkClick r:id="rId15" tooltip="watch"/>
              </a:rPr>
              <a:t>watch</a:t>
            </a:r>
            <a:r>
              <a:rPr lang="en-US" sz="2400" i="1" dirty="0"/>
              <a:t> her </a:t>
            </a:r>
            <a:r>
              <a:rPr lang="en-US" sz="2400" i="1" dirty="0">
                <a:hlinkClick r:id="rId16" tooltip="die"/>
              </a:rPr>
              <a:t>die</a:t>
            </a:r>
            <a:r>
              <a:rPr lang="en-US" sz="2400" i="1" dirty="0"/>
              <a:t>.</a:t>
            </a:r>
          </a:p>
          <a:p>
            <a:r>
              <a:rPr lang="en-US" sz="2400" dirty="0"/>
              <a:t>Synonyms and related words</a:t>
            </a:r>
          </a:p>
          <a:p>
            <a:r>
              <a:rPr lang="en-US" sz="2400" b="1" dirty="0">
                <a:hlinkClick r:id="rId17"/>
              </a:rPr>
              <a:t>To not act, or to not do something:</a:t>
            </a:r>
            <a:r>
              <a:rPr lang="en-US" sz="2400" b="1" dirty="0"/>
              <a:t> </a:t>
            </a:r>
            <a:r>
              <a:rPr lang="en-US" sz="2400" i="1" dirty="0">
                <a:hlinkClick r:id="rId18" tooltip="drop the ball"/>
              </a:rPr>
              <a:t>drop the ball</a:t>
            </a:r>
            <a:r>
              <a:rPr lang="en-US" sz="2400" dirty="0"/>
              <a:t>, </a:t>
            </a:r>
            <a:r>
              <a:rPr lang="en-US" sz="2400" i="1" dirty="0">
                <a:hlinkClick r:id="rId19" tooltip="bother"/>
              </a:rPr>
              <a:t>bother</a:t>
            </a:r>
            <a:r>
              <a:rPr lang="en-US" sz="2400" dirty="0"/>
              <a:t>, </a:t>
            </a:r>
            <a:r>
              <a:rPr lang="en-US" sz="2400" i="1" dirty="0">
                <a:hlinkClick r:id="rId20" tooltip="abstain"/>
              </a:rPr>
              <a:t>abstain</a:t>
            </a:r>
            <a:r>
              <a:rPr lang="en-US" sz="2400" dirty="0"/>
              <a:t>...</a:t>
            </a:r>
          </a:p>
          <a:p>
            <a:endParaRPr lang="id-ID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3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DEFINITION STAND BY IN MACMILLAN DICTIONARY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</a:pPr>
            <a:r>
              <a:rPr lang="en-US" sz="2400" cap="all" dirty="0"/>
              <a:t>3</a:t>
            </a:r>
            <a:r>
              <a:rPr lang="en-US" sz="2200" cap="all" dirty="0"/>
              <a:t>.[TRANSITIVE]</a:t>
            </a:r>
            <a:r>
              <a:rPr lang="en-US" sz="2200" b="1" dirty="0"/>
              <a:t> stand by someone</a:t>
            </a:r>
            <a:r>
              <a:rPr lang="en-US" sz="2200" dirty="0"/>
              <a:t> to be </a:t>
            </a:r>
            <a:r>
              <a:rPr lang="en-US" sz="2200" dirty="0">
                <a:hlinkClick r:id="rId4" tooltip="loyal"/>
              </a:rPr>
              <a:t>loyal</a:t>
            </a:r>
            <a:r>
              <a:rPr lang="en-US" sz="2200" dirty="0"/>
              <a:t> to someone who is in a </a:t>
            </a:r>
            <a:r>
              <a:rPr lang="en-US" sz="2200" dirty="0">
                <a:hlinkClick r:id="rId5" tooltip="difficult"/>
              </a:rPr>
              <a:t>difficult</a:t>
            </a:r>
            <a:r>
              <a:rPr lang="en-US" sz="2200" dirty="0"/>
              <a:t> </a:t>
            </a:r>
            <a:r>
              <a:rPr lang="en-US" sz="2200" dirty="0">
                <a:hlinkClick r:id="rId6" tooltip="situation"/>
              </a:rPr>
              <a:t>situation</a:t>
            </a:r>
            <a:endParaRPr lang="en-US" sz="2200" dirty="0"/>
          </a:p>
          <a:p>
            <a:r>
              <a:rPr lang="en-US" sz="2200" i="1" dirty="0"/>
              <a:t>We </a:t>
            </a:r>
            <a:r>
              <a:rPr lang="en-US" sz="2200" i="1" dirty="0">
                <a:hlinkClick r:id="rId7" tooltip="knew"/>
              </a:rPr>
              <a:t>knew</a:t>
            </a:r>
            <a:r>
              <a:rPr lang="en-US" sz="2200" i="1" dirty="0"/>
              <a:t> they would </a:t>
            </a:r>
            <a:r>
              <a:rPr lang="en-US" sz="2200" i="1" dirty="0">
                <a:hlinkClick r:id="rId8" tooltip="stand"/>
              </a:rPr>
              <a:t>stand</a:t>
            </a:r>
            <a:r>
              <a:rPr lang="en-US" sz="2200" i="1" dirty="0"/>
              <a:t> by us no </a:t>
            </a:r>
            <a:r>
              <a:rPr lang="en-US" sz="2200" i="1" dirty="0">
                <a:hlinkClick r:id="rId9" tooltip="matter"/>
              </a:rPr>
              <a:t>matter</a:t>
            </a:r>
            <a:r>
              <a:rPr lang="en-US" sz="2200" i="1" dirty="0"/>
              <a:t> what we’d done.</a:t>
            </a:r>
          </a:p>
          <a:p>
            <a:r>
              <a:rPr lang="en-US" sz="2200" dirty="0"/>
              <a:t>Synonyms and related words</a:t>
            </a:r>
          </a:p>
          <a:p>
            <a:r>
              <a:rPr lang="en-US" sz="2200" b="1" dirty="0">
                <a:hlinkClick r:id="rId10"/>
              </a:rPr>
              <a:t>To support an idea, plan or </a:t>
            </a:r>
            <a:r>
              <a:rPr lang="en-US" sz="2200" b="1" dirty="0" err="1">
                <a:hlinkClick r:id="rId10"/>
              </a:rPr>
              <a:t>person:</a:t>
            </a:r>
            <a:r>
              <a:rPr lang="en-US" sz="2200" i="1" dirty="0" err="1">
                <a:hlinkClick r:id="rId11" tooltip="support"/>
              </a:rPr>
              <a:t>support</a:t>
            </a:r>
            <a:r>
              <a:rPr lang="en-US" sz="2200" dirty="0"/>
              <a:t>, </a:t>
            </a:r>
            <a:r>
              <a:rPr lang="en-US" sz="2200" i="1" dirty="0">
                <a:hlinkClick r:id="rId12" tooltip="back"/>
              </a:rPr>
              <a:t>back</a:t>
            </a:r>
            <a:r>
              <a:rPr lang="en-US" sz="2200" dirty="0"/>
              <a:t>, </a:t>
            </a:r>
            <a:r>
              <a:rPr lang="en-US" sz="2200" i="1" dirty="0">
                <a:hlinkClick r:id="rId13" tooltip="get behind"/>
              </a:rPr>
              <a:t>get behind</a:t>
            </a:r>
            <a:r>
              <a:rPr lang="en-US" sz="2200" dirty="0"/>
              <a:t>...</a:t>
            </a:r>
            <a:r>
              <a:rPr lang="en-US" sz="2200" dirty="0">
                <a:hlinkClick r:id="rId10" tooltip="See all synonyms for To support an idea, plan or person "/>
              </a:rPr>
              <a:t>Explore Thesaurus</a:t>
            </a:r>
            <a:endParaRPr lang="en-US" sz="2200" dirty="0"/>
          </a:p>
          <a:p>
            <a:pPr>
              <a:buNone/>
            </a:pPr>
            <a:r>
              <a:rPr lang="en-US" sz="2200" cap="all" dirty="0"/>
              <a:t>4. [TRANSITIVE]</a:t>
            </a:r>
            <a:r>
              <a:rPr lang="en-US" sz="2200" b="1" dirty="0"/>
              <a:t> stand by something</a:t>
            </a:r>
            <a:r>
              <a:rPr lang="en-US" sz="2200" dirty="0"/>
              <a:t> to </a:t>
            </a:r>
            <a:r>
              <a:rPr lang="en-US" sz="2200" dirty="0">
                <a:hlinkClick r:id="rId14" tooltip="continue"/>
              </a:rPr>
              <a:t>continue</a:t>
            </a:r>
            <a:r>
              <a:rPr lang="en-US" sz="2200" dirty="0"/>
              <a:t> to have a </a:t>
            </a:r>
            <a:r>
              <a:rPr lang="en-US" sz="2200" dirty="0">
                <a:hlinkClick r:id="rId15" tooltip="particular"/>
              </a:rPr>
              <a:t>particular</a:t>
            </a:r>
            <a:r>
              <a:rPr lang="en-US" sz="2200" dirty="0"/>
              <a:t> </a:t>
            </a:r>
            <a:r>
              <a:rPr lang="en-US" sz="2200" dirty="0" err="1">
                <a:hlinkClick r:id="rId16" tooltip="belief"/>
              </a:rPr>
              <a:t>belief</a:t>
            </a:r>
            <a:r>
              <a:rPr lang="en-US" sz="2200" dirty="0" err="1"/>
              <a:t>or</a:t>
            </a:r>
            <a:r>
              <a:rPr lang="en-US" sz="2200" dirty="0"/>
              <a:t> </a:t>
            </a:r>
            <a:r>
              <a:rPr lang="en-US" sz="2200" dirty="0">
                <a:hlinkClick r:id="rId17" tooltip="opinion"/>
              </a:rPr>
              <a:t>opinion</a:t>
            </a:r>
            <a:r>
              <a:rPr lang="en-US" sz="2200" dirty="0"/>
              <a:t>, even though other </a:t>
            </a:r>
            <a:r>
              <a:rPr lang="en-US" sz="2200" dirty="0">
                <a:hlinkClick r:id="rId18" tooltip="people"/>
              </a:rPr>
              <a:t>people</a:t>
            </a:r>
            <a:r>
              <a:rPr lang="en-US" sz="2200" dirty="0"/>
              <a:t> have </a:t>
            </a:r>
            <a:r>
              <a:rPr lang="en-US" sz="2200" dirty="0">
                <a:hlinkClick r:id="rId19" tooltip="doubts"/>
              </a:rPr>
              <a:t>doubts</a:t>
            </a:r>
            <a:r>
              <a:rPr lang="en-US" sz="2200" dirty="0"/>
              <a:t> about it or </a:t>
            </a:r>
            <a:r>
              <a:rPr lang="en-US" sz="2200" dirty="0">
                <a:hlinkClick r:id="rId20" tooltip="disagree"/>
              </a:rPr>
              <a:t>disagree</a:t>
            </a:r>
            <a:r>
              <a:rPr lang="en-US" sz="2200" dirty="0"/>
              <a:t> with you</a:t>
            </a:r>
          </a:p>
          <a:p>
            <a:r>
              <a:rPr lang="en-US" sz="2200" i="1" dirty="0"/>
              <a:t>The </a:t>
            </a:r>
            <a:r>
              <a:rPr lang="en-US" sz="2200" i="1" dirty="0">
                <a:hlinkClick r:id="rId21" tooltip="doctors"/>
              </a:rPr>
              <a:t>doctors</a:t>
            </a:r>
            <a:r>
              <a:rPr lang="en-US" sz="2200" i="1" dirty="0"/>
              <a:t> are </a:t>
            </a:r>
            <a:r>
              <a:rPr lang="en-US" sz="2200" i="1" dirty="0">
                <a:hlinkClick r:id="rId22" tooltip="standing"/>
              </a:rPr>
              <a:t>standing</a:t>
            </a:r>
            <a:r>
              <a:rPr lang="en-US" sz="2200" i="1" dirty="0"/>
              <a:t> by their </a:t>
            </a:r>
            <a:r>
              <a:rPr lang="en-US" sz="2200" i="1" dirty="0">
                <a:hlinkClick r:id="rId23" tooltip="claim"/>
              </a:rPr>
              <a:t>claim</a:t>
            </a:r>
            <a:r>
              <a:rPr lang="en-US" sz="2200" i="1" dirty="0"/>
              <a:t> that they are not at </a:t>
            </a:r>
            <a:r>
              <a:rPr lang="en-US" sz="2200" i="1" dirty="0">
                <a:hlinkClick r:id="rId24" tooltip="fault"/>
              </a:rPr>
              <a:t>fault</a:t>
            </a:r>
            <a:r>
              <a:rPr lang="en-US" sz="2200" i="1" dirty="0"/>
              <a:t>.</a:t>
            </a:r>
          </a:p>
          <a:p>
            <a:r>
              <a:rPr lang="en-US" sz="2200" dirty="0"/>
              <a:t>Synonyms and related words</a:t>
            </a:r>
          </a:p>
          <a:p>
            <a:r>
              <a:rPr lang="en-US" sz="2200" b="1" dirty="0">
                <a:hlinkClick r:id="rId10"/>
              </a:rPr>
              <a:t>To support an idea, plan or </a:t>
            </a:r>
            <a:r>
              <a:rPr lang="en-US" sz="2200" b="1" dirty="0" err="1">
                <a:hlinkClick r:id="rId10"/>
              </a:rPr>
              <a:t>person:</a:t>
            </a:r>
            <a:r>
              <a:rPr lang="en-US" sz="2200" i="1" dirty="0" err="1">
                <a:hlinkClick r:id="rId11" tooltip="support"/>
              </a:rPr>
              <a:t>support</a:t>
            </a:r>
            <a:r>
              <a:rPr lang="en-US" sz="2200" dirty="0"/>
              <a:t>, </a:t>
            </a:r>
            <a:r>
              <a:rPr lang="en-US" sz="2200" i="1" dirty="0">
                <a:hlinkClick r:id="rId12" tooltip="back"/>
              </a:rPr>
              <a:t>back</a:t>
            </a:r>
            <a:r>
              <a:rPr lang="en-US" sz="2200" dirty="0"/>
              <a:t>, </a:t>
            </a:r>
            <a:r>
              <a:rPr lang="en-US" sz="2200" i="1" dirty="0">
                <a:hlinkClick r:id="rId13" tooltip="get behind"/>
              </a:rPr>
              <a:t>get behind</a:t>
            </a:r>
            <a:r>
              <a:rPr lang="en-US" sz="2200" dirty="0"/>
              <a:t>..</a:t>
            </a:r>
          </a:p>
          <a:p>
            <a:endParaRPr lang="id-ID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600200"/>
            <a:ext cx="9144000" cy="4800600"/>
          </a:xfr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STAND BY: WHICH DEFINITION?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/>
              <a:t>I’ll stand by you. </a:t>
            </a:r>
          </a:p>
          <a:p>
            <a:r>
              <a:rPr lang="en-US" sz="2800" dirty="0"/>
              <a:t>Notice that stand by was followed by you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Stand by </a:t>
            </a:r>
            <a:r>
              <a:rPr lang="en-US" sz="2800" dirty="0">
                <a:solidFill>
                  <a:srgbClr val="0070C0"/>
                </a:solidFill>
              </a:rPr>
              <a:t>you</a:t>
            </a:r>
          </a:p>
          <a:p>
            <a:endParaRPr lang="id-ID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NIGHT FALLS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/>
              <a:t>When the </a:t>
            </a:r>
            <a:r>
              <a:rPr lang="en-US" sz="2800" dirty="0">
                <a:solidFill>
                  <a:srgbClr val="FF0000"/>
                </a:solidFill>
              </a:rPr>
              <a:t>night falls </a:t>
            </a:r>
            <a:r>
              <a:rPr lang="en-US" sz="2800" dirty="0"/>
              <a:t>on you, you don't know what to do</a:t>
            </a:r>
          </a:p>
          <a:p>
            <a:r>
              <a:rPr lang="en-US" sz="2800" dirty="0"/>
              <a:t>Find night falls</a:t>
            </a:r>
          </a:p>
          <a:p>
            <a:endParaRPr lang="id-ID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DEFINITION IN MACMILLAN DICTIONARY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fontAlgn="ctr"/>
            <a:r>
              <a:rPr lang="en-US" sz="2800" b="1" dirty="0"/>
              <a:t>night falls</a:t>
            </a:r>
            <a:r>
              <a:rPr lang="en-US" sz="2800" dirty="0"/>
              <a:t> - definition and synonyms</a:t>
            </a:r>
            <a:endParaRPr lang="en-US" sz="2800" b="1" dirty="0"/>
          </a:p>
          <a:p>
            <a:pPr fontAlgn="ctr"/>
            <a:r>
              <a:rPr lang="en-US" sz="2800" cap="all" dirty="0"/>
              <a:t>PHRASE LITERARY</a:t>
            </a:r>
            <a:endParaRPr lang="en-US" sz="2800" dirty="0"/>
          </a:p>
          <a:p>
            <a:r>
              <a:rPr lang="en-US" sz="2800" b="1" dirty="0"/>
              <a:t>Related words</a:t>
            </a:r>
          </a:p>
          <a:p>
            <a:r>
              <a:rPr lang="en-US" sz="2800" dirty="0">
                <a:hlinkClick r:id="rId4" tooltip="darkness/night/dusk falls phrase"/>
              </a:rPr>
              <a:t>darkness/night/dusk falls </a:t>
            </a:r>
            <a:r>
              <a:rPr lang="en-US" sz="2800" cap="all" dirty="0">
                <a:hlinkClick r:id="rId4" tooltip="darkness/night/dusk falls phrase"/>
              </a:rPr>
              <a:t>PHRASE</a:t>
            </a:r>
            <a:endParaRPr lang="en-US" sz="2800" dirty="0"/>
          </a:p>
          <a:p>
            <a:r>
              <a:rPr lang="en-US" sz="2800" dirty="0"/>
              <a:t>when </a:t>
            </a:r>
            <a:r>
              <a:rPr lang="en-US" sz="2800" dirty="0">
                <a:hlinkClick r:id="rId5" tooltip="night"/>
              </a:rPr>
              <a:t>night</a:t>
            </a:r>
            <a:r>
              <a:rPr lang="en-US" sz="2800" dirty="0"/>
              <a:t> </a:t>
            </a:r>
            <a:r>
              <a:rPr lang="en-US" sz="2800" dirty="0">
                <a:hlinkClick r:id="rId6" tooltip="falls"/>
              </a:rPr>
              <a:t>falls</a:t>
            </a:r>
            <a:r>
              <a:rPr lang="en-US" sz="2800" dirty="0"/>
              <a:t>, it becomes </a:t>
            </a:r>
            <a:r>
              <a:rPr lang="en-US" sz="2800" dirty="0">
                <a:hlinkClick r:id="rId7" tooltip="dark"/>
              </a:rPr>
              <a:t>dark</a:t>
            </a:r>
            <a:endParaRPr lang="en-US" sz="2800" dirty="0"/>
          </a:p>
          <a:p>
            <a:r>
              <a:rPr lang="en-US" sz="2800" i="1" dirty="0">
                <a:hlinkClick r:id="rId5" tooltip="night"/>
              </a:rPr>
              <a:t>Night</a:t>
            </a:r>
            <a:r>
              <a:rPr lang="en-US" sz="2800" i="1" dirty="0"/>
              <a:t> was </a:t>
            </a:r>
            <a:r>
              <a:rPr lang="en-US" sz="2800" i="1" dirty="0">
                <a:hlinkClick r:id="rId6" tooltip="falling"/>
              </a:rPr>
              <a:t>falling</a:t>
            </a:r>
            <a:r>
              <a:rPr lang="en-US" sz="2800" i="1" dirty="0"/>
              <a:t> by the time they </a:t>
            </a:r>
            <a:r>
              <a:rPr lang="en-US" sz="2800" i="1" dirty="0">
                <a:hlinkClick r:id="rId8" tooltip="arrived"/>
              </a:rPr>
              <a:t>arrived</a:t>
            </a:r>
            <a:r>
              <a:rPr lang="en-US" sz="2800" i="1" dirty="0"/>
              <a:t> </a:t>
            </a:r>
            <a:r>
              <a:rPr lang="en-US" sz="2800" i="1" dirty="0">
                <a:hlinkClick r:id="rId9" tooltip="home"/>
              </a:rPr>
              <a:t>home</a:t>
            </a:r>
            <a:r>
              <a:rPr lang="en-US" sz="2800" i="1" dirty="0"/>
              <a:t>.</a:t>
            </a:r>
          </a:p>
          <a:p>
            <a:endParaRPr lang="id-ID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SET APART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/>
              <a:t>Song: the scientist</a:t>
            </a:r>
          </a:p>
          <a:p>
            <a:r>
              <a:rPr lang="en-US" sz="2800" dirty="0"/>
              <a:t>Tell you, I </a:t>
            </a:r>
            <a:r>
              <a:rPr lang="en-US" sz="2800" dirty="0">
                <a:solidFill>
                  <a:srgbClr val="FF0000"/>
                </a:solidFill>
              </a:rPr>
              <a:t>set you apart</a:t>
            </a:r>
            <a:r>
              <a:rPr lang="en-US" sz="2800" dirty="0"/>
              <a:t>. </a:t>
            </a:r>
          </a:p>
          <a:p>
            <a:r>
              <a:rPr lang="en-US" sz="2800" dirty="0"/>
              <a:t>Find set apart</a:t>
            </a:r>
          </a:p>
          <a:p>
            <a:endParaRPr lang="id-ID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DEFINITION IN CAMBRIDGE DICTIONARY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b="1" dirty="0"/>
              <a:t>set </a:t>
            </a:r>
            <a:r>
              <a:rPr lang="en-US" sz="2800" b="1" dirty="0" err="1"/>
              <a:t>sth</a:t>
            </a:r>
            <a:r>
              <a:rPr lang="en-US" sz="2800" b="1" dirty="0"/>
              <a:t>/</a:t>
            </a:r>
            <a:r>
              <a:rPr lang="en-US" sz="2800" b="1" dirty="0" err="1"/>
              <a:t>sb</a:t>
            </a:r>
            <a:r>
              <a:rPr lang="en-US" sz="2800" b="1" dirty="0"/>
              <a:t> apart</a:t>
            </a:r>
            <a:endParaRPr lang="en-US" sz="2800" dirty="0"/>
          </a:p>
          <a:p>
            <a:r>
              <a:rPr lang="en-US" sz="2800" dirty="0"/>
              <a:t>— phrasal verb with set / verb </a:t>
            </a:r>
            <a:r>
              <a:rPr lang="en-US" sz="2800" cap="small" dirty="0"/>
              <a:t>present participle</a:t>
            </a:r>
            <a:r>
              <a:rPr lang="en-US" sz="2800" dirty="0"/>
              <a:t> </a:t>
            </a:r>
            <a:r>
              <a:rPr lang="en-US" sz="2800" b="1" dirty="0"/>
              <a:t>setting</a:t>
            </a:r>
            <a:r>
              <a:rPr lang="en-US" sz="2800" dirty="0"/>
              <a:t>, </a:t>
            </a:r>
            <a:r>
              <a:rPr lang="en-US" sz="2800" cap="small" dirty="0"/>
              <a:t>past tense and past participle</a:t>
            </a:r>
            <a:r>
              <a:rPr lang="en-US" sz="2800" dirty="0"/>
              <a:t> </a:t>
            </a:r>
            <a:r>
              <a:rPr lang="en-US" sz="2800" b="1" dirty="0"/>
              <a:t>set</a:t>
            </a:r>
            <a:endParaRPr lang="en-US" sz="2800" dirty="0"/>
          </a:p>
          <a:p>
            <a:r>
              <a:rPr lang="en-US" sz="2800" dirty="0"/>
              <a:t>​</a:t>
            </a:r>
            <a:r>
              <a:rPr lang="en-US" sz="2800" b="1" dirty="0"/>
              <a:t>If a </a:t>
            </a:r>
            <a:r>
              <a:rPr lang="en-US" sz="2800" b="1" dirty="0">
                <a:hlinkClick r:id="rId4" tooltip="quality"/>
              </a:rPr>
              <a:t>quality</a:t>
            </a:r>
            <a:r>
              <a:rPr lang="en-US" sz="2800" b="1" dirty="0"/>
              <a:t> or </a:t>
            </a:r>
            <a:r>
              <a:rPr lang="en-US" sz="2800" b="1" dirty="0">
                <a:hlinkClick r:id="rId5" tooltip="characteristic"/>
              </a:rPr>
              <a:t>characteristic</a:t>
            </a:r>
            <a:r>
              <a:rPr lang="en-US" sz="2800" b="1" dirty="0"/>
              <a:t> sets someone or something </a:t>
            </a:r>
            <a:r>
              <a:rPr lang="en-US" sz="2800" b="1" dirty="0">
                <a:hlinkClick r:id="rId6" tooltip="apart"/>
              </a:rPr>
              <a:t>apart</a:t>
            </a:r>
            <a:r>
              <a:rPr lang="en-US" sz="2800" b="1" dirty="0"/>
              <a:t>, it </a:t>
            </a:r>
            <a:r>
              <a:rPr lang="en-US" sz="2800" b="1" dirty="0">
                <a:hlinkClick r:id="rId7" tooltip="shows"/>
              </a:rPr>
              <a:t>shows</a:t>
            </a:r>
            <a:r>
              <a:rPr lang="en-US" sz="2800" b="1" dirty="0"/>
              <a:t> him, her, or it to be different from, and usually </a:t>
            </a:r>
            <a:r>
              <a:rPr lang="en-US" sz="2800" b="1" dirty="0">
                <a:hlinkClick r:id="rId8" tooltip="better"/>
              </a:rPr>
              <a:t>better</a:t>
            </a:r>
            <a:r>
              <a:rPr lang="en-US" sz="2800" b="1" dirty="0"/>
              <a:t> </a:t>
            </a:r>
            <a:r>
              <a:rPr lang="en-US" sz="2800" b="1" dirty="0" err="1"/>
              <a:t>than,</a:t>
            </a:r>
            <a:r>
              <a:rPr lang="en-US" sz="2800" b="1" dirty="0" err="1">
                <a:hlinkClick r:id="rId9" tooltip="others"/>
              </a:rPr>
              <a:t>others</a:t>
            </a:r>
            <a:r>
              <a:rPr lang="en-US" sz="2800" b="1" dirty="0"/>
              <a:t> of the same </a:t>
            </a:r>
            <a:r>
              <a:rPr lang="en-US" sz="2800" b="1" dirty="0">
                <a:hlinkClick r:id="rId10" tooltip="type"/>
              </a:rPr>
              <a:t>type</a:t>
            </a:r>
            <a:r>
              <a:rPr lang="en-US" sz="2800" b="1" dirty="0"/>
              <a:t>:</a:t>
            </a:r>
            <a:endParaRPr lang="en-US" sz="2800" dirty="0"/>
          </a:p>
          <a:p>
            <a:r>
              <a:rPr lang="en-US" sz="2800" i="1" dirty="0"/>
              <a:t>What set her </a:t>
            </a:r>
            <a:r>
              <a:rPr lang="en-US" sz="2800" i="1" dirty="0">
                <a:hlinkClick r:id="rId6" tooltip="apart"/>
              </a:rPr>
              <a:t>apart</a:t>
            </a:r>
            <a:r>
              <a:rPr lang="en-US" sz="2800" i="1" dirty="0"/>
              <a:t> </a:t>
            </a:r>
            <a:r>
              <a:rPr lang="en-US" sz="2800" b="1" i="1" dirty="0"/>
              <a:t>from</a:t>
            </a:r>
            <a:r>
              <a:rPr lang="en-US" sz="2800" i="1" dirty="0"/>
              <a:t> the other </a:t>
            </a:r>
            <a:r>
              <a:rPr lang="en-US" sz="2800" i="1" dirty="0">
                <a:hlinkClick r:id="rId11" tooltip="candidates"/>
              </a:rPr>
              <a:t>candidates</a:t>
            </a:r>
            <a:r>
              <a:rPr lang="en-US" sz="2800" i="1" dirty="0"/>
              <a:t> for the </a:t>
            </a:r>
            <a:r>
              <a:rPr lang="en-US" sz="2800" i="1" dirty="0">
                <a:hlinkClick r:id="rId12" tooltip="job"/>
              </a:rPr>
              <a:t>job</a:t>
            </a:r>
            <a:r>
              <a:rPr lang="en-US" sz="2800" i="1" dirty="0"/>
              <a:t> was that she had a lot of </a:t>
            </a:r>
            <a:r>
              <a:rPr lang="en-US" sz="2800" i="1" dirty="0">
                <a:hlinkClick r:id="rId13" tooltip="original"/>
              </a:rPr>
              <a:t>original</a:t>
            </a:r>
            <a:r>
              <a:rPr lang="en-US" sz="2800" i="1" dirty="0"/>
              <a:t> </a:t>
            </a:r>
            <a:r>
              <a:rPr lang="en-US" sz="2800" i="1" dirty="0">
                <a:hlinkClick r:id="rId14" tooltip="ideas"/>
              </a:rPr>
              <a:t>ideas</a:t>
            </a:r>
            <a:r>
              <a:rPr lang="en-US" sz="2800" i="1" dirty="0"/>
              <a:t>.</a:t>
            </a:r>
          </a:p>
          <a:p>
            <a:endParaRPr lang="en-US" sz="2800" dirty="0"/>
          </a:p>
          <a:p>
            <a:endParaRPr lang="id-ID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DEFINITION IN MACMILLAN DICTIONARY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b="1" dirty="0"/>
              <a:t>set someone/something apart</a:t>
            </a:r>
            <a:r>
              <a:rPr lang="en-US" sz="2200" dirty="0"/>
              <a:t> to </a:t>
            </a:r>
            <a:r>
              <a:rPr lang="en-US" sz="2200" dirty="0">
                <a:hlinkClick r:id="rId4" tooltip="make"/>
              </a:rPr>
              <a:t>make</a:t>
            </a:r>
            <a:r>
              <a:rPr lang="en-US" sz="2200" dirty="0"/>
              <a:t> someone or something </a:t>
            </a:r>
            <a:r>
              <a:rPr lang="en-US" sz="2200" dirty="0">
                <a:hlinkClick r:id="rId5" tooltip="different"/>
              </a:rPr>
              <a:t>different</a:t>
            </a:r>
            <a:r>
              <a:rPr lang="en-US" sz="2200" dirty="0"/>
              <a:t> and </a:t>
            </a:r>
            <a:r>
              <a:rPr lang="en-US" sz="2200" dirty="0">
                <a:hlinkClick r:id="rId6" tooltip="special"/>
              </a:rPr>
              <a:t>special</a:t>
            </a:r>
            <a:r>
              <a:rPr lang="en-US" sz="2200" dirty="0"/>
              <a:t> </a:t>
            </a:r>
          </a:p>
          <a:p>
            <a:r>
              <a:rPr lang="en-US" sz="2200" b="1" dirty="0"/>
              <a:t>set someone apart from someone/something</a:t>
            </a:r>
            <a:r>
              <a:rPr lang="en-US" sz="2200" dirty="0"/>
              <a:t>: </a:t>
            </a:r>
            <a:r>
              <a:rPr lang="en-US" sz="2200" i="1" dirty="0"/>
              <a:t>Graf’s </a:t>
            </a:r>
            <a:r>
              <a:rPr lang="en-US" sz="2200" i="1" dirty="0">
                <a:hlinkClick r:id="rId7" tooltip="natural"/>
              </a:rPr>
              <a:t>natural</a:t>
            </a:r>
            <a:r>
              <a:rPr lang="en-US" sz="2200" i="1" dirty="0"/>
              <a:t> </a:t>
            </a:r>
            <a:r>
              <a:rPr lang="en-US" sz="2200" i="1" dirty="0">
                <a:hlinkClick r:id="rId8" tooltip="athleticism"/>
              </a:rPr>
              <a:t>athleticism</a:t>
            </a:r>
            <a:r>
              <a:rPr lang="en-US" sz="2200" i="1" dirty="0"/>
              <a:t> </a:t>
            </a:r>
            <a:r>
              <a:rPr lang="en-US" sz="2200" i="1" dirty="0">
                <a:hlinkClick r:id="rId9" tooltip="set"/>
              </a:rPr>
              <a:t>set</a:t>
            </a:r>
            <a:r>
              <a:rPr lang="en-US" sz="2200" i="1" dirty="0"/>
              <a:t> her </a:t>
            </a:r>
            <a:r>
              <a:rPr lang="en-US" sz="2200" i="1" dirty="0">
                <a:hlinkClick r:id="rId10" tooltip="apart"/>
              </a:rPr>
              <a:t>apart</a:t>
            </a:r>
            <a:r>
              <a:rPr lang="en-US" sz="2200" i="1" dirty="0"/>
              <a:t> from other </a:t>
            </a:r>
            <a:r>
              <a:rPr lang="en-US" sz="2200" i="1" dirty="0">
                <a:hlinkClick r:id="rId11" tooltip="tennis"/>
              </a:rPr>
              <a:t>tennis</a:t>
            </a:r>
            <a:r>
              <a:rPr lang="en-US" sz="2200" i="1" dirty="0"/>
              <a:t> </a:t>
            </a:r>
            <a:r>
              <a:rPr lang="en-US" sz="2200" i="1" dirty="0">
                <a:hlinkClick r:id="rId12" tooltip="players"/>
              </a:rPr>
              <a:t>players</a:t>
            </a:r>
            <a:r>
              <a:rPr lang="en-US" sz="2200" i="1" dirty="0"/>
              <a:t>.</a:t>
            </a:r>
          </a:p>
          <a:p>
            <a:r>
              <a:rPr lang="en-US" sz="2200" dirty="0"/>
              <a:t>Synonyms and related words</a:t>
            </a:r>
          </a:p>
          <a:p>
            <a:r>
              <a:rPr lang="en-US" sz="2200" b="1" dirty="0">
                <a:hlinkClick r:id="rId13"/>
              </a:rPr>
              <a:t>To be a feature or example of something:</a:t>
            </a:r>
            <a:r>
              <a:rPr lang="en-US" sz="2200" b="1" dirty="0"/>
              <a:t> </a:t>
            </a:r>
            <a:r>
              <a:rPr lang="en-US" sz="2200" i="1" dirty="0">
                <a:hlinkClick r:id="rId14" tooltip="feature"/>
              </a:rPr>
              <a:t>feature</a:t>
            </a:r>
            <a:r>
              <a:rPr lang="en-US" sz="2200" dirty="0"/>
              <a:t>, </a:t>
            </a:r>
            <a:r>
              <a:rPr lang="en-US" sz="2200" i="1" dirty="0">
                <a:hlinkClick r:id="rId15" tooltip="enter into"/>
              </a:rPr>
              <a:t>enter into</a:t>
            </a:r>
            <a:r>
              <a:rPr lang="en-US" sz="2200" dirty="0"/>
              <a:t>, </a:t>
            </a:r>
            <a:r>
              <a:rPr lang="en-US" sz="2200" i="1" dirty="0">
                <a:hlinkClick r:id="rId16" tooltip="characterize"/>
              </a:rPr>
              <a:t>characterize</a:t>
            </a:r>
            <a:r>
              <a:rPr lang="en-US" sz="2200" dirty="0"/>
              <a:t>...</a:t>
            </a:r>
          </a:p>
          <a:p>
            <a:r>
              <a:rPr lang="en-US" sz="2200" cap="all" dirty="0"/>
              <a:t>[OFTEN PASSIVE]</a:t>
            </a:r>
            <a:r>
              <a:rPr lang="en-US" sz="2200" dirty="0"/>
              <a:t> to keep something </a:t>
            </a:r>
            <a:r>
              <a:rPr lang="en-US" sz="2200" dirty="0">
                <a:hlinkClick r:id="rId17" tooltip="separate"/>
              </a:rPr>
              <a:t>separate</a:t>
            </a:r>
            <a:r>
              <a:rPr lang="en-US" sz="2200" dirty="0"/>
              <a:t> in </a:t>
            </a:r>
            <a:r>
              <a:rPr lang="en-US" sz="2200" dirty="0">
                <a:hlinkClick r:id="rId18" tooltip="order"/>
              </a:rPr>
              <a:t>order</a:t>
            </a:r>
            <a:r>
              <a:rPr lang="en-US" sz="2200" dirty="0"/>
              <a:t> to use it for a </a:t>
            </a:r>
            <a:r>
              <a:rPr lang="en-US" sz="2200" dirty="0">
                <a:hlinkClick r:id="rId19" tooltip="particular"/>
              </a:rPr>
              <a:t>particular</a:t>
            </a:r>
            <a:r>
              <a:rPr lang="en-US" sz="2200" dirty="0"/>
              <a:t> </a:t>
            </a:r>
            <a:r>
              <a:rPr lang="en-US" sz="2200" dirty="0">
                <a:hlinkClick r:id="rId20" tooltip="purpose"/>
              </a:rPr>
              <a:t>purpose</a:t>
            </a:r>
            <a:r>
              <a:rPr lang="en-US" sz="2200" dirty="0"/>
              <a:t> </a:t>
            </a:r>
          </a:p>
          <a:p>
            <a:r>
              <a:rPr lang="en-US" sz="2200" b="1" dirty="0"/>
              <a:t>set apart for</a:t>
            </a:r>
            <a:r>
              <a:rPr lang="en-US" sz="2200" dirty="0"/>
              <a:t>: </a:t>
            </a:r>
            <a:r>
              <a:rPr lang="en-US" sz="2200" i="1" dirty="0"/>
              <a:t>Several </a:t>
            </a:r>
            <a:r>
              <a:rPr lang="en-US" sz="2200" i="1" dirty="0">
                <a:hlinkClick r:id="rId21" tooltip="acres"/>
              </a:rPr>
              <a:t>acres</a:t>
            </a:r>
            <a:r>
              <a:rPr lang="en-US" sz="2200" i="1" dirty="0"/>
              <a:t> of </a:t>
            </a:r>
            <a:r>
              <a:rPr lang="en-US" sz="2200" i="1" dirty="0">
                <a:hlinkClick r:id="rId22" tooltip="public"/>
              </a:rPr>
              <a:t>public</a:t>
            </a:r>
            <a:r>
              <a:rPr lang="en-US" sz="2200" i="1" dirty="0"/>
              <a:t> </a:t>
            </a:r>
            <a:r>
              <a:rPr lang="en-US" sz="2200" i="1" dirty="0">
                <a:hlinkClick r:id="rId23" tooltip="land"/>
              </a:rPr>
              <a:t>land</a:t>
            </a:r>
            <a:r>
              <a:rPr lang="en-US" sz="2200" i="1" dirty="0"/>
              <a:t> have been </a:t>
            </a:r>
            <a:r>
              <a:rPr lang="en-US" sz="2200" i="1" dirty="0">
                <a:hlinkClick r:id="rId9" tooltip="set"/>
              </a:rPr>
              <a:t>set</a:t>
            </a:r>
            <a:r>
              <a:rPr lang="en-US" sz="2200" i="1" dirty="0"/>
              <a:t> </a:t>
            </a:r>
            <a:r>
              <a:rPr lang="en-US" sz="2200" i="1" dirty="0">
                <a:hlinkClick r:id="rId10" tooltip="apart"/>
              </a:rPr>
              <a:t>apart</a:t>
            </a:r>
            <a:r>
              <a:rPr lang="en-US" sz="2200" i="1" dirty="0"/>
              <a:t> for </a:t>
            </a:r>
            <a:r>
              <a:rPr lang="en-US" sz="2200" i="1" dirty="0">
                <a:hlinkClick r:id="rId24" tooltip="recreation"/>
              </a:rPr>
              <a:t>recreation</a:t>
            </a:r>
            <a:r>
              <a:rPr lang="en-US" sz="2200" i="1" dirty="0"/>
              <a:t>.</a:t>
            </a:r>
          </a:p>
          <a:p>
            <a:r>
              <a:rPr lang="en-US" sz="2200" dirty="0"/>
              <a:t>Synonyms and related words</a:t>
            </a:r>
          </a:p>
          <a:p>
            <a:r>
              <a:rPr lang="en-US" sz="2200" b="1" dirty="0">
                <a:hlinkClick r:id="rId25"/>
              </a:rPr>
              <a:t>To keep something:</a:t>
            </a:r>
            <a:r>
              <a:rPr lang="en-US" sz="2200" b="1" dirty="0"/>
              <a:t> </a:t>
            </a:r>
            <a:r>
              <a:rPr lang="en-US" sz="2200" i="1" dirty="0">
                <a:hlinkClick r:id="rId26" tooltip="set aside"/>
              </a:rPr>
              <a:t>set aside</a:t>
            </a:r>
            <a:r>
              <a:rPr lang="en-US" sz="2200" dirty="0"/>
              <a:t>, </a:t>
            </a:r>
            <a:r>
              <a:rPr lang="en-US" sz="2200" i="1" dirty="0">
                <a:hlinkClick r:id="rId27" tooltip="collect"/>
              </a:rPr>
              <a:t>collect</a:t>
            </a:r>
            <a:r>
              <a:rPr lang="en-US" sz="2200" dirty="0"/>
              <a:t>, </a:t>
            </a:r>
            <a:r>
              <a:rPr lang="en-US" sz="2200" i="1" dirty="0">
                <a:hlinkClick r:id="rId28" tooltip="set apart"/>
              </a:rPr>
              <a:t>set apart</a:t>
            </a:r>
            <a:r>
              <a:rPr lang="en-US" sz="2200" dirty="0"/>
              <a:t>...</a:t>
            </a:r>
          </a:p>
          <a:p>
            <a:endParaRPr lang="id-ID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299"/>
          <a:stretch>
            <a:fillRect/>
          </a:stretch>
        </p:blipFill>
        <p:spPr bwMode="auto">
          <a:xfrm>
            <a:off x="420688" y="1600200"/>
            <a:ext cx="8037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r="546"/>
          <a:stretch>
            <a:fillRect/>
          </a:stretch>
        </p:blipFill>
        <p:spPr bwMode="auto">
          <a:xfrm>
            <a:off x="452438" y="3429000"/>
            <a:ext cx="82343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VISI FKIP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42925" y="28956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MISI FKIP</a:t>
            </a:r>
          </a:p>
        </p:txBody>
      </p:sp>
    </p:spTree>
    <p:extLst>
      <p:ext uri="{BB962C8B-B14F-4D97-AF65-F5344CB8AC3E}">
        <p14:creationId xmlns:p14="http://schemas.microsoft.com/office/powerpoint/2010/main" val="27858644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8929" r="291" b="10715"/>
          <a:stretch>
            <a:fillRect/>
          </a:stretch>
        </p:blipFill>
        <p:spPr bwMode="auto">
          <a:xfrm>
            <a:off x="223838" y="1714500"/>
            <a:ext cx="86963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TUJUAN FKIP</a:t>
            </a:r>
          </a:p>
        </p:txBody>
      </p:sp>
    </p:spTree>
    <p:extLst>
      <p:ext uri="{BB962C8B-B14F-4D97-AF65-F5344CB8AC3E}">
        <p14:creationId xmlns:p14="http://schemas.microsoft.com/office/powerpoint/2010/main" val="26433367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92" b="17834"/>
          <a:stretch>
            <a:fillRect/>
          </a:stretch>
        </p:blipFill>
        <p:spPr>
          <a:xfrm>
            <a:off x="274638" y="1066800"/>
            <a:ext cx="8594725" cy="1143000"/>
          </a:xfrm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497138"/>
            <a:ext cx="83264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3392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13" y="1371600"/>
            <a:ext cx="8359775" cy="4114800"/>
          </a:xfrm>
        </p:spPr>
      </p:pic>
    </p:spTree>
    <p:extLst>
      <p:ext uri="{BB962C8B-B14F-4D97-AF65-F5344CB8AC3E}">
        <p14:creationId xmlns:p14="http://schemas.microsoft.com/office/powerpoint/2010/main" val="4967005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5105400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Sessions before mid-term test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02. Phonological details (sound) 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Instruction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03. Phonological details (stress and pattern)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04. Short dialogues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05. Public announcement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06. Public announcement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Language elements in the songs 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5105400" cy="4619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Sessions after midterm test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09. Long conversation 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14. Making summary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10. Long conversation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11. News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News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13. Making summary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08. Instruction  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RULES OF THE GAMES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/>
              <a:t>Try your best to speak English in the classroom</a:t>
            </a:r>
          </a:p>
          <a:p>
            <a:r>
              <a:rPr lang="en-US" sz="2400" dirty="0"/>
              <a:t>Come to the class on time</a:t>
            </a:r>
          </a:p>
          <a:p>
            <a:r>
              <a:rPr lang="en-US" sz="2400" dirty="0"/>
              <a:t>Bring the dictionary (digital or printed)</a:t>
            </a:r>
          </a:p>
          <a:p>
            <a:r>
              <a:rPr lang="en-US" sz="2400" dirty="0"/>
              <a:t>Submit assignment on time</a:t>
            </a:r>
          </a:p>
          <a:p>
            <a:r>
              <a:rPr lang="en-US" sz="2400" dirty="0"/>
              <a:t>Be honest</a:t>
            </a:r>
          </a:p>
          <a:p>
            <a:endParaRPr lang="id-ID" sz="2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PT UEU New Version (add link)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472</Words>
  <Application>Microsoft Office PowerPoint</Application>
  <PresentationFormat>On-screen Show (4:3)</PresentationFormat>
  <Paragraphs>147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Template PPT UEU New Version (add link)1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RULES OF THE GAMES</vt:lpstr>
      <vt:lpstr>LEARNING OUTCOME</vt:lpstr>
      <vt:lpstr>WHY DO WE LISTEN IN LANGUAGE LEARNING?</vt:lpstr>
      <vt:lpstr>WHAT LANGUAGE ELEMENTS CAN BE EXPLORED IN SONGS?</vt:lpstr>
      <vt:lpstr>MADE YOUR MIND UP</vt:lpstr>
      <vt:lpstr>DEFINITION IN MACMILLAN DICTIONARY</vt:lpstr>
      <vt:lpstr>BLACK AND BLUE</vt:lpstr>
      <vt:lpstr>DEFINITION IN MACMILLAN DICTIONARY</vt:lpstr>
      <vt:lpstr>STAND BY</vt:lpstr>
      <vt:lpstr>DEFINITION STAND BY IN MACMILLAN DICTIONARY</vt:lpstr>
      <vt:lpstr>DEFINITION STAND BY IN MACMILLAN DICTIONARY</vt:lpstr>
      <vt:lpstr>STAND BY: WHICH DEFINITION?</vt:lpstr>
      <vt:lpstr>NIGHT FALLS</vt:lpstr>
      <vt:lpstr>DEFINITION IN MACMILLAN DICTIONARY</vt:lpstr>
      <vt:lpstr>SET APART</vt:lpstr>
      <vt:lpstr>DEFINITION IN CAMBRIDGE DICTIONARY</vt:lpstr>
      <vt:lpstr>DEFINITION IN MACMILLAN DICTIONARY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BPISTI2008</cp:lastModifiedBy>
  <cp:revision>246</cp:revision>
  <dcterms:created xsi:type="dcterms:W3CDTF">2010-08-24T06:47:44Z</dcterms:created>
  <dcterms:modified xsi:type="dcterms:W3CDTF">2019-05-15T09:17:14Z</dcterms:modified>
</cp:coreProperties>
</file>