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6" r:id="rId2"/>
    <p:sldId id="366" r:id="rId3"/>
    <p:sldId id="390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6" r:id="rId12"/>
    <p:sldId id="377" r:id="rId13"/>
    <p:sldId id="380" r:id="rId14"/>
    <p:sldId id="379" r:id="rId15"/>
    <p:sldId id="378" r:id="rId16"/>
    <p:sldId id="381" r:id="rId17"/>
    <p:sldId id="382" r:id="rId18"/>
    <p:sldId id="383" r:id="rId19"/>
    <p:sldId id="384" r:id="rId20"/>
    <p:sldId id="386" r:id="rId21"/>
    <p:sldId id="389" r:id="rId22"/>
    <p:sldId id="387" r:id="rId23"/>
    <p:sldId id="388" r:id="rId24"/>
    <p:sldId id="38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4" d="100"/>
          <a:sy n="64" d="100"/>
        </p:scale>
        <p:origin x="15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3457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www.youtube.com/watch?v=zSJJWHymEPw&amp;index=15&amp;list=PLD6B222E02447DC07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HllC40_u1Q&amp;list=PLD6B222E02447DC07&amp;index=14" TargetMode="External"/><Relationship Id="rId5" Type="http://schemas.openxmlformats.org/officeDocument/2006/relationships/hyperlink" Target="https://www.youtube.com/watch?v=uDHMuMQdBNw&amp;list=PLD6B222E02447DC07&amp;index=13" TargetMode="External"/><Relationship Id="rId4" Type="http://schemas.openxmlformats.org/officeDocument/2006/relationships/hyperlink" Target="https://www.youtube.com/watch?annotation_id=annotation_1957402027&amp;feature=iv&amp;index=24&amp;list=PLD6B222E02447DC07&amp;src_vid=fdRmGvmeY1U&amp;v=RZmGzSb-6OM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r1BRCG0P9C8&amp;index=20&amp;list=PLD6B222E02447DC07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youtube.com/watch?v=lFRrEI85IcM&amp;list=PLD6B222E02447DC07&amp;index=19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Hb8COxAtl14&amp;index=18&amp;list=PLD6B222E02447DC07" TargetMode="External"/><Relationship Id="rId11" Type="http://schemas.openxmlformats.org/officeDocument/2006/relationships/hyperlink" Target="https://www.youtube.com/watch?v=5FMPlqlFt9g&amp;list=PLD6B222E02447DC07&amp;index=23" TargetMode="External"/><Relationship Id="rId5" Type="http://schemas.openxmlformats.org/officeDocument/2006/relationships/hyperlink" Target="https://www.youtube.com/watch?v=nHSqluHrD-U&amp;list=PLD6B222E02447DC07&amp;index=17" TargetMode="External"/><Relationship Id="rId10" Type="http://schemas.openxmlformats.org/officeDocument/2006/relationships/hyperlink" Target="https://www.youtube.com/watch?v=9WDnVMQIaTs&amp;index=22&amp;list=PLD6B222E02447DC07" TargetMode="External"/><Relationship Id="rId4" Type="http://schemas.openxmlformats.org/officeDocument/2006/relationships/hyperlink" Target="https://www.youtube.com/watch?v=vC0h4S0YPJc&amp;index=16&amp;list=PLD6B222E02447DC07" TargetMode="External"/><Relationship Id="rId9" Type="http://schemas.openxmlformats.org/officeDocument/2006/relationships/hyperlink" Target="https://www.youtube.com/watch?v=0J7-5maJJIk&amp;list=PLD6B222E02447DC07&amp;index=21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0IeQmGdo7gQ&amp;list=PLD6B222E02447DC07&amp;index=34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youtube.com/watch?v=b4Aj3k65HSo&amp;index=33&amp;list=PLD6B222E02447DC07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QtH3vRXmvvo&amp;index=32&amp;list=PLD6B222E02447DC07" TargetMode="External"/><Relationship Id="rId5" Type="http://schemas.openxmlformats.org/officeDocument/2006/relationships/hyperlink" Target="https://www.youtube.com/watch?v=NF92RdZC6wE&amp;list=PLD6B222E02447DC07&amp;index=31" TargetMode="External"/><Relationship Id="rId10" Type="http://schemas.openxmlformats.org/officeDocument/2006/relationships/hyperlink" Target="https://www.youtube.com/watch?v=bTxeAiBF61I&amp;index=39&amp;list=PLD6B222E02447DC07" TargetMode="External"/><Relationship Id="rId4" Type="http://schemas.openxmlformats.org/officeDocument/2006/relationships/hyperlink" Target="https://www.youtube.com/watch?v=PykxZ5kkrjs&amp;index=26&amp;list=PLD6B222E02447DC07" TargetMode="External"/><Relationship Id="rId9" Type="http://schemas.openxmlformats.org/officeDocument/2006/relationships/hyperlink" Target="https://www.youtube.com/watch?v=tu1t3Fn5Lw8&amp;list=PLD6B222E02447DC07&amp;index=3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BASIC LISTENING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2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Noni Agustina, </a:t>
            </a:r>
            <a:r>
              <a:rPr lang="en-US" b="1" dirty="0" err="1">
                <a:solidFill>
                  <a:schemeClr val="bg1"/>
                </a:solidFill>
              </a:rPr>
              <a:t>M.Pd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BAHASA INGGRIS, FKIP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SHORT [ʌ]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sun </a:t>
            </a:r>
          </a:p>
          <a:p>
            <a:r>
              <a:rPr lang="en-US" sz="2400" dirty="0"/>
              <a:t>jump</a:t>
            </a:r>
          </a:p>
          <a:p>
            <a:r>
              <a:rPr lang="en-US" sz="2400" dirty="0"/>
              <a:t>drum </a:t>
            </a:r>
          </a:p>
          <a:p>
            <a:r>
              <a:rPr lang="en-US" sz="2400" dirty="0"/>
              <a:t>hut</a:t>
            </a:r>
          </a:p>
          <a:p>
            <a:r>
              <a:rPr lang="en-US" sz="2400" dirty="0"/>
              <a:t>umbrella </a:t>
            </a:r>
          </a:p>
          <a:p>
            <a:r>
              <a:rPr lang="en-US" sz="2400" dirty="0"/>
              <a:t>plus</a:t>
            </a:r>
          </a:p>
          <a:p>
            <a:r>
              <a:rPr lang="en-US" sz="2400" dirty="0"/>
              <a:t>jug</a:t>
            </a:r>
          </a:p>
          <a:p>
            <a:r>
              <a:rPr lang="en-US" sz="2400" dirty="0"/>
              <a:t>cup </a:t>
            </a:r>
          </a:p>
          <a:p>
            <a:r>
              <a:rPr lang="en-US" sz="2400" dirty="0"/>
              <a:t>truck </a:t>
            </a:r>
          </a:p>
          <a:p>
            <a:r>
              <a:rPr lang="en-US" sz="2400" dirty="0"/>
              <a:t>plum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SHORT o [ɒ]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not </a:t>
            </a:r>
          </a:p>
          <a:p>
            <a:r>
              <a:rPr lang="en-US" sz="2800" dirty="0"/>
              <a:t>rock</a:t>
            </a:r>
          </a:p>
          <a:p>
            <a:r>
              <a:rPr lang="en-US" sz="2800" dirty="0"/>
              <a:t>model </a:t>
            </a:r>
          </a:p>
          <a:p>
            <a:r>
              <a:rPr lang="en-US" sz="2800" dirty="0"/>
              <a:t>bottle</a:t>
            </a:r>
          </a:p>
          <a:p>
            <a:r>
              <a:rPr lang="en-US" sz="2800" dirty="0"/>
              <a:t>copy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LONG o [ɔː]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more</a:t>
            </a:r>
          </a:p>
          <a:p>
            <a:r>
              <a:rPr lang="en-US" sz="2800" dirty="0"/>
              <a:t>order</a:t>
            </a:r>
          </a:p>
          <a:p>
            <a:r>
              <a:rPr lang="en-US" sz="2800" dirty="0"/>
              <a:t>cord </a:t>
            </a:r>
          </a:p>
          <a:p>
            <a:r>
              <a:rPr lang="en-US" sz="2800" dirty="0"/>
              <a:t>port</a:t>
            </a:r>
          </a:p>
          <a:p>
            <a:r>
              <a:rPr lang="en-US" sz="2800" dirty="0"/>
              <a:t>long</a:t>
            </a:r>
          </a:p>
          <a:p>
            <a:r>
              <a:rPr lang="en-US" sz="2800" dirty="0"/>
              <a:t>gone</a:t>
            </a:r>
          </a:p>
          <a:p>
            <a:r>
              <a:rPr lang="en-US" sz="2800" dirty="0"/>
              <a:t>cost </a:t>
            </a:r>
          </a:p>
          <a:p>
            <a:r>
              <a:rPr lang="en-US" sz="2800" dirty="0"/>
              <a:t>coffee</a:t>
            </a:r>
          </a:p>
          <a:p>
            <a:r>
              <a:rPr lang="en-US" sz="2800" dirty="0"/>
              <a:t>saw</a:t>
            </a:r>
          </a:p>
          <a:p>
            <a:r>
              <a:rPr lang="en-US" sz="2800" dirty="0"/>
              <a:t>because</a:t>
            </a:r>
          </a:p>
          <a:p>
            <a:r>
              <a:rPr lang="en-US" sz="2800" dirty="0"/>
              <a:t>bought</a:t>
            </a:r>
          </a:p>
          <a:p>
            <a:r>
              <a:rPr lang="en-US" sz="2800" dirty="0"/>
              <a:t>thought </a:t>
            </a:r>
          </a:p>
          <a:p>
            <a:r>
              <a:rPr lang="en-US" sz="2800" dirty="0"/>
              <a:t>caught</a:t>
            </a:r>
          </a:p>
          <a:p>
            <a:r>
              <a:rPr lang="en-US" sz="2800" dirty="0"/>
              <a:t>hall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LONG u [u:]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rude</a:t>
            </a:r>
          </a:p>
          <a:p>
            <a:r>
              <a:rPr lang="en-US" sz="2800" dirty="0"/>
              <a:t>do</a:t>
            </a:r>
          </a:p>
          <a:p>
            <a:r>
              <a:rPr lang="en-US" sz="2800" dirty="0"/>
              <a:t>move</a:t>
            </a:r>
          </a:p>
          <a:p>
            <a:r>
              <a:rPr lang="en-US" sz="2800" dirty="0"/>
              <a:t>room</a:t>
            </a:r>
          </a:p>
          <a:p>
            <a:r>
              <a:rPr lang="en-US" sz="2800" dirty="0"/>
              <a:t>tool</a:t>
            </a:r>
          </a:p>
          <a:p>
            <a:r>
              <a:rPr lang="en-US" sz="2800" dirty="0"/>
              <a:t>crew</a:t>
            </a:r>
          </a:p>
          <a:p>
            <a:r>
              <a:rPr lang="en-US" sz="2800" dirty="0"/>
              <a:t>chew</a:t>
            </a:r>
          </a:p>
          <a:p>
            <a:r>
              <a:rPr lang="en-US" sz="2800" dirty="0"/>
              <a:t>flew</a:t>
            </a:r>
          </a:p>
          <a:p>
            <a:r>
              <a:rPr lang="en-US" sz="2800" dirty="0"/>
              <a:t>blue</a:t>
            </a:r>
          </a:p>
          <a:p>
            <a:r>
              <a:rPr lang="en-US" sz="2800" dirty="0"/>
              <a:t>true</a:t>
            </a:r>
          </a:p>
          <a:p>
            <a:r>
              <a:rPr lang="en-US" sz="2800" dirty="0"/>
              <a:t> fruit</a:t>
            </a:r>
          </a:p>
          <a:p>
            <a:r>
              <a:rPr lang="en-US" sz="2800" dirty="0"/>
              <a:t>through</a:t>
            </a:r>
          </a:p>
          <a:p>
            <a:r>
              <a:rPr lang="en-US" sz="2800" dirty="0"/>
              <a:t>route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SHORT u [u] 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look</a:t>
            </a:r>
          </a:p>
          <a:p>
            <a:r>
              <a:rPr lang="en-US" sz="2800" dirty="0"/>
              <a:t>book</a:t>
            </a:r>
          </a:p>
          <a:p>
            <a:r>
              <a:rPr lang="en-US" sz="2800" dirty="0"/>
              <a:t>foot</a:t>
            </a:r>
          </a:p>
          <a:p>
            <a:r>
              <a:rPr lang="en-US" sz="2800" dirty="0"/>
              <a:t>good</a:t>
            </a:r>
          </a:p>
          <a:p>
            <a:r>
              <a:rPr lang="en-US" sz="2800" dirty="0"/>
              <a:t>put</a:t>
            </a:r>
          </a:p>
          <a:p>
            <a:r>
              <a:rPr lang="en-US" sz="2800" dirty="0"/>
              <a:t>push </a:t>
            </a:r>
          </a:p>
          <a:p>
            <a:r>
              <a:rPr lang="en-US" sz="2800" dirty="0"/>
              <a:t>pull</a:t>
            </a:r>
          </a:p>
          <a:p>
            <a:r>
              <a:rPr lang="en-US" sz="2800" dirty="0"/>
              <a:t>full </a:t>
            </a:r>
          </a:p>
          <a:p>
            <a:r>
              <a:rPr lang="en-US" sz="2800" dirty="0"/>
              <a:t>sugar</a:t>
            </a:r>
          </a:p>
          <a:p>
            <a:r>
              <a:rPr lang="en-US" sz="2800" dirty="0"/>
              <a:t>would </a:t>
            </a:r>
          </a:p>
          <a:p>
            <a:r>
              <a:rPr lang="en-US" sz="2800" dirty="0"/>
              <a:t>could </a:t>
            </a:r>
          </a:p>
          <a:p>
            <a:r>
              <a:rPr lang="en-US" sz="2800" dirty="0"/>
              <a:t>should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LONG e [</a:t>
            </a:r>
            <a:r>
              <a:rPr lang="en-US" sz="3200" dirty="0"/>
              <a:t>ɜː]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shirt</a:t>
            </a:r>
          </a:p>
          <a:p>
            <a:r>
              <a:rPr lang="en-US" sz="2800" dirty="0"/>
              <a:t>third</a:t>
            </a:r>
          </a:p>
          <a:p>
            <a:r>
              <a:rPr lang="en-US" sz="2800" dirty="0"/>
              <a:t>birth</a:t>
            </a:r>
          </a:p>
          <a:p>
            <a:r>
              <a:rPr lang="en-US" sz="2800" dirty="0"/>
              <a:t>dirty</a:t>
            </a:r>
          </a:p>
          <a:p>
            <a:r>
              <a:rPr lang="en-US" sz="2800" dirty="0"/>
              <a:t>nurse</a:t>
            </a:r>
          </a:p>
          <a:p>
            <a:r>
              <a:rPr lang="en-US" sz="2800" dirty="0"/>
              <a:t>thirsty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SCHWA  [</a:t>
            </a:r>
            <a:r>
              <a:rPr lang="en-US" sz="3200" dirty="0" err="1"/>
              <a:t>əʊ</a:t>
            </a:r>
            <a:r>
              <a:rPr lang="en-US" sz="3200" dirty="0"/>
              <a:t>]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sofa </a:t>
            </a:r>
          </a:p>
          <a:p>
            <a:r>
              <a:rPr lang="en-US" sz="2800" dirty="0"/>
              <a:t>enemy </a:t>
            </a:r>
          </a:p>
          <a:p>
            <a:r>
              <a:rPr lang="en-US" sz="2800" dirty="0"/>
              <a:t>incredible</a:t>
            </a:r>
          </a:p>
          <a:p>
            <a:r>
              <a:rPr lang="en-US" sz="2800" dirty="0"/>
              <a:t>focus</a:t>
            </a:r>
          </a:p>
          <a:p>
            <a:r>
              <a:rPr lang="en-US" sz="2800" dirty="0"/>
              <a:t>father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DIPHTONGS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228600" indent="0"/>
            <a:r>
              <a:rPr lang="en-US" sz="2800" dirty="0"/>
              <a:t>  </a:t>
            </a:r>
            <a:r>
              <a:rPr lang="en-US" sz="2800" dirty="0" err="1"/>
              <a:t>ɪə</a:t>
            </a:r>
            <a:r>
              <a:rPr lang="en-US" sz="2800" dirty="0"/>
              <a:t> : beard, weird, fierce, ear, beer, tear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 err="1"/>
              <a:t>eə</a:t>
            </a:r>
            <a:r>
              <a:rPr lang="en-US" sz="2800" dirty="0"/>
              <a:t>: aired, cairn, scarce, bear, hair,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 err="1"/>
              <a:t>ʊə</a:t>
            </a:r>
            <a:r>
              <a:rPr lang="en-US" sz="2800" dirty="0"/>
              <a:t>: moored, tour, lure, sure, pure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 err="1"/>
              <a:t>eɪ</a:t>
            </a:r>
            <a:r>
              <a:rPr lang="en-US" sz="2800" dirty="0"/>
              <a:t> : paid, pain, face, shade, age, wait, taste, paper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 err="1"/>
              <a:t>aɪ</a:t>
            </a:r>
            <a:r>
              <a:rPr lang="en-US" sz="2800" dirty="0"/>
              <a:t>: tide, time, nice, buy, bike, pie, eye, kite, fine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 err="1"/>
              <a:t>ɔɪ</a:t>
            </a:r>
            <a:r>
              <a:rPr lang="en-US" sz="2800" dirty="0"/>
              <a:t>: void, loin, voice, oil, boil, coin, toy, Roy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 err="1"/>
              <a:t>əʊ</a:t>
            </a:r>
            <a:r>
              <a:rPr lang="en-US" sz="2800" dirty="0"/>
              <a:t>: load, home, most, bone, phone, boat, bowl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 err="1"/>
              <a:t>aʊ</a:t>
            </a:r>
            <a:r>
              <a:rPr lang="en-US" sz="2800" dirty="0"/>
              <a:t>: loud, gown, house, cow, bow, brow, grouse</a:t>
            </a:r>
          </a:p>
          <a:p>
            <a:pPr marL="228600" indent="0"/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TRIPHTONGS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err="1"/>
              <a:t>eɪ</a:t>
            </a:r>
            <a:r>
              <a:rPr lang="en-US" sz="2800" dirty="0"/>
              <a:t> + ə = </a:t>
            </a:r>
            <a:r>
              <a:rPr lang="en-US" sz="2800" dirty="0" err="1"/>
              <a:t>eɪə</a:t>
            </a:r>
            <a:r>
              <a:rPr lang="en-US" sz="2800" dirty="0"/>
              <a:t>, as in layer, player</a:t>
            </a:r>
          </a:p>
          <a:p>
            <a:r>
              <a:rPr lang="en-US" sz="2800" dirty="0" err="1"/>
              <a:t>aɪ</a:t>
            </a:r>
            <a:r>
              <a:rPr lang="en-US" sz="2800" dirty="0"/>
              <a:t> + ə = </a:t>
            </a:r>
            <a:r>
              <a:rPr lang="en-US" sz="2800" dirty="0" err="1"/>
              <a:t>aɪə</a:t>
            </a:r>
            <a:r>
              <a:rPr lang="en-US" sz="2800" dirty="0"/>
              <a:t>, as in lire, fire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ɔɪ</a:t>
            </a:r>
            <a:r>
              <a:rPr lang="en-US" sz="2800" dirty="0"/>
              <a:t> + ə = </a:t>
            </a:r>
            <a:r>
              <a:rPr lang="en-US" sz="2800" dirty="0" err="1"/>
              <a:t>ɔɪə</a:t>
            </a:r>
            <a:r>
              <a:rPr lang="en-US" sz="2800" dirty="0"/>
              <a:t>, as in loyal, royal</a:t>
            </a:r>
          </a:p>
          <a:p>
            <a:r>
              <a:rPr lang="en-US" sz="2800" dirty="0" err="1"/>
              <a:t>əʊ</a:t>
            </a:r>
            <a:r>
              <a:rPr lang="en-US" sz="2800" dirty="0"/>
              <a:t> + ə = </a:t>
            </a:r>
            <a:r>
              <a:rPr lang="en-US" sz="2800" dirty="0" err="1"/>
              <a:t>əuə</a:t>
            </a:r>
            <a:r>
              <a:rPr lang="en-US" sz="2800" dirty="0"/>
              <a:t>, as in lower, mower</a:t>
            </a:r>
          </a:p>
          <a:p>
            <a:r>
              <a:rPr lang="en-US" sz="2800" dirty="0" err="1"/>
              <a:t>aʊ</a:t>
            </a:r>
            <a:r>
              <a:rPr lang="en-US" sz="2800" dirty="0"/>
              <a:t> + ə = </a:t>
            </a:r>
            <a:r>
              <a:rPr lang="en-US" sz="2800" dirty="0" err="1"/>
              <a:t>auə</a:t>
            </a:r>
            <a:r>
              <a:rPr lang="en-US" sz="2800" dirty="0"/>
              <a:t>, as in power, hour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CONSONANTS: ʒ and </a:t>
            </a:r>
            <a:r>
              <a:rPr lang="en-US" sz="3200" dirty="0" err="1"/>
              <a:t>dʒ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ʒ : mirage, garage, beige, rouge</a:t>
            </a:r>
          </a:p>
          <a:p>
            <a:r>
              <a:rPr lang="en-US" sz="2800" dirty="0" err="1"/>
              <a:t>dʒ</a:t>
            </a:r>
            <a:r>
              <a:rPr lang="en-US" sz="2800" dirty="0"/>
              <a:t>: jam, jet, jelly, jingle, joke, June, just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LEARNING OUTCOME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Students are able to listen for phonological details (sound).</a:t>
            </a:r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CONSONANTS: </a:t>
            </a:r>
            <a:r>
              <a:rPr lang="el-GR" sz="3200" dirty="0"/>
              <a:t>θ</a:t>
            </a:r>
            <a:r>
              <a:rPr lang="en-US" sz="3200" dirty="0"/>
              <a:t> and ð 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l-GR" sz="2800" dirty="0"/>
              <a:t>θ</a:t>
            </a:r>
            <a:r>
              <a:rPr lang="en-US" sz="2800" dirty="0"/>
              <a:t> : think, thought, thank, thirsty</a:t>
            </a:r>
          </a:p>
          <a:p>
            <a:r>
              <a:rPr lang="en-US" sz="2800" dirty="0"/>
              <a:t>ð : father, that, gather, mother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CONSONANTS: </a:t>
            </a:r>
            <a:r>
              <a:rPr lang="en-US" sz="3200" dirty="0"/>
              <a:t>ʃ and </a:t>
            </a:r>
            <a:r>
              <a:rPr lang="en-US" sz="3200" dirty="0" err="1"/>
              <a:t>tʃ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ʃ: ship, rush, cash, fashion</a:t>
            </a:r>
          </a:p>
          <a:p>
            <a:r>
              <a:rPr lang="en-US" sz="2800" dirty="0" err="1"/>
              <a:t>tʃ</a:t>
            </a:r>
            <a:r>
              <a:rPr lang="en-US" sz="2800" dirty="0"/>
              <a:t>: chair, cheap, chocolate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LONG VOWELS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https://www.youtube.com/watch?annotation_id=annotation_1957402027&amp;feature=iv&amp;index=24&amp;list=PLD6B222E02447DC07&amp;src_vid=fdRmGvmeY1U&amp;v=RZmGzSb-6OM</a:t>
            </a:r>
            <a:endParaRPr lang="en-US" sz="2800" dirty="0"/>
          </a:p>
          <a:p>
            <a:r>
              <a:rPr lang="en-US" sz="2800" u="sng" dirty="0">
                <a:hlinkClick r:id="rId5"/>
              </a:rPr>
              <a:t>https://www.youtube.com/watch?v=uDHMuMQdBNw&amp;list=PLD6B222E02447DC07&amp;index=13</a:t>
            </a:r>
            <a:endParaRPr lang="en-US" sz="2800" dirty="0"/>
          </a:p>
          <a:p>
            <a:r>
              <a:rPr lang="en-US" sz="2800" u="sng" dirty="0">
                <a:hlinkClick r:id="rId6"/>
              </a:rPr>
              <a:t>https://www.youtube.com/watch?v=KHllC40_u1Q&amp;list=PLD6B222E02447DC07&amp;index=14</a:t>
            </a:r>
            <a:endParaRPr lang="en-US" sz="2800" dirty="0"/>
          </a:p>
          <a:p>
            <a:r>
              <a:rPr lang="en-US" sz="2800" u="sng" dirty="0">
                <a:hlinkClick r:id="rId7"/>
              </a:rPr>
              <a:t>https://www.youtube.com/watch?v=zSJJWHymEPw&amp;index=15&amp;list=PLD6B222E02447DC07</a:t>
            </a:r>
            <a:endParaRPr lang="en-US" sz="2800" dirty="0"/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DIPHTONGS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r>
              <a:rPr lang="en-US" sz="2800" u="sng" dirty="0">
                <a:hlinkClick r:id="rId4"/>
              </a:rPr>
              <a:t>https://www.youtube.com/watch?v=vC0h4S0YPJc&amp;index=16&amp;list=PLD6B222E02447DC07</a:t>
            </a:r>
            <a:endParaRPr lang="en-US" sz="2800" dirty="0"/>
          </a:p>
          <a:p>
            <a:r>
              <a:rPr lang="en-US" sz="2800" u="sng" dirty="0">
                <a:hlinkClick r:id="rId5"/>
              </a:rPr>
              <a:t>https://www.youtube.com/watch?v=nHSqluHrD-U&amp;list=PLD6B222E02447DC07&amp;index=17</a:t>
            </a:r>
            <a:endParaRPr lang="en-US" sz="2800" dirty="0"/>
          </a:p>
          <a:p>
            <a:r>
              <a:rPr lang="en-US" sz="2800" u="sng" dirty="0">
                <a:hlinkClick r:id="rId6"/>
              </a:rPr>
              <a:t>https://www.youtube.com/watch?v=Hb8COxAtl14&amp;index=18&amp;list=PLD6B222E02447DC07</a:t>
            </a:r>
            <a:endParaRPr lang="en-US" sz="2800" dirty="0"/>
          </a:p>
          <a:p>
            <a:r>
              <a:rPr lang="en-US" sz="2800" u="sng" dirty="0">
                <a:hlinkClick r:id="rId7"/>
              </a:rPr>
              <a:t>https://www.youtube.com/watch?v=lFRrEI85IcM&amp;list=PLD6B222E02447DC07&amp;index=19</a:t>
            </a:r>
            <a:endParaRPr lang="en-US" sz="2800" dirty="0"/>
          </a:p>
          <a:p>
            <a:r>
              <a:rPr lang="en-US" sz="2800" u="sng" dirty="0">
                <a:hlinkClick r:id="rId8"/>
              </a:rPr>
              <a:t>https://www.youtube.com/watch?v=r1BRCG0P9C8&amp;index=20&amp;list=PLD6B222E02447DC07</a:t>
            </a:r>
            <a:endParaRPr lang="en-US" sz="2800" dirty="0"/>
          </a:p>
          <a:p>
            <a:r>
              <a:rPr lang="en-US" sz="2800" u="sng" dirty="0">
                <a:hlinkClick r:id="rId9"/>
              </a:rPr>
              <a:t>https://www.youtube.com/watch?v=0J7-5maJJIk&amp;list=PLD6B222E02447DC07&amp;index=21</a:t>
            </a:r>
            <a:endParaRPr lang="en-US" sz="2800" dirty="0"/>
          </a:p>
          <a:p>
            <a:r>
              <a:rPr lang="en-US" sz="2800" u="sng" dirty="0">
                <a:hlinkClick r:id="rId10"/>
              </a:rPr>
              <a:t>https://www.youtube.com/watch?v=9WDnVMQIaTs&amp;index=22&amp;list=PLD6B222E02447DC07</a:t>
            </a:r>
            <a:endParaRPr lang="en-US" sz="2800" dirty="0"/>
          </a:p>
          <a:p>
            <a:r>
              <a:rPr lang="en-US" sz="2800" u="sng" dirty="0">
                <a:hlinkClick r:id="rId11"/>
              </a:rPr>
              <a:t>https://www.youtube.com/watch?v=5FMPlqlFt9g&amp;list=PLD6B222E02447DC07&amp;index=23</a:t>
            </a:r>
            <a:endParaRPr lang="en-US" sz="2800" dirty="0"/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CONSONANTS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7500" lnSpcReduction="20000"/>
          </a:bodyPr>
          <a:lstStyle/>
          <a:p>
            <a:r>
              <a:rPr lang="en-US" sz="2800" u="sng" dirty="0">
                <a:hlinkClick r:id="rId4"/>
              </a:rPr>
              <a:t>https://www.youtube.com/watch?v=PykxZ5kkrjs&amp;index=26&amp;list=PLD6B222E02447DC07</a:t>
            </a:r>
            <a:endParaRPr lang="en-US" sz="2800" dirty="0"/>
          </a:p>
          <a:p>
            <a:r>
              <a:rPr lang="en-US" sz="2800" u="sng" dirty="0">
                <a:hlinkClick r:id="rId5"/>
              </a:rPr>
              <a:t>https://www.youtube.com/watch?v=NF92RdZC6wE&amp;list=PLD6B222E02447DC07&amp;index=31</a:t>
            </a:r>
            <a:endParaRPr lang="en-US" sz="2800" dirty="0"/>
          </a:p>
          <a:p>
            <a:r>
              <a:rPr lang="en-US" sz="2800" u="sng" dirty="0">
                <a:hlinkClick r:id="rId6"/>
              </a:rPr>
              <a:t>https://www.youtube.com/watch?v=QtH3vRXmvvo&amp;index=32&amp;list=PLD6B222E02447DC07</a:t>
            </a:r>
            <a:endParaRPr lang="en-US" sz="2800" dirty="0"/>
          </a:p>
          <a:p>
            <a:r>
              <a:rPr lang="en-US" sz="2800" u="sng" dirty="0">
                <a:hlinkClick r:id="rId7"/>
              </a:rPr>
              <a:t>https://www.youtube.com/watch?v=b4Aj3k65HSo&amp;index=33&amp;list=PLD6B222E02447DC07</a:t>
            </a:r>
            <a:endParaRPr lang="en-US" sz="2800" dirty="0"/>
          </a:p>
          <a:p>
            <a:r>
              <a:rPr lang="en-US" sz="2800" u="sng" dirty="0">
                <a:hlinkClick r:id="rId8"/>
              </a:rPr>
              <a:t>https://www.youtube.com/watch?v=0IeQmGdo7gQ&amp;list=PLD6B222E02447DC07&amp;index=34</a:t>
            </a:r>
            <a:endParaRPr lang="en-US" sz="2800" dirty="0"/>
          </a:p>
          <a:p>
            <a:r>
              <a:rPr lang="en-US" sz="2800" u="sng" dirty="0">
                <a:hlinkClick r:id="rId9"/>
              </a:rPr>
              <a:t>https://www.youtube.com/watch?v=tu1t3Fn5Lw8&amp;list=PLD6B222E02447DC07&amp;index=37</a:t>
            </a:r>
            <a:endParaRPr lang="en-US" sz="2800" dirty="0"/>
          </a:p>
          <a:p>
            <a:r>
              <a:rPr lang="en-US" sz="2800" u="sng" dirty="0">
                <a:hlinkClick r:id="rId10"/>
              </a:rPr>
              <a:t>https://www.youtube.com/watch?v=bTxeAiBF61I&amp;index=39&amp;list=PLD6B222E02447DC07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ENGLISH SOUNDS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12 Vowels: short and long</a:t>
            </a:r>
          </a:p>
          <a:p>
            <a:r>
              <a:rPr lang="en-US" sz="2400" dirty="0"/>
              <a:t>24 Consonants</a:t>
            </a:r>
          </a:p>
          <a:p>
            <a:r>
              <a:rPr lang="en-US" sz="2400" dirty="0"/>
              <a:t>8 </a:t>
            </a:r>
            <a:r>
              <a:rPr lang="en-US" sz="2400" dirty="0" err="1"/>
              <a:t>Diphtongs</a:t>
            </a:r>
            <a:r>
              <a:rPr lang="en-US" sz="2400" dirty="0"/>
              <a:t>: combinations of 2 vowels</a:t>
            </a:r>
          </a:p>
          <a:p>
            <a:r>
              <a:rPr lang="en-US" sz="2400" dirty="0" err="1"/>
              <a:t>Triphtongs</a:t>
            </a:r>
            <a:r>
              <a:rPr lang="en-US" sz="2400" dirty="0"/>
              <a:t>: combinations of 3 vowels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PHONEMIC CHARTS</a:t>
            </a:r>
          </a:p>
        </p:txBody>
      </p:sp>
      <p:pic>
        <p:nvPicPr>
          <p:cNvPr id="5" name="Content Placeholder 3"/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866900" y="1843881"/>
            <a:ext cx="5410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LONG </a:t>
            </a:r>
            <a:r>
              <a:rPr lang="en-US" sz="3200" dirty="0" err="1"/>
              <a:t>i</a:t>
            </a:r>
            <a:r>
              <a:rPr lang="en-US" sz="3200" dirty="0"/>
              <a:t> [</a:t>
            </a:r>
            <a:r>
              <a:rPr lang="en-US" sz="3200" dirty="0" err="1"/>
              <a:t>i</a:t>
            </a:r>
            <a:r>
              <a:rPr lang="en-US" sz="3200" dirty="0"/>
              <a:t>:]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be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eve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meet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sleep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meal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read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leave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sea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team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field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believe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receive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SHORT </a:t>
            </a:r>
            <a:r>
              <a:rPr lang="en-US" sz="3200" dirty="0" err="1"/>
              <a:t>i</a:t>
            </a:r>
            <a:r>
              <a:rPr lang="en-US" sz="3200" dirty="0"/>
              <a:t> [</a:t>
            </a:r>
            <a:r>
              <a:rPr lang="en-US" sz="3200" dirty="0" err="1"/>
              <a:t>i</a:t>
            </a:r>
            <a:r>
              <a:rPr lang="en-US" sz="3200" dirty="0"/>
              <a:t>]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it</a:t>
            </a:r>
          </a:p>
          <a:p>
            <a:r>
              <a:rPr lang="en-US" sz="2400" dirty="0"/>
              <a:t>kiss</a:t>
            </a:r>
          </a:p>
          <a:p>
            <a:r>
              <a:rPr lang="en-US" sz="2400" dirty="0"/>
              <a:t>tip</a:t>
            </a:r>
          </a:p>
          <a:p>
            <a:r>
              <a:rPr lang="en-US" sz="2400" dirty="0"/>
              <a:t>pick</a:t>
            </a:r>
          </a:p>
          <a:p>
            <a:r>
              <a:rPr lang="en-US" sz="2400" dirty="0"/>
              <a:t>dinner</a:t>
            </a:r>
          </a:p>
          <a:p>
            <a:r>
              <a:rPr lang="en-US" sz="2400" dirty="0"/>
              <a:t>system</a:t>
            </a:r>
          </a:p>
          <a:p>
            <a:r>
              <a:rPr lang="en-US" sz="2400" dirty="0"/>
              <a:t>busy</a:t>
            </a:r>
          </a:p>
          <a:p>
            <a:r>
              <a:rPr lang="en-US" sz="2400" dirty="0"/>
              <a:t>pity</a:t>
            </a:r>
          </a:p>
          <a:p>
            <a:r>
              <a:rPr lang="en-US" sz="2400" dirty="0"/>
              <a:t>sunny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SHORT e [e] 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let</a:t>
            </a:r>
          </a:p>
          <a:p>
            <a:r>
              <a:rPr lang="en-US" sz="2400" dirty="0"/>
              <a:t>tell</a:t>
            </a:r>
          </a:p>
          <a:p>
            <a:r>
              <a:rPr lang="en-US" sz="2400" dirty="0"/>
              <a:t>press</a:t>
            </a:r>
          </a:p>
          <a:p>
            <a:r>
              <a:rPr lang="en-US" sz="2400" dirty="0"/>
              <a:t>send</a:t>
            </a:r>
          </a:p>
          <a:p>
            <a:r>
              <a:rPr lang="en-US" sz="2400" dirty="0"/>
              <a:t>end,</a:t>
            </a:r>
          </a:p>
          <a:p>
            <a:r>
              <a:rPr lang="en-US" sz="2400" dirty="0"/>
              <a:t>bread</a:t>
            </a:r>
          </a:p>
          <a:p>
            <a:r>
              <a:rPr lang="en-US" sz="2400" dirty="0"/>
              <a:t>dead</a:t>
            </a:r>
          </a:p>
          <a:p>
            <a:r>
              <a:rPr lang="en-US" sz="2400" dirty="0"/>
              <a:t>weather</a:t>
            </a:r>
          </a:p>
          <a:p>
            <a:r>
              <a:rPr lang="en-US" sz="2400" dirty="0"/>
              <a:t>leather</a:t>
            </a:r>
          </a:p>
          <a:p>
            <a:pPr fontAlgn="ctr"/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[æ]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cat</a:t>
            </a:r>
          </a:p>
          <a:p>
            <a:r>
              <a:rPr lang="en-US" sz="2800" dirty="0"/>
              <a:t>apple</a:t>
            </a:r>
          </a:p>
          <a:p>
            <a:r>
              <a:rPr lang="en-US" sz="2800" dirty="0"/>
              <a:t>land</a:t>
            </a:r>
          </a:p>
          <a:p>
            <a:r>
              <a:rPr lang="en-US" sz="2800" dirty="0"/>
              <a:t>travel</a:t>
            </a:r>
          </a:p>
          <a:p>
            <a:r>
              <a:rPr lang="en-US" sz="2800" dirty="0"/>
              <a:t>mad</a:t>
            </a:r>
          </a:p>
          <a:p>
            <a:r>
              <a:rPr lang="en-US" sz="2800" dirty="0"/>
              <a:t>last (</a:t>
            </a:r>
            <a:r>
              <a:rPr lang="en-US" sz="2800" dirty="0" err="1"/>
              <a:t>AmE</a:t>
            </a:r>
            <a:r>
              <a:rPr lang="en-US" sz="2800" dirty="0"/>
              <a:t>)</a:t>
            </a:r>
          </a:p>
          <a:p>
            <a:r>
              <a:rPr lang="en-US" sz="2800" dirty="0"/>
              <a:t>class (</a:t>
            </a:r>
            <a:r>
              <a:rPr lang="en-US" sz="2800" dirty="0" err="1"/>
              <a:t>AmE</a:t>
            </a:r>
            <a:r>
              <a:rPr lang="en-US" sz="2800" dirty="0"/>
              <a:t>)</a:t>
            </a:r>
          </a:p>
          <a:p>
            <a:r>
              <a:rPr lang="en-US" sz="2800" dirty="0"/>
              <a:t>dance (</a:t>
            </a:r>
            <a:r>
              <a:rPr lang="en-US" sz="2800" dirty="0" err="1"/>
              <a:t>AmE</a:t>
            </a:r>
            <a:r>
              <a:rPr lang="en-US" sz="2800" dirty="0"/>
              <a:t>)</a:t>
            </a:r>
          </a:p>
          <a:p>
            <a:r>
              <a:rPr lang="en-US" sz="2800" dirty="0"/>
              <a:t>castle (</a:t>
            </a:r>
            <a:r>
              <a:rPr lang="en-US" sz="2800" dirty="0" err="1"/>
              <a:t>AmE</a:t>
            </a:r>
            <a:r>
              <a:rPr lang="en-US" sz="2800" dirty="0"/>
              <a:t>)</a:t>
            </a:r>
          </a:p>
          <a:p>
            <a:r>
              <a:rPr lang="en-US" sz="2800" dirty="0"/>
              <a:t>half (</a:t>
            </a:r>
            <a:r>
              <a:rPr lang="en-US" sz="2800" dirty="0" err="1"/>
              <a:t>AmE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LONG a [a:]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army</a:t>
            </a:r>
          </a:p>
          <a:p>
            <a:r>
              <a:rPr lang="en-US" sz="2400" dirty="0"/>
              <a:t>car </a:t>
            </a:r>
          </a:p>
          <a:p>
            <a:r>
              <a:rPr lang="en-US" sz="2400" dirty="0"/>
              <a:t>party </a:t>
            </a:r>
          </a:p>
          <a:p>
            <a:r>
              <a:rPr lang="en-US" sz="2400" dirty="0"/>
              <a:t>garden</a:t>
            </a:r>
          </a:p>
          <a:p>
            <a:r>
              <a:rPr lang="en-US" sz="2400" dirty="0"/>
              <a:t>park,</a:t>
            </a:r>
          </a:p>
          <a:p>
            <a:r>
              <a:rPr lang="en-US" sz="2400" dirty="0"/>
              <a:t>father, </a:t>
            </a:r>
          </a:p>
          <a:p>
            <a:r>
              <a:rPr lang="en-US" sz="2400" dirty="0"/>
              <a:t>calm, </a:t>
            </a:r>
          </a:p>
          <a:p>
            <a:r>
              <a:rPr lang="en-US" sz="2400" dirty="0"/>
              <a:t>palm, </a:t>
            </a:r>
          </a:p>
          <a:p>
            <a:r>
              <a:rPr lang="en-US" sz="2400" dirty="0"/>
              <a:t>drama (</a:t>
            </a:r>
            <a:r>
              <a:rPr lang="en-US" sz="2400" dirty="0" err="1"/>
              <a:t>BrE</a:t>
            </a:r>
            <a:r>
              <a:rPr lang="en-US" sz="2400" dirty="0"/>
              <a:t>)</a:t>
            </a:r>
          </a:p>
          <a:p>
            <a:r>
              <a:rPr lang="en-US" sz="2400" dirty="0"/>
              <a:t>last (</a:t>
            </a:r>
            <a:r>
              <a:rPr lang="en-US" sz="2400" dirty="0" err="1"/>
              <a:t>BrE</a:t>
            </a:r>
            <a:r>
              <a:rPr lang="en-US" sz="2400" dirty="0"/>
              <a:t>)</a:t>
            </a:r>
          </a:p>
          <a:p>
            <a:r>
              <a:rPr lang="en-US" sz="2400" dirty="0"/>
              <a:t>class (</a:t>
            </a:r>
            <a:r>
              <a:rPr lang="en-US" sz="2400" dirty="0" err="1"/>
              <a:t>BrE</a:t>
            </a:r>
            <a:r>
              <a:rPr lang="en-US" sz="2400" dirty="0"/>
              <a:t>)</a:t>
            </a:r>
          </a:p>
          <a:p>
            <a:r>
              <a:rPr lang="en-US" sz="2400" dirty="0"/>
              <a:t>dance (</a:t>
            </a:r>
            <a:r>
              <a:rPr lang="en-US" sz="2400" dirty="0" err="1"/>
              <a:t>BrE</a:t>
            </a:r>
            <a:r>
              <a:rPr lang="en-US" sz="2400" dirty="0"/>
              <a:t>)</a:t>
            </a:r>
          </a:p>
          <a:p>
            <a:r>
              <a:rPr lang="en-US" sz="2400" dirty="0"/>
              <a:t>castle (</a:t>
            </a:r>
            <a:r>
              <a:rPr lang="en-US" sz="2400" dirty="0" err="1"/>
              <a:t>BrE</a:t>
            </a:r>
            <a:r>
              <a:rPr lang="en-US" sz="2400" dirty="0"/>
              <a:t>)</a:t>
            </a:r>
          </a:p>
          <a:p>
            <a:r>
              <a:rPr lang="en-US" sz="2400" dirty="0"/>
              <a:t>half (</a:t>
            </a:r>
            <a:r>
              <a:rPr lang="en-US" sz="2400" dirty="0" err="1"/>
              <a:t>BrE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endParaRPr lang="en-US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</TotalTime>
  <Words>859</Words>
  <Application>Microsoft Office PowerPoint</Application>
  <PresentationFormat>On-screen Show (4:3)</PresentationFormat>
  <Paragraphs>205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LEARNING OUTCOME</vt:lpstr>
      <vt:lpstr>ENGLISH SOUNDS</vt:lpstr>
      <vt:lpstr>PHONEMIC CHARTS</vt:lpstr>
      <vt:lpstr>LONG i [i:]</vt:lpstr>
      <vt:lpstr>SHORT i [i]</vt:lpstr>
      <vt:lpstr>SHORT e [e] </vt:lpstr>
      <vt:lpstr>[æ]</vt:lpstr>
      <vt:lpstr>LONG a [a:]</vt:lpstr>
      <vt:lpstr>SHORT [ʌ]</vt:lpstr>
      <vt:lpstr>SHORT o [ɒ]</vt:lpstr>
      <vt:lpstr>LONG o [ɔː]</vt:lpstr>
      <vt:lpstr>LONG u [u:]</vt:lpstr>
      <vt:lpstr>SHORT u [u] </vt:lpstr>
      <vt:lpstr>LONG e [ɜː] </vt:lpstr>
      <vt:lpstr>SCHWA  [əʊ]</vt:lpstr>
      <vt:lpstr>DIPHTONGS</vt:lpstr>
      <vt:lpstr>TRIPHTONGS</vt:lpstr>
      <vt:lpstr>CONSONANTS: ʒ and dʒ</vt:lpstr>
      <vt:lpstr>CONSONANTS: θ and ð </vt:lpstr>
      <vt:lpstr>CONSONANTS: ʃ and tʃ</vt:lpstr>
      <vt:lpstr>LONG VOWELS</vt:lpstr>
      <vt:lpstr>DIPHTONGS</vt:lpstr>
      <vt:lpstr>CONSONANTS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abimana</cp:lastModifiedBy>
  <cp:revision>252</cp:revision>
  <dcterms:created xsi:type="dcterms:W3CDTF">2010-08-24T06:47:44Z</dcterms:created>
  <dcterms:modified xsi:type="dcterms:W3CDTF">2018-09-12T16:33:59Z</dcterms:modified>
</cp:coreProperties>
</file>