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66" r:id="rId3"/>
    <p:sldId id="381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6" r:id="rId12"/>
    <p:sldId id="377" r:id="rId13"/>
    <p:sldId id="380" r:id="rId14"/>
    <p:sldId id="3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2DaSFVt16tc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youtube.com/watch?v=-toSnwSqqz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bs5aoqFtVQ" TargetMode="External"/><Relationship Id="rId5" Type="http://schemas.openxmlformats.org/officeDocument/2006/relationships/hyperlink" Target="https://www.youtube.com/watch?v=nwWPUfaqnpE" TargetMode="External"/><Relationship Id="rId4" Type="http://schemas.openxmlformats.org/officeDocument/2006/relationships/hyperlink" Target="https://www.youtube.com/watch?v=CN-iBGNc6W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3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SENTENCE STRESS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I didn’t say he stole the money. </a:t>
            </a:r>
          </a:p>
          <a:p>
            <a:r>
              <a:rPr lang="en-US" sz="2400" dirty="0"/>
              <a:t>What are the possible words to be stressed? </a:t>
            </a:r>
          </a:p>
          <a:p>
            <a:r>
              <a:rPr lang="en-US" sz="2400" dirty="0"/>
              <a:t>What are the differences in meaning?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INTONATION: FALL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Falling intonation: </a:t>
            </a:r>
          </a:p>
          <a:p>
            <a:pPr marL="569913" indent="-225425">
              <a:buFont typeface="Wingdings" pitchFamily="2" charset="2"/>
              <a:buChar char="q"/>
            </a:pPr>
            <a:r>
              <a:rPr lang="en-US" sz="2800" dirty="0"/>
              <a:t>statements (finality and certainty) </a:t>
            </a:r>
          </a:p>
          <a:p>
            <a:pPr marL="569913" indent="-225425">
              <a:buFont typeface="Wingdings" pitchFamily="2" charset="2"/>
              <a:buChar char="q"/>
            </a:pPr>
            <a:r>
              <a:rPr lang="en-US" sz="2800" dirty="0"/>
              <a:t>WH questions</a:t>
            </a:r>
          </a:p>
          <a:p>
            <a:r>
              <a:rPr lang="en-US" sz="2800" dirty="0"/>
              <a:t>I enjoy music</a:t>
            </a:r>
          </a:p>
          <a:p>
            <a:endParaRPr lang="en-US" sz="2800" dirty="0"/>
          </a:p>
          <a:p>
            <a:r>
              <a:rPr lang="en-US" sz="2800" dirty="0"/>
              <a:t>Who sang the song?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33600" y="3581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124200" y="4572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INTONATION: RISE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Rising intonation: doubt, uncertainty, incompletion</a:t>
            </a:r>
          </a:p>
          <a:p>
            <a:r>
              <a:rPr lang="en-US" sz="2800" dirty="0"/>
              <a:t>Yes no and WH question</a:t>
            </a:r>
          </a:p>
          <a:p>
            <a:r>
              <a:rPr lang="en-US" sz="2800" dirty="0"/>
              <a:t>Are you okay? </a:t>
            </a:r>
          </a:p>
          <a:p>
            <a:endParaRPr lang="en-US" sz="2800" dirty="0"/>
          </a:p>
          <a:p>
            <a:r>
              <a:rPr lang="en-US" sz="2800" dirty="0"/>
              <a:t>You said he is coming? </a:t>
            </a:r>
          </a:p>
          <a:p>
            <a:endParaRPr lang="en-US" sz="2800" dirty="0"/>
          </a:p>
          <a:p>
            <a:r>
              <a:rPr lang="en-US" sz="2800" dirty="0"/>
              <a:t>What did you say? </a:t>
            </a:r>
          </a:p>
          <a:p>
            <a:pPr>
              <a:buNone/>
            </a:pPr>
            <a:endParaRPr lang="id-ID" sz="2800" dirty="0">
              <a:latin typeface="Arial" charset="0"/>
              <a:cs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057400" y="31242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895600" y="51054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124200" y="40386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INTONATION: FALL AND RISE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In a sentence, there is falling and rising intonation.</a:t>
            </a:r>
          </a:p>
          <a:p>
            <a:pPr>
              <a:buNone/>
            </a:pPr>
            <a:r>
              <a:rPr lang="en-US" sz="2800" dirty="0"/>
              <a:t>	When you need help, who will help you?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No, not really.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That’s true but it’s not always the case.</a:t>
            </a:r>
          </a:p>
          <a:p>
            <a:pPr>
              <a:buNone/>
            </a:pPr>
            <a:endParaRPr lang="en-US" sz="2800" dirty="0"/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0400" y="2514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828800" y="45720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38200" y="35814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943600" y="25908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133600" y="35814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15000" y="45720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VIDEOS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Word stress: https://www.youtube.com/watch?v=CN-iBGNc6WM</a:t>
            </a:r>
            <a:endParaRPr lang="en-US" sz="2800" dirty="0"/>
          </a:p>
          <a:p>
            <a:r>
              <a:rPr lang="en-US" sz="2800" dirty="0"/>
              <a:t>Sentence stress: </a:t>
            </a:r>
          </a:p>
          <a:p>
            <a:pPr indent="4763">
              <a:buNone/>
              <a:tabLst>
                <a:tab pos="347663" algn="l"/>
              </a:tabLst>
            </a:pPr>
            <a:r>
              <a:rPr lang="en-US" sz="2800" dirty="0">
                <a:hlinkClick r:id="rId5"/>
              </a:rPr>
              <a:t>https://www.youtube.com/watch?v=nwWPUfaqnpE</a:t>
            </a:r>
            <a:endParaRPr lang="en-US" sz="2800" dirty="0">
              <a:hlinkClick r:id="rId6"/>
            </a:endParaRPr>
          </a:p>
          <a:p>
            <a:pPr indent="4763">
              <a:buNone/>
              <a:tabLst>
                <a:tab pos="347663" algn="l"/>
              </a:tabLst>
            </a:pPr>
            <a:r>
              <a:rPr lang="en-US" sz="2800" dirty="0">
                <a:hlinkClick r:id="rId6"/>
              </a:rPr>
              <a:t>https://www.youtube.com/watch?v=Wbs5aoqFtVQ</a:t>
            </a:r>
            <a:endParaRPr lang="en-US" sz="2800" dirty="0"/>
          </a:p>
          <a:p>
            <a:pPr indent="4763">
              <a:buNone/>
              <a:tabLst>
                <a:tab pos="347663" algn="l"/>
              </a:tabLst>
            </a:pPr>
            <a:r>
              <a:rPr lang="en-US" sz="2800" dirty="0">
                <a:hlinkClick r:id="rId7"/>
              </a:rPr>
              <a:t>https://www.youtube.com/watch?v=-toSnwSqqz0</a:t>
            </a:r>
            <a:endParaRPr lang="en-US" sz="2800" dirty="0"/>
          </a:p>
          <a:p>
            <a:r>
              <a:rPr lang="en-US" sz="2800" dirty="0">
                <a:hlinkClick r:id="rId8"/>
              </a:rPr>
              <a:t>Stress and intonation in dialogue https://www.youtube.com/watch?v=2DaSFVt16tc</a:t>
            </a:r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OBJECTIVE OF THE LESSON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602163"/>
          </a:xfrm>
        </p:spPr>
        <p:txBody>
          <a:bodyPr/>
          <a:lstStyle/>
          <a:p>
            <a:r>
              <a:rPr lang="en-US" sz="2400" dirty="0"/>
              <a:t>Students are able to listen for phonological details (stress and intonation).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STRESS AND INTONATION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602163"/>
          </a:xfrm>
        </p:spPr>
        <p:txBody>
          <a:bodyPr/>
          <a:lstStyle/>
          <a:p>
            <a:r>
              <a:rPr lang="en-US" sz="2200" dirty="0"/>
              <a:t>Listening in English does not only focus on words but also notices stress and intonation. </a:t>
            </a:r>
          </a:p>
          <a:p>
            <a:r>
              <a:rPr lang="en-US" sz="2200" dirty="0"/>
              <a:t>Falling to recognize stress and intonation makes you unable to understand what you hear even though you know all words. </a:t>
            </a:r>
          </a:p>
          <a:p>
            <a:r>
              <a:rPr lang="en-US" sz="2200" dirty="0"/>
              <a:t>Stress and intonation represents speakers’ emotion, attention, and attitude.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STRESS IN ENGLISH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English is a stressed time language.</a:t>
            </a:r>
          </a:p>
          <a:p>
            <a:r>
              <a:rPr lang="en-US" sz="2400" dirty="0"/>
              <a:t>Each syllable has different length of stress when it is uttered.</a:t>
            </a:r>
          </a:p>
          <a:p>
            <a:r>
              <a:rPr lang="en-US" sz="2400" dirty="0"/>
              <a:t>Stress means the syllables or words are uttered longer and stronger.</a:t>
            </a:r>
          </a:p>
          <a:p>
            <a:r>
              <a:rPr lang="en-US" sz="2400" dirty="0"/>
              <a:t>Stress in English: </a:t>
            </a:r>
          </a:p>
          <a:p>
            <a:pPr marL="793750" indent="-449263">
              <a:buFont typeface="Wingdings" pitchFamily="2" charset="2"/>
              <a:buChar char="q"/>
            </a:pPr>
            <a:r>
              <a:rPr lang="en-US" sz="2400" dirty="0"/>
              <a:t>Word level : each word has a syllable that should be stressed. </a:t>
            </a:r>
          </a:p>
          <a:p>
            <a:pPr marL="793750" indent="-449263">
              <a:buFont typeface="Wingdings" pitchFamily="2" charset="2"/>
              <a:buChar char="q"/>
            </a:pPr>
            <a:r>
              <a:rPr lang="en-US" sz="2400" dirty="0"/>
              <a:t>Sentence level: one sentence can have different words to be stressed.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WORD STRESS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For words that have two or more syllables, particular syllables need to be stressed. </a:t>
            </a:r>
          </a:p>
          <a:p>
            <a:r>
              <a:rPr lang="en-US" sz="2800" dirty="0"/>
              <a:t>Word stress can be found in dictionary. </a:t>
            </a:r>
          </a:p>
          <a:p>
            <a:r>
              <a:rPr lang="en-US" sz="2800" dirty="0"/>
              <a:t>Stress is marked with ˈ.</a:t>
            </a:r>
          </a:p>
          <a:p>
            <a:r>
              <a:rPr lang="en-US" sz="2800" dirty="0"/>
              <a:t>teacher /ˈ</a:t>
            </a:r>
            <a:r>
              <a:rPr lang="en-US" sz="2800" dirty="0" err="1"/>
              <a:t>tiː.tʃər</a:t>
            </a:r>
            <a:r>
              <a:rPr lang="en-US" sz="2800" dirty="0"/>
              <a:t>/ </a:t>
            </a:r>
          </a:p>
          <a:p>
            <a:pPr>
              <a:buNone/>
            </a:pPr>
            <a:r>
              <a:rPr lang="en-US" sz="2800" dirty="0"/>
              <a:t>	Teacher has two syllables. The first syllable is stressed. </a:t>
            </a:r>
          </a:p>
          <a:p>
            <a:r>
              <a:rPr lang="en-US" sz="2800" dirty="0"/>
              <a:t>beautiful /ˈ</a:t>
            </a:r>
            <a:r>
              <a:rPr lang="en-US" sz="2800" dirty="0" err="1"/>
              <a:t>bjuː.tɪ.fəl</a:t>
            </a:r>
            <a:r>
              <a:rPr lang="en-US" sz="2800" dirty="0"/>
              <a:t>/ </a:t>
            </a:r>
          </a:p>
          <a:p>
            <a:pPr>
              <a:buNone/>
            </a:pPr>
            <a:r>
              <a:rPr lang="en-US" sz="2800" dirty="0"/>
              <a:t>	Beautiful has three syllables. The first one is stressed.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WORD STRESS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receive /</a:t>
            </a:r>
            <a:r>
              <a:rPr lang="en-US" sz="2400" dirty="0" err="1"/>
              <a:t>rɪˈsiːv</a:t>
            </a:r>
            <a:r>
              <a:rPr lang="en-US" sz="2400" dirty="0"/>
              <a:t>/</a:t>
            </a:r>
          </a:p>
          <a:p>
            <a:pPr>
              <a:buNone/>
            </a:pPr>
            <a:r>
              <a:rPr lang="en-US" sz="2400" dirty="0"/>
              <a:t>	Receive has two syllables. The second one is stressed.</a:t>
            </a:r>
          </a:p>
          <a:p>
            <a:r>
              <a:rPr lang="en-US" sz="2400" dirty="0"/>
              <a:t>communication /</a:t>
            </a:r>
            <a:r>
              <a:rPr lang="en-US" sz="2400" dirty="0" err="1"/>
              <a:t>kəˌmjuː.nɪˈkeɪ.ʃən</a:t>
            </a:r>
            <a:r>
              <a:rPr lang="en-US" sz="2400" dirty="0"/>
              <a:t>/</a:t>
            </a:r>
          </a:p>
          <a:p>
            <a:pPr>
              <a:buNone/>
            </a:pPr>
            <a:r>
              <a:rPr lang="en-US" sz="2400" dirty="0"/>
              <a:t>	Communication has five syllables. The fourth one is stressed. </a:t>
            </a:r>
          </a:p>
          <a:p>
            <a:r>
              <a:rPr lang="en-US" sz="2400" dirty="0"/>
              <a:t>international /ˌ</a:t>
            </a:r>
            <a:r>
              <a:rPr lang="en-US" sz="2400" dirty="0" err="1"/>
              <a:t>ɪn.təˈnæʃ.ən.əl</a:t>
            </a:r>
            <a:r>
              <a:rPr lang="en-US" sz="2400" dirty="0"/>
              <a:t>/</a:t>
            </a:r>
          </a:p>
          <a:p>
            <a:pPr>
              <a:buNone/>
            </a:pPr>
            <a:r>
              <a:rPr lang="en-US" sz="2400" dirty="0"/>
              <a:t>	International has five syllables. The third one is stressed. 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SENTENCE STRESS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Function words are not stressed. The content words are stressed. </a:t>
            </a:r>
          </a:p>
          <a:p>
            <a:r>
              <a:rPr lang="en-US" sz="2400" dirty="0"/>
              <a:t>Function words: auxiliary verbs, prepositions, articles, conjunctions, and pronouns.</a:t>
            </a:r>
          </a:p>
          <a:p>
            <a:r>
              <a:rPr lang="en-US" sz="2400" dirty="0"/>
              <a:t>Content words: verbs, adjectives, adverbs, and nouns. </a:t>
            </a:r>
          </a:p>
          <a:p>
            <a:r>
              <a:rPr lang="en-US" sz="2400" dirty="0"/>
              <a:t>Different words that are stressed change meaning in sentences.</a:t>
            </a:r>
          </a:p>
          <a:p>
            <a:pPr fontAlgn="ctr"/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SENTENCE STRESS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Content words (see and document) are stressed.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/>
              <a:t>	Did you </a:t>
            </a:r>
            <a:r>
              <a:rPr lang="en-US" sz="2800" b="1" dirty="0"/>
              <a:t>see</a:t>
            </a:r>
            <a:r>
              <a:rPr lang="en-US" sz="2800" dirty="0"/>
              <a:t> the </a:t>
            </a:r>
            <a:r>
              <a:rPr lang="en-US" sz="2800" b="1" dirty="0"/>
              <a:t>documents</a:t>
            </a:r>
            <a:r>
              <a:rPr lang="en-US" sz="2800" dirty="0"/>
              <a:t>?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/>
              <a:t>	  F     </a:t>
            </a:r>
            <a:r>
              <a:rPr lang="en-US" sz="2800" dirty="0" err="1"/>
              <a:t>F</a:t>
            </a:r>
            <a:r>
              <a:rPr lang="en-US" sz="2800" dirty="0"/>
              <a:t>      C    F          C</a:t>
            </a:r>
          </a:p>
          <a:p>
            <a:pPr marL="91440">
              <a:spcBef>
                <a:spcPts val="0"/>
              </a:spcBef>
            </a:pPr>
            <a:r>
              <a:rPr lang="en-US" sz="2800" dirty="0"/>
              <a:t>Function word can be stressed. </a:t>
            </a:r>
          </a:p>
          <a:p>
            <a:pPr marL="91440">
              <a:spcBef>
                <a:spcPts val="0"/>
              </a:spcBef>
              <a:buNone/>
            </a:pPr>
            <a:r>
              <a:rPr lang="en-US" sz="2800" dirty="0"/>
              <a:t>    </a:t>
            </a:r>
            <a:r>
              <a:rPr lang="en-US" sz="2800" b="1" dirty="0"/>
              <a:t>Where</a:t>
            </a:r>
            <a:r>
              <a:rPr lang="en-US" sz="2800" dirty="0"/>
              <a:t> are the </a:t>
            </a:r>
            <a:r>
              <a:rPr lang="en-US" sz="2800" b="1" dirty="0"/>
              <a:t>documents</a:t>
            </a:r>
            <a:r>
              <a:rPr lang="en-US" sz="2800" dirty="0"/>
              <a:t>? </a:t>
            </a:r>
          </a:p>
          <a:p>
            <a:pPr marL="91440">
              <a:spcBef>
                <a:spcPts val="0"/>
              </a:spcBef>
              <a:buNone/>
            </a:pPr>
            <a:r>
              <a:rPr lang="en-US" sz="2800" dirty="0"/>
              <a:t>	      F           </a:t>
            </a:r>
            <a:r>
              <a:rPr lang="en-US" sz="2800" dirty="0" err="1"/>
              <a:t>F</a:t>
            </a:r>
            <a:r>
              <a:rPr lang="en-US" sz="2800" dirty="0"/>
              <a:t>   </a:t>
            </a:r>
            <a:r>
              <a:rPr lang="en-US" sz="2800" dirty="0" err="1"/>
              <a:t>F</a:t>
            </a:r>
            <a:r>
              <a:rPr lang="en-US" sz="2800" dirty="0"/>
              <a:t>                 C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SENTENCE STRESS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/>
              <a:t>I really love sleeping in the tent. </a:t>
            </a:r>
          </a:p>
          <a:p>
            <a:r>
              <a:rPr lang="en-US" sz="2200" b="1" dirty="0"/>
              <a:t>I</a:t>
            </a:r>
            <a:r>
              <a:rPr lang="en-US" sz="2200" dirty="0"/>
              <a:t> really love sleeping in the tent.</a:t>
            </a:r>
          </a:p>
          <a:p>
            <a:pPr>
              <a:buNone/>
            </a:pPr>
            <a:r>
              <a:rPr lang="en-US" sz="2200" dirty="0"/>
              <a:t>	It’s me not you that like it. </a:t>
            </a:r>
          </a:p>
          <a:p>
            <a:r>
              <a:rPr lang="en-US" sz="2200" dirty="0"/>
              <a:t>I </a:t>
            </a:r>
            <a:r>
              <a:rPr lang="en-US" sz="2200" b="1" dirty="0"/>
              <a:t>really</a:t>
            </a:r>
            <a:r>
              <a:rPr lang="en-US" sz="2200" dirty="0"/>
              <a:t> love sleeping in the tent. </a:t>
            </a:r>
          </a:p>
          <a:p>
            <a:pPr>
              <a:buNone/>
            </a:pPr>
            <a:r>
              <a:rPr lang="en-US" sz="2200" dirty="0"/>
              <a:t>	I like it so much.</a:t>
            </a:r>
          </a:p>
          <a:p>
            <a:r>
              <a:rPr lang="en-US" sz="2200" dirty="0"/>
              <a:t>I really </a:t>
            </a:r>
            <a:r>
              <a:rPr lang="en-US" sz="2200" b="1" dirty="0"/>
              <a:t>love</a:t>
            </a:r>
            <a:r>
              <a:rPr lang="en-US" sz="2200" dirty="0"/>
              <a:t> sleeping in the tent. </a:t>
            </a:r>
          </a:p>
          <a:p>
            <a:pPr>
              <a:buNone/>
            </a:pPr>
            <a:r>
              <a:rPr lang="en-US" sz="2200" dirty="0"/>
              <a:t>	I do like it.</a:t>
            </a:r>
          </a:p>
          <a:p>
            <a:r>
              <a:rPr lang="en-US" sz="2200" dirty="0"/>
              <a:t>I really love </a:t>
            </a:r>
            <a:r>
              <a:rPr lang="en-US" sz="2200" b="1" dirty="0"/>
              <a:t>sleeping </a:t>
            </a:r>
            <a:r>
              <a:rPr lang="en-US" sz="2200" dirty="0"/>
              <a:t>in the tent. </a:t>
            </a:r>
          </a:p>
          <a:p>
            <a:pPr>
              <a:buNone/>
            </a:pPr>
            <a:r>
              <a:rPr lang="en-US" sz="2200" dirty="0"/>
              <a:t>	I really love sleeping not any other activities.</a:t>
            </a:r>
          </a:p>
          <a:p>
            <a:r>
              <a:rPr lang="en-US" sz="2200" dirty="0"/>
              <a:t>I really love sleeping in </a:t>
            </a:r>
            <a:r>
              <a:rPr lang="en-US" sz="2200" b="1" dirty="0"/>
              <a:t>the</a:t>
            </a:r>
            <a:r>
              <a:rPr lang="en-US" sz="2200" dirty="0"/>
              <a:t> tent. </a:t>
            </a:r>
          </a:p>
          <a:p>
            <a:pPr>
              <a:buNone/>
            </a:pPr>
            <a:r>
              <a:rPr lang="en-US" sz="2200" dirty="0"/>
              <a:t>	I really love sleeping in the tent, not in the other places</a:t>
            </a:r>
            <a:r>
              <a:rPr lang="en-US" sz="2400" dirty="0"/>
              <a:t>. </a:t>
            </a:r>
          </a:p>
          <a:p>
            <a:endParaRPr lang="en-US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463</Words>
  <Application>Microsoft Office PowerPoint</Application>
  <PresentationFormat>On-screen Show (4:3)</PresentationFormat>
  <Paragraphs>102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OBJECTIVE OF THE LESSON</vt:lpstr>
      <vt:lpstr>STRESS AND INTONATION</vt:lpstr>
      <vt:lpstr>STRESS IN ENGLISH</vt:lpstr>
      <vt:lpstr>WORD STRESS</vt:lpstr>
      <vt:lpstr>WORD STRESS</vt:lpstr>
      <vt:lpstr>SENTENCE STRESS</vt:lpstr>
      <vt:lpstr>SENTENCE STRESS</vt:lpstr>
      <vt:lpstr>SENTENCE STRESS</vt:lpstr>
      <vt:lpstr>SENTENCE STRESS</vt:lpstr>
      <vt:lpstr>INTONATION: FALL</vt:lpstr>
      <vt:lpstr>INTONATION: RISE</vt:lpstr>
      <vt:lpstr>INTONATION: FALL AND RISE</vt:lpstr>
      <vt:lpstr>VIDEOS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253</cp:revision>
  <dcterms:created xsi:type="dcterms:W3CDTF">2010-08-24T06:47:44Z</dcterms:created>
  <dcterms:modified xsi:type="dcterms:W3CDTF">2018-09-12T16:36:09Z</dcterms:modified>
</cp:coreProperties>
</file>