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66" r:id="rId3"/>
    <p:sldId id="381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6" r:id="rId12"/>
    <p:sldId id="377" r:id="rId13"/>
    <p:sldId id="380" r:id="rId14"/>
    <p:sldId id="379" r:id="rId15"/>
    <p:sldId id="3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stenaminute.com/c/cosmetic_surgery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stenaminute.com/d/danger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ishlistening.com/index.php/listen-to-passag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stenaminute.com/a/anti-aging_cream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6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Cosmetic surgery: </a:t>
            </a:r>
            <a:r>
              <a:rPr lang="en-US" sz="2400" dirty="0">
                <a:hlinkClick r:id="rId4"/>
              </a:rPr>
              <a:t>https://www.listenaminute.com/c/cosmetic_surgery.html</a:t>
            </a:r>
            <a:endParaRPr lang="en-US" sz="2400" dirty="0"/>
          </a:p>
          <a:p>
            <a:r>
              <a:rPr lang="en-US" sz="2400" dirty="0"/>
              <a:t>What does it imply? I'd rather stay looking human.</a:t>
            </a:r>
          </a:p>
          <a:p>
            <a:r>
              <a:rPr lang="en-US" sz="2400" dirty="0"/>
              <a:t>What is speaker’s attitude towards cosmetic surgery?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Danger: </a:t>
            </a:r>
            <a:r>
              <a:rPr lang="en-US" sz="2800" dirty="0">
                <a:hlinkClick r:id="rId4"/>
              </a:rPr>
              <a:t>https://www.listenaminute.com/d/danger.html</a:t>
            </a:r>
            <a:endParaRPr lang="en-US" sz="2800" dirty="0"/>
          </a:p>
          <a:p>
            <a:r>
              <a:rPr lang="en-US" sz="2800" dirty="0"/>
              <a:t>What does it mean: I think I’ll stay in bed today? </a:t>
            </a:r>
          </a:p>
          <a:p>
            <a:r>
              <a:rPr lang="en-US" sz="2800" dirty="0"/>
              <a:t>What are some examples of danger can be found easily around us?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Disability: https://www.listenaminute.com/d/disability.html</a:t>
            </a:r>
          </a:p>
          <a:p>
            <a:r>
              <a:rPr lang="en-US" sz="2800" dirty="0"/>
              <a:t>What does it imply: In poorer countries, they can have a really tough time? </a:t>
            </a:r>
          </a:p>
          <a:p>
            <a:r>
              <a:rPr lang="en-US" sz="2800" dirty="0"/>
              <a:t>What are some causes of disability?</a:t>
            </a:r>
          </a:p>
          <a:p>
            <a:pPr>
              <a:buNone/>
            </a:pP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Evolution: https://www.listenaminute.com/e/evolution.html</a:t>
            </a:r>
          </a:p>
          <a:p>
            <a:r>
              <a:rPr lang="en-US" sz="2800" dirty="0"/>
              <a:t>What does it imply: All the books I read said we came from apes. Scientists are still not sure how. </a:t>
            </a:r>
          </a:p>
          <a:p>
            <a:r>
              <a:rPr lang="en-US" sz="2800" dirty="0"/>
              <a:t>What does the speaker remember about the lesson in his childhood?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Flag football (B1): https://www.englishlistening.com/index.php/listen-to-passages/</a:t>
            </a:r>
          </a:p>
          <a:p>
            <a:r>
              <a:rPr lang="en-US" sz="2800" dirty="0"/>
              <a:t>What does it imply? Well, it's like </a:t>
            </a:r>
            <a:r>
              <a:rPr lang="en-US" sz="2800"/>
              <a:t>American football if </a:t>
            </a:r>
            <a:r>
              <a:rPr lang="en-US" sz="2800" dirty="0"/>
              <a:t>you're not familiar with that. </a:t>
            </a:r>
          </a:p>
          <a:p>
            <a:r>
              <a:rPr lang="en-US" sz="2800" dirty="0"/>
              <a:t>What are the similarities of American football and flag football? 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Vietnamese food (B1): </a:t>
            </a:r>
            <a:r>
              <a:rPr lang="en-US" sz="2800" dirty="0">
                <a:hlinkClick r:id="rId4"/>
              </a:rPr>
              <a:t>https://www.englishlistening.com/index.php/listen-to-passages/</a:t>
            </a:r>
            <a:endParaRPr lang="en-US" sz="2800" dirty="0"/>
          </a:p>
          <a:p>
            <a:r>
              <a:rPr lang="en-US" sz="2800" dirty="0"/>
              <a:t>What does it imply?: It may sound just like Chinese cuisine or Indian cuisine, it doesn't matter</a:t>
            </a:r>
          </a:p>
          <a:p>
            <a:r>
              <a:rPr lang="en-US" sz="2800" dirty="0"/>
              <a:t>Describe what is called as a spring roll. </a:t>
            </a:r>
          </a:p>
          <a:p>
            <a:r>
              <a:rPr lang="en-US" sz="2800" dirty="0"/>
              <a:t>Describe Vietnamese sauce.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/>
              <a:t>Students are able to identify speakers’ opinions and attitudes whether they are stated implicitly and explicitly 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SPEAKERS OPINIONS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Pay attention to speaker's tone and attitude to know how he/she feels about it. Was it said with a confident tone, an angry tone, a defeated tone or something else? </a:t>
            </a:r>
          </a:p>
          <a:p>
            <a:r>
              <a:rPr lang="en-US" sz="2400" dirty="0"/>
              <a:t>Volume, pitch and speed as clues in the author's tone or attitude. </a:t>
            </a:r>
          </a:p>
          <a:p>
            <a:r>
              <a:rPr lang="en-US" sz="2400" dirty="0"/>
              <a:t>Attitude questions often deal with information that’s given not just by </a:t>
            </a:r>
            <a:r>
              <a:rPr lang="en-US" sz="2400" i="1" dirty="0"/>
              <a:t>what </a:t>
            </a:r>
            <a:r>
              <a:rPr lang="en-US" sz="2400" dirty="0"/>
              <a:t>the speaker says, but also by </a:t>
            </a:r>
            <a:r>
              <a:rPr lang="en-US" sz="2400" i="1" dirty="0"/>
              <a:t>how</a:t>
            </a:r>
            <a:r>
              <a:rPr lang="en-US" sz="2400" dirty="0"/>
              <a:t> they say it.</a:t>
            </a:r>
          </a:p>
          <a:p>
            <a:r>
              <a:rPr lang="en-US" sz="2400" dirty="0"/>
              <a:t>Word choices play important roles.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SPEAKERS’ OPINIONS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400" dirty="0"/>
              <a:t>Strong emotion is used to show strong opinions. The volume will probably increase. This is true whether the emotion is positive such as excitement or negative such as madness. </a:t>
            </a:r>
          </a:p>
          <a:p>
            <a:r>
              <a:rPr lang="en-US" sz="2400" dirty="0"/>
              <a:t>Pay attention on how intonation and vocal quality change with the speakers’ moods.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EXAMPLE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 b="1" dirty="0"/>
              <a:t>Advisor: </a:t>
            </a:r>
            <a:r>
              <a:rPr lang="en-US" sz="2400" dirty="0"/>
              <a:t>Well, good. So, bookstore isn’t working out?</a:t>
            </a:r>
          </a:p>
          <a:p>
            <a:r>
              <a:rPr lang="en-US" sz="2400" b="1" dirty="0"/>
              <a:t>Student: </a:t>
            </a:r>
            <a:r>
              <a:rPr lang="en-US" sz="2400" dirty="0"/>
              <a:t>Oh, the bookstore’s working out fine. I just, I—this pays almost double what the bookstore does.</a:t>
            </a:r>
          </a:p>
          <a:p>
            <a:r>
              <a:rPr lang="en-US" sz="2400" b="1" dirty="0"/>
              <a:t>Advisor: </a:t>
            </a:r>
            <a:r>
              <a:rPr lang="en-US" sz="2400" dirty="0"/>
              <a:t>Oh, wow!</a:t>
            </a:r>
          </a:p>
          <a:p>
            <a:r>
              <a:rPr lang="en-US" sz="2400" b="1" dirty="0"/>
              <a:t>Student: </a:t>
            </a:r>
            <a:r>
              <a:rPr lang="en-US" sz="2400" dirty="0"/>
              <a:t>Yeah. Plus credit.</a:t>
            </a:r>
          </a:p>
          <a:p>
            <a:r>
              <a:rPr lang="en-US" sz="2400" b="1" dirty="0"/>
              <a:t>Advisor: </a:t>
            </a:r>
            <a:r>
              <a:rPr lang="en-US" sz="2400" dirty="0"/>
              <a:t>Plus credit.</a:t>
            </a:r>
          </a:p>
          <a:p>
            <a:r>
              <a:rPr lang="en-US" sz="2400" b="1" dirty="0"/>
              <a:t>Student: </a:t>
            </a:r>
            <a:r>
              <a:rPr lang="en-US" sz="2400" dirty="0"/>
              <a:t>And it’s more hours, which…The bookstore’s—I mean, it’s a decent job and all. Everybody I work with…that part’s great; it’s just…I mean I’m shelving books and kind of hanging out and not doing much else…if it weren’t for the people, it’d be totally boring.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QUESTION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b="1" dirty="0"/>
              <a:t>	What is the student’s attitude toward the people he currently works with?</a:t>
            </a:r>
            <a:endParaRPr lang="en-US" sz="2400" dirty="0"/>
          </a:p>
          <a:p>
            <a:pPr indent="1588">
              <a:buNone/>
            </a:pPr>
            <a:r>
              <a:rPr lang="en-US" sz="2400" dirty="0"/>
              <a:t>A. He finds them boring.</a:t>
            </a:r>
          </a:p>
          <a:p>
            <a:pPr indent="1588">
              <a:buNone/>
            </a:pPr>
            <a:r>
              <a:rPr lang="en-US" sz="2400" dirty="0"/>
              <a:t>B. He likes them.</a:t>
            </a:r>
          </a:p>
          <a:p>
            <a:pPr indent="1588">
              <a:buNone/>
            </a:pPr>
            <a:r>
              <a:rPr lang="en-US" sz="2400" dirty="0"/>
              <a:t>C. He is annoyed by them.</a:t>
            </a:r>
          </a:p>
          <a:p>
            <a:pPr indent="1588">
              <a:buNone/>
            </a:pPr>
            <a:r>
              <a:rPr lang="en-US" sz="2400" dirty="0"/>
              <a:t>D. He does not have much in common with them.</a:t>
            </a:r>
          </a:p>
          <a:p>
            <a:pPr>
              <a:buNone/>
            </a:pPr>
            <a:r>
              <a:rPr lang="en-US" sz="2400" dirty="0"/>
              <a:t>	 Although the job itself is boring, the student describes his coworkers as “great.”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Anti aging cream: </a:t>
            </a:r>
            <a:r>
              <a:rPr lang="en-US" sz="2400" dirty="0">
                <a:hlinkClick r:id="rId4"/>
              </a:rPr>
              <a:t>https://www.listenaminute.com/a/anti-aging_creams.html</a:t>
            </a:r>
            <a:endParaRPr lang="en-US" sz="2400" dirty="0"/>
          </a:p>
          <a:p>
            <a:r>
              <a:rPr lang="en-US" sz="2400" dirty="0"/>
              <a:t>What does it imply: Only healthy living can keep us looking younger? </a:t>
            </a:r>
          </a:p>
          <a:p>
            <a:r>
              <a:rPr lang="en-US" sz="2400" dirty="0"/>
              <a:t>What is speaker’s attitude towards anti aging cream? 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Birthday: https://www.listenaminute.com/b/birthdays.html </a:t>
            </a:r>
          </a:p>
          <a:p>
            <a:r>
              <a:rPr lang="en-US" sz="2800" dirty="0"/>
              <a:t>What does it imply: Sure, kids love birthdays because they get presents and get to eat cake. But when you get older, birthdays make you feel special? </a:t>
            </a:r>
          </a:p>
          <a:p>
            <a:r>
              <a:rPr lang="en-US" sz="2800" dirty="0"/>
              <a:t>What is speaker’s attitude towards birthday? Is it different from others’ attitude? 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Bullying: https://www.listenaminute.com/b/bullying.html</a:t>
            </a:r>
          </a:p>
          <a:p>
            <a:r>
              <a:rPr lang="en-US" sz="2400" dirty="0"/>
              <a:t>What does it imply: I’m 32 years old but I’m afraid to speak up for myself? </a:t>
            </a:r>
          </a:p>
          <a:p>
            <a:r>
              <a:rPr lang="en-US" sz="2400" dirty="0"/>
              <a:t>What is speaker’s experience of bullying when he was a child?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715</Words>
  <Application>Microsoft Office PowerPoint</Application>
  <PresentationFormat>On-screen Show (4:3)</PresentationFormat>
  <Paragraphs>79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LEARNING OUTCOME</vt:lpstr>
      <vt:lpstr>SPEAKERS OPINIONS</vt:lpstr>
      <vt:lpstr>SPEAKERS’ OPINIONS</vt:lpstr>
      <vt:lpstr>EXAMPLE</vt:lpstr>
      <vt:lpstr>QUESTION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249</cp:revision>
  <dcterms:created xsi:type="dcterms:W3CDTF">2010-08-24T06:47:44Z</dcterms:created>
  <dcterms:modified xsi:type="dcterms:W3CDTF">2018-09-12T16:47:13Z</dcterms:modified>
</cp:coreProperties>
</file>