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316" r:id="rId3"/>
    <p:sldId id="335" r:id="rId4"/>
    <p:sldId id="392" r:id="rId5"/>
    <p:sldId id="393" r:id="rId6"/>
    <p:sldId id="394" r:id="rId7"/>
    <p:sldId id="395" r:id="rId8"/>
    <p:sldId id="257" r:id="rId9"/>
    <p:sldId id="364" r:id="rId10"/>
    <p:sldId id="366" r:id="rId11"/>
    <p:sldId id="384" r:id="rId12"/>
    <p:sldId id="386" r:id="rId13"/>
    <p:sldId id="391" r:id="rId14"/>
    <p:sldId id="387" r:id="rId15"/>
    <p:sldId id="388" r:id="rId16"/>
    <p:sldId id="389" r:id="rId17"/>
    <p:sldId id="390" r:id="rId18"/>
    <p:sldId id="385"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p:scale>
          <a:sx n="116" d="100"/>
          <a:sy n="116" d="100"/>
        </p:scale>
        <p:origin x="-149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7A7411F-5962-43D2-8BDF-DBE29F4535E2}" type="datetimeFigureOut">
              <a:rPr lang="id-ID"/>
              <a:pPr>
                <a:defRPr/>
              </a:pPr>
              <a:t>15/05/2019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63707B7-A839-446A-9626-7F48954E6744}" type="slidenum">
              <a:rPr lang="id-ID"/>
              <a:pPr>
                <a:defRPr/>
              </a:pPr>
              <a:t>‹#›</a:t>
            </a:fld>
            <a:endParaRPr lang="id-ID"/>
          </a:p>
        </p:txBody>
      </p:sp>
    </p:spTree>
    <p:extLst>
      <p:ext uri="{BB962C8B-B14F-4D97-AF65-F5344CB8AC3E}">
        <p14:creationId xmlns:p14="http://schemas.microsoft.com/office/powerpoint/2010/main" val="1397575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591B828C-7986-422A-BFC4-ECED16743913}" type="slidenum">
              <a:rPr lang="id-ID" smtClean="0"/>
              <a:pPr>
                <a:defRPr/>
              </a:pPr>
              <a:t>2</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11</a:t>
            </a:fld>
            <a:endParaRPr lang="id-ID">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12</a:t>
            </a:fld>
            <a:endParaRPr lang="id-ID">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13</a:t>
            </a:fld>
            <a:endParaRPr lang="id-ID">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14</a:t>
            </a:fld>
            <a:endParaRPr lang="id-ID">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15</a:t>
            </a:fld>
            <a:endParaRPr lang="id-ID">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16</a:t>
            </a:fld>
            <a:endParaRPr lang="id-ID">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17</a:t>
            </a:fld>
            <a:endParaRPr lang="id-ID">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21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64F164-6FD5-4C52-B39E-839030E9169F}" type="slidenum">
              <a:rPr lang="id-ID" altLang="en-US" smtClean="0">
                <a:latin typeface="Calibri" pitchFamily="34" charset="0"/>
              </a:rPr>
              <a:pPr/>
              <a:t>3</a:t>
            </a:fld>
            <a:endParaRPr lang="id-ID"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2253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9936C2E-A948-4EED-9BF0-E6E845D01B72}" type="slidenum">
              <a:rPr lang="id-ID" altLang="en-US" smtClean="0">
                <a:latin typeface="Calibri" pitchFamily="34" charset="0"/>
              </a:rPr>
              <a:pPr/>
              <a:t>4</a:t>
            </a:fld>
            <a:endParaRPr lang="id-ID"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23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68EBB6-E7EC-4C8D-A422-A67A0620CA4E}" type="slidenum">
              <a:rPr lang="id-ID" altLang="en-US" smtClean="0">
                <a:latin typeface="Calibri" pitchFamily="34" charset="0"/>
              </a:rPr>
              <a:pPr/>
              <a:t>5</a:t>
            </a:fld>
            <a:endParaRPr lang="id-ID"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2458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7F0E17-E3D7-4DCA-AC4D-05225CB450C5}" type="slidenum">
              <a:rPr lang="id-ID" altLang="en-US" smtClean="0">
                <a:latin typeface="Calibri" pitchFamily="34" charset="0"/>
              </a:rPr>
              <a:pPr/>
              <a:t>6</a:t>
            </a:fld>
            <a:endParaRPr lang="id-ID"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8058AF-B767-4EAA-A63B-C79171D26B66}" type="slidenum">
              <a:rPr lang="id-ID" smtClean="0"/>
              <a:pPr fontAlgn="base">
                <a:spcBef>
                  <a:spcPct val="0"/>
                </a:spcBef>
                <a:spcAft>
                  <a:spcPct val="0"/>
                </a:spcAft>
                <a:defRPr/>
              </a:pPr>
              <a:t>7</a:t>
            </a:fld>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8F0D3-E769-4A4B-BB25-D5A18FE1931D}" type="slidenum">
              <a:rPr lang="id-ID" smtClean="0"/>
              <a:pPr fontAlgn="base">
                <a:spcBef>
                  <a:spcPct val="0"/>
                </a:spcBef>
                <a:spcAft>
                  <a:spcPct val="0"/>
                </a:spcAft>
                <a:defRPr/>
              </a:pPr>
              <a:t>8</a:t>
            </a:fld>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pPr>
                <a:defRPr/>
              </a:pPr>
              <a:t>9</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pPr>
                <a:defRPr/>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E5D95F-5A60-4647-90B4-4AFF87F539DD}" type="datetime1">
              <a:rPr lang="en-US"/>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37FAC3-0F19-412E-969C-BD194A5748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312288-0F77-4C6A-BF8B-D755D3F4BACF}" type="datetime1">
              <a:rPr lang="en-US"/>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1AF6AB-0AFC-410A-A00E-37016E6409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3A2D8B-6010-4AA9-8A3F-28DD6CC616FA}" type="datetime1">
              <a:rPr lang="en-US"/>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99E929-AF45-43C0-BB8E-CD8E9B14EA9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
        <p:nvSpPr>
          <p:cNvPr id="5" name="Date Placeholder 3"/>
          <p:cNvSpPr>
            <a:spLocks noGrp="1"/>
          </p:cNvSpPr>
          <p:nvPr>
            <p:ph type="dt" sz="half" idx="10"/>
          </p:nvPr>
        </p:nvSpPr>
        <p:spPr>
          <a:xfrm>
            <a:off x="152400" y="5029200"/>
            <a:ext cx="2590800" cy="1692275"/>
          </a:xfrm>
          <a:prstGeom prst="rect">
            <a:avLst/>
          </a:prstGeom>
        </p:spPr>
        <p:txBody>
          <a:bodyPr anchor="b"/>
          <a:lstStyle>
            <a:lvl1pPr algn="ctr">
              <a:defRPr sz="2000" b="1">
                <a:solidFill>
                  <a:schemeClr val="tx1"/>
                </a:solidFill>
                <a:effectLst>
                  <a:outerShdw blurRad="38100" dist="38100" dir="2700000" algn="tl">
                    <a:srgbClr val="000000">
                      <a:alpha val="43137"/>
                    </a:srgbClr>
                  </a:outerShdw>
                </a:effectLst>
              </a:defRPr>
            </a:lvl1pPr>
          </a:lstStyle>
          <a:p>
            <a:pPr>
              <a:defRPr/>
            </a:pPr>
            <a:fld id="{64BE28D7-1570-419B-AB9A-79F9EDBE69CA}" type="datetime1">
              <a:rPr lang="en-US" smtClean="0"/>
              <a:pPr>
                <a:defRPr/>
              </a:pPr>
              <a:t>15-May-19</a:t>
            </a:fld>
            <a:endParaRPr lang="en-US"/>
          </a:p>
        </p:txBody>
      </p:sp>
    </p:spTree>
    <p:extLst>
      <p:ext uri="{BB962C8B-B14F-4D97-AF65-F5344CB8AC3E}">
        <p14:creationId xmlns:p14="http://schemas.microsoft.com/office/powerpoint/2010/main" val="1569738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C0F78FA-53DA-4C19-8544-485CE105EB33}" type="datetime1">
              <a:rPr lang="en-US" smtClean="0"/>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5A1A0B-BFAE-4606-BBE7-7740C7814125}" type="slidenum">
              <a:rPr lang="en-US" smtClean="0"/>
              <a:pPr>
                <a:defRPr/>
              </a:pPr>
              <a:t>‹#›</a:t>
            </a:fld>
            <a:endParaRPr lang="en-US"/>
          </a:p>
        </p:txBody>
      </p:sp>
    </p:spTree>
    <p:extLst>
      <p:ext uri="{BB962C8B-B14F-4D97-AF65-F5344CB8AC3E}">
        <p14:creationId xmlns:p14="http://schemas.microsoft.com/office/powerpoint/2010/main" val="3972349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F9862A3-2013-438F-9049-7E56A3DD6830}" type="datetime1">
              <a:rPr lang="en-US" smtClean="0"/>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7FF70C-E240-41E1-AEB9-8C22D945C766}" type="slidenum">
              <a:rPr lang="en-US" smtClean="0"/>
              <a:pPr>
                <a:defRPr/>
              </a:pPr>
              <a:t>‹#›</a:t>
            </a:fld>
            <a:endParaRPr lang="en-US"/>
          </a:p>
        </p:txBody>
      </p:sp>
    </p:spTree>
    <p:extLst>
      <p:ext uri="{BB962C8B-B14F-4D97-AF65-F5344CB8AC3E}">
        <p14:creationId xmlns:p14="http://schemas.microsoft.com/office/powerpoint/2010/main" val="1303060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EAC3A71-D019-4897-914A-43B3D80389AA}" type="datetime1">
              <a:rPr lang="en-US" smtClean="0"/>
              <a:pPr>
                <a:defRPr/>
              </a:pPr>
              <a:t>15-May-19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F1EC88-8680-43F0-93AA-6D7E5E165232}" type="slidenum">
              <a:rPr lang="en-US" smtClean="0"/>
              <a:pPr>
                <a:defRPr/>
              </a:pPr>
              <a:t>‹#›</a:t>
            </a:fld>
            <a:endParaRPr lang="en-US"/>
          </a:p>
        </p:txBody>
      </p:sp>
    </p:spTree>
    <p:extLst>
      <p:ext uri="{BB962C8B-B14F-4D97-AF65-F5344CB8AC3E}">
        <p14:creationId xmlns:p14="http://schemas.microsoft.com/office/powerpoint/2010/main" val="1141853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3C494FC-3B95-4709-98B0-68F0CBCA4BC1}" type="datetime1">
              <a:rPr lang="en-US" smtClean="0"/>
              <a:pPr>
                <a:defRPr/>
              </a:pPr>
              <a:t>15-May-19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9ED7F9-53C1-4998-A51B-F181F0D6F52E}" type="slidenum">
              <a:rPr lang="en-US" smtClean="0"/>
              <a:pPr>
                <a:defRPr/>
              </a:pPr>
              <a:t>‹#›</a:t>
            </a:fld>
            <a:endParaRPr lang="en-US"/>
          </a:p>
        </p:txBody>
      </p:sp>
    </p:spTree>
    <p:extLst>
      <p:ext uri="{BB962C8B-B14F-4D97-AF65-F5344CB8AC3E}">
        <p14:creationId xmlns:p14="http://schemas.microsoft.com/office/powerpoint/2010/main" val="941226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3D20611-488E-4775-99CA-66F08B3CD9F2}" type="datetime1">
              <a:rPr lang="en-US" smtClean="0"/>
              <a:pPr>
                <a:defRPr/>
              </a:pPr>
              <a:t>15-May-19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BD8136-5618-47C1-BB6B-1A11DCB11D94}" type="slidenum">
              <a:rPr lang="en-US" smtClean="0"/>
              <a:pPr>
                <a:defRPr/>
              </a:pPr>
              <a:t>‹#›</a:t>
            </a:fld>
            <a:endParaRPr lang="en-US"/>
          </a:p>
        </p:txBody>
      </p:sp>
    </p:spTree>
    <p:extLst>
      <p:ext uri="{BB962C8B-B14F-4D97-AF65-F5344CB8AC3E}">
        <p14:creationId xmlns:p14="http://schemas.microsoft.com/office/powerpoint/2010/main" val="626995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32F9DD1-48A0-45EA-BB4C-ADBA667B1D3A}" type="datetime1">
              <a:rPr lang="en-US" smtClean="0"/>
              <a:pPr>
                <a:defRPr/>
              </a:pPr>
              <a:t>15-May-19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FB13AB-4301-4195-B635-009CBFB1F5CE}" type="slidenum">
              <a:rPr lang="en-US" smtClean="0"/>
              <a:pPr>
                <a:defRPr/>
              </a:pPr>
              <a:t>‹#›</a:t>
            </a:fld>
            <a:endParaRPr lang="en-US"/>
          </a:p>
        </p:txBody>
      </p:sp>
    </p:spTree>
    <p:extLst>
      <p:ext uri="{BB962C8B-B14F-4D97-AF65-F5344CB8AC3E}">
        <p14:creationId xmlns:p14="http://schemas.microsoft.com/office/powerpoint/2010/main" val="45532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F4FB05B-3B90-4014-AE71-08619DCDC0D6}" type="datetime1">
              <a:rPr lang="en-US" smtClean="0"/>
              <a:pPr>
                <a:defRPr/>
              </a:pPr>
              <a:t>15-May-19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E24B19-98E3-4287-8921-7C43E1AFF0C1}" type="slidenum">
              <a:rPr lang="en-US" smtClean="0"/>
              <a:pPr>
                <a:defRPr/>
              </a:pPr>
              <a:t>‹#›</a:t>
            </a:fld>
            <a:endParaRPr lang="en-US"/>
          </a:p>
        </p:txBody>
      </p:sp>
    </p:spTree>
    <p:extLst>
      <p:ext uri="{BB962C8B-B14F-4D97-AF65-F5344CB8AC3E}">
        <p14:creationId xmlns:p14="http://schemas.microsoft.com/office/powerpoint/2010/main" val="25469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0F78FA-53DA-4C19-8544-485CE105EB33}" type="datetime1">
              <a:rPr lang="en-US"/>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5A1A0B-BFAE-4606-BBE7-7740C781412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4A1A67-7B74-4A67-97CE-7B00FC7E03EE}" type="datetime1">
              <a:rPr lang="en-US" smtClean="0"/>
              <a:pPr>
                <a:defRPr/>
              </a:pPr>
              <a:t>15-May-19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B2A012-C078-44F7-AC23-A0E89DC6CBCB}" type="slidenum">
              <a:rPr lang="en-US" smtClean="0"/>
              <a:pPr>
                <a:defRPr/>
              </a:pPr>
              <a:t>‹#›</a:t>
            </a:fld>
            <a:endParaRPr lang="en-US"/>
          </a:p>
        </p:txBody>
      </p:sp>
    </p:spTree>
    <p:extLst>
      <p:ext uri="{BB962C8B-B14F-4D97-AF65-F5344CB8AC3E}">
        <p14:creationId xmlns:p14="http://schemas.microsoft.com/office/powerpoint/2010/main" val="697381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7312288-0F77-4C6A-BF8B-D755D3F4BACF}" type="datetime1">
              <a:rPr lang="en-US" smtClean="0"/>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1AF6AB-0AFC-410A-A00E-37016E6409C3}" type="slidenum">
              <a:rPr lang="en-US" smtClean="0"/>
              <a:pPr>
                <a:defRPr/>
              </a:pPr>
              <a:t>‹#›</a:t>
            </a:fld>
            <a:endParaRPr lang="en-US"/>
          </a:p>
        </p:txBody>
      </p:sp>
    </p:spTree>
    <p:extLst>
      <p:ext uri="{BB962C8B-B14F-4D97-AF65-F5344CB8AC3E}">
        <p14:creationId xmlns:p14="http://schemas.microsoft.com/office/powerpoint/2010/main" val="2488188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93A2D8B-6010-4AA9-8A3F-28DD6CC616FA}" type="datetime1">
              <a:rPr lang="en-US" smtClean="0"/>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99E929-AF45-43C0-BB8E-CD8E9B14EA9E}" type="slidenum">
              <a:rPr lang="en-US" smtClean="0"/>
              <a:pPr>
                <a:defRPr/>
              </a:pPr>
              <a:t>‹#›</a:t>
            </a:fld>
            <a:endParaRPr lang="en-US"/>
          </a:p>
        </p:txBody>
      </p:sp>
    </p:spTree>
    <p:extLst>
      <p:ext uri="{BB962C8B-B14F-4D97-AF65-F5344CB8AC3E}">
        <p14:creationId xmlns:p14="http://schemas.microsoft.com/office/powerpoint/2010/main" val="109147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9862A3-2013-438F-9049-7E56A3DD6830}" type="datetime1">
              <a:rPr lang="en-US"/>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7FF70C-E240-41E1-AEB9-8C22D945C7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AC3A71-D019-4897-914A-43B3D80389AA}" type="datetime1">
              <a:rPr lang="en-US"/>
              <a:pPr>
                <a:defRPr/>
              </a:pPr>
              <a:t>15-May-19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F1EC88-8680-43F0-93AA-6D7E5E1652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C494FC-3B95-4709-98B0-68F0CBCA4BC1}" type="datetime1">
              <a:rPr lang="en-US"/>
              <a:pPr>
                <a:defRPr/>
              </a:pPr>
              <a:t>15-May-19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9ED7F9-53C1-4998-A51B-F181F0D6F5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D20611-488E-4775-99CA-66F08B3CD9F2}" type="datetime1">
              <a:rPr lang="en-US"/>
              <a:pPr>
                <a:defRPr/>
              </a:pPr>
              <a:t>15-May-19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BD8136-5618-47C1-BB6B-1A11DCB11D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2F9DD1-48A0-45EA-BB4C-ADBA667B1D3A}" type="datetime1">
              <a:rPr lang="en-US"/>
              <a:pPr>
                <a:defRPr/>
              </a:pPr>
              <a:t>15-May-19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FB13AB-4301-4195-B635-009CBFB1F5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4FB05B-3B90-4014-AE71-08619DCDC0D6}" type="datetime1">
              <a:rPr lang="en-US"/>
              <a:pPr>
                <a:defRPr/>
              </a:pPr>
              <a:t>15-May-19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E24B19-98E3-4287-8921-7C43E1AFF0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4A1A67-7B74-4A67-97CE-7B00FC7E03EE}" type="datetime1">
              <a:rPr lang="en-US"/>
              <a:pPr>
                <a:defRPr/>
              </a:pPr>
              <a:t>15-May-19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B2A012-C078-44F7-AC23-A0E89DC6CB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BE28D7-1570-419B-AB9A-79F9EDBE69CA}" type="datetime1">
              <a:rPr lang="en-US"/>
              <a:pPr>
                <a:defRPr/>
              </a:pPr>
              <a:t>15-May-19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1F2C22BE-CED9-405A-917A-3BB819EFD2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1F2C22BE-CED9-405A-917A-3BB819EFD2DD}" type="slidenum">
              <a:rPr lang="en-US" smtClean="0"/>
              <a:pPr>
                <a:defRPr/>
              </a:pPr>
              <a:t>‹#›</a:t>
            </a:fld>
            <a:endParaRPr lang="en-US"/>
          </a:p>
        </p:txBody>
      </p:sp>
      <p:pic>
        <p:nvPicPr>
          <p:cNvPr id="1030"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304800"/>
            <a:ext cx="9144000" cy="6840538"/>
          </a:xfrm>
          <a:prstGeom prst="rect">
            <a:avLst/>
          </a:prstGeom>
          <a:noFill/>
          <a:ln w="9525">
            <a:noFill/>
            <a:miter lim="800000"/>
            <a:headEnd/>
            <a:tailEnd/>
          </a:ln>
        </p:spPr>
      </p:pic>
      <p:sp>
        <p:nvSpPr>
          <p:cNvPr id="2051" name="TextBox 1"/>
          <p:cNvSpPr txBox="1">
            <a:spLocks noChangeArrowheads="1"/>
          </p:cNvSpPr>
          <p:nvPr/>
        </p:nvSpPr>
        <p:spPr bwMode="auto">
          <a:xfrm>
            <a:off x="3200400" y="3725863"/>
            <a:ext cx="5638800" cy="1200150"/>
          </a:xfrm>
          <a:prstGeom prst="rect">
            <a:avLst/>
          </a:prstGeom>
          <a:noFill/>
          <a:ln w="9525">
            <a:noFill/>
            <a:miter lim="800000"/>
            <a:headEnd/>
            <a:tailEnd/>
          </a:ln>
        </p:spPr>
        <p:txBody>
          <a:bodyPr>
            <a:spAutoFit/>
          </a:bodyPr>
          <a:lstStyle/>
          <a:p>
            <a:pPr algn="ctr"/>
            <a:r>
              <a:rPr lang="en-US" b="1" dirty="0" smtClean="0">
                <a:solidFill>
                  <a:schemeClr val="bg1"/>
                </a:solidFill>
              </a:rPr>
              <a:t>BASIC READING</a:t>
            </a:r>
            <a:endParaRPr lang="en-US" b="1" dirty="0">
              <a:solidFill>
                <a:schemeClr val="bg1"/>
              </a:solidFill>
            </a:endParaRPr>
          </a:p>
          <a:p>
            <a:pPr algn="ctr"/>
            <a:r>
              <a:rPr lang="en-US" b="1" dirty="0">
                <a:solidFill>
                  <a:schemeClr val="bg1"/>
                </a:solidFill>
              </a:rPr>
              <a:t>SESSION 1</a:t>
            </a:r>
          </a:p>
          <a:p>
            <a:pPr algn="ctr"/>
            <a:r>
              <a:rPr lang="en-US" b="1" dirty="0" smtClean="0">
                <a:solidFill>
                  <a:schemeClr val="bg1"/>
                </a:solidFill>
              </a:rPr>
              <a:t>Prayogo Hadi Sulistio, M.Pd</a:t>
            </a:r>
            <a:endParaRPr lang="en-US" b="1" dirty="0">
              <a:solidFill>
                <a:schemeClr val="bg1"/>
              </a:solidFill>
            </a:endParaRPr>
          </a:p>
          <a:p>
            <a:pPr algn="ctr"/>
            <a:r>
              <a:rPr lang="en-US" b="1" dirty="0">
                <a:solidFill>
                  <a:schemeClr val="bg1"/>
                </a:solidFill>
              </a:rPr>
              <a:t>PENDIDIKAN </a:t>
            </a:r>
            <a:r>
              <a:rPr lang="en-US" b="1" dirty="0" smtClean="0">
                <a:solidFill>
                  <a:schemeClr val="bg1"/>
                </a:solidFill>
              </a:rPr>
              <a:t>BAHASA INGGRIS, </a:t>
            </a:r>
            <a:r>
              <a:rPr lang="en-US" b="1" dirty="0">
                <a:solidFill>
                  <a:schemeClr val="bg1"/>
                </a:solidFill>
              </a:rPr>
              <a:t>FKIP</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charset="0"/>
                <a:cs typeface="Arial" charset="0"/>
              </a:rPr>
              <a:t>LEARNING OUTCOME</a:t>
            </a:r>
          </a:p>
        </p:txBody>
      </p:sp>
      <p:sp>
        <p:nvSpPr>
          <p:cNvPr id="7172" name="Content Placeholder 5"/>
          <p:cNvSpPr>
            <a:spLocks noGrp="1"/>
          </p:cNvSpPr>
          <p:nvPr>
            <p:ph idx="1"/>
          </p:nvPr>
        </p:nvSpPr>
        <p:spPr>
          <a:xfrm>
            <a:off x="457200" y="1524000"/>
            <a:ext cx="8229600" cy="4602163"/>
          </a:xfrm>
        </p:spPr>
        <p:txBody>
          <a:bodyPr/>
          <a:lstStyle/>
          <a:p>
            <a:pPr>
              <a:tabLst>
                <a:tab pos="4691063" algn="l"/>
              </a:tabLst>
            </a:pPr>
            <a:r>
              <a:rPr lang="en-US" sz="2400" dirty="0" smtClean="0"/>
              <a:t>Students are able to recognize roles of reading in college. </a:t>
            </a:r>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3200" dirty="0" smtClean="0">
                <a:latin typeface="Arial" charset="0"/>
                <a:cs typeface="Arial" charset="0"/>
              </a:rPr>
              <a:t>Why Reading in College?</a:t>
            </a:r>
          </a:p>
        </p:txBody>
      </p:sp>
      <p:sp>
        <p:nvSpPr>
          <p:cNvPr id="7172" name="Content Placeholder 5"/>
          <p:cNvSpPr>
            <a:spLocks noGrp="1"/>
          </p:cNvSpPr>
          <p:nvPr>
            <p:ph idx="1"/>
          </p:nvPr>
        </p:nvSpPr>
        <p:spPr>
          <a:xfrm>
            <a:off x="457200" y="1524000"/>
            <a:ext cx="8229600" cy="4602163"/>
          </a:xfrm>
        </p:spPr>
        <p:txBody>
          <a:bodyPr/>
          <a:lstStyle/>
          <a:p>
            <a:pPr>
              <a:tabLst>
                <a:tab pos="4691063" algn="l"/>
              </a:tabLst>
            </a:pPr>
            <a:r>
              <a:rPr lang="en-US" sz="2400" dirty="0" smtClean="0">
                <a:latin typeface="Arial" charset="0"/>
                <a:cs typeface="Arial" charset="0"/>
              </a:rPr>
              <a:t>A </a:t>
            </a:r>
            <a:r>
              <a:rPr lang="en-US" sz="2400" dirty="0">
                <a:latin typeface="Arial" charset="0"/>
                <a:cs typeface="Arial" charset="0"/>
              </a:rPr>
              <a:t>fact of life that most </a:t>
            </a:r>
            <a:r>
              <a:rPr lang="en-US" sz="2400" dirty="0" smtClean="0">
                <a:latin typeface="Arial" charset="0"/>
                <a:cs typeface="Arial" charset="0"/>
              </a:rPr>
              <a:t>students have </a:t>
            </a:r>
            <a:r>
              <a:rPr lang="en-US" sz="2400" dirty="0">
                <a:latin typeface="Arial" charset="0"/>
                <a:cs typeface="Arial" charset="0"/>
              </a:rPr>
              <a:t>problems with </a:t>
            </a:r>
            <a:r>
              <a:rPr lang="en-US" sz="2400" dirty="0" smtClean="0">
                <a:latin typeface="Arial" charset="0"/>
                <a:cs typeface="Arial" charset="0"/>
              </a:rPr>
              <a:t>reading</a:t>
            </a:r>
          </a:p>
          <a:p>
            <a:pPr>
              <a:tabLst>
                <a:tab pos="4691063" algn="l"/>
              </a:tabLst>
            </a:pPr>
            <a:r>
              <a:rPr lang="en-US" sz="2400" dirty="0" smtClean="0">
                <a:latin typeface="Arial" charset="0"/>
                <a:cs typeface="Arial" charset="0"/>
              </a:rPr>
              <a:t>Reading </a:t>
            </a:r>
            <a:r>
              <a:rPr lang="en-US" sz="2400" dirty="0">
                <a:latin typeface="Arial" charset="0"/>
                <a:cs typeface="Arial" charset="0"/>
              </a:rPr>
              <a:t>is one of the </a:t>
            </a:r>
            <a:r>
              <a:rPr lang="en-US" sz="2400" dirty="0" smtClean="0">
                <a:latin typeface="Arial" charset="0"/>
                <a:cs typeface="Arial" charset="0"/>
              </a:rPr>
              <a:t>most important </a:t>
            </a:r>
            <a:r>
              <a:rPr lang="en-US" sz="2400" dirty="0">
                <a:latin typeface="Arial" charset="0"/>
                <a:cs typeface="Arial" charset="0"/>
              </a:rPr>
              <a:t>activities in which students have to </a:t>
            </a:r>
            <a:r>
              <a:rPr lang="en-US" sz="2400" dirty="0" smtClean="0">
                <a:latin typeface="Arial" charset="0"/>
                <a:cs typeface="Arial" charset="0"/>
              </a:rPr>
              <a:t>engage</a:t>
            </a:r>
          </a:p>
          <a:p>
            <a:pPr>
              <a:tabLst>
                <a:tab pos="4691063" algn="l"/>
              </a:tabLst>
            </a:pPr>
            <a:r>
              <a:rPr lang="en-US" sz="2400" dirty="0">
                <a:latin typeface="Arial" charset="0"/>
                <a:cs typeface="Arial" charset="0"/>
              </a:rPr>
              <a:t>Better readers make more successful students</a:t>
            </a:r>
            <a:endParaRPr lang="id-ID" sz="2400" dirty="0" smtClean="0">
              <a:latin typeface="Arial" charset="0"/>
              <a:cs typeface="Arial" charset="0"/>
            </a:endParaRPr>
          </a:p>
        </p:txBody>
      </p:sp>
    </p:spTree>
    <p:extLst>
      <p:ext uri="{BB962C8B-B14F-4D97-AF65-F5344CB8AC3E}">
        <p14:creationId xmlns:p14="http://schemas.microsoft.com/office/powerpoint/2010/main" val="254226450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3200" dirty="0" smtClean="0">
                <a:latin typeface="Arial" charset="0"/>
                <a:cs typeface="Arial" charset="0"/>
              </a:rPr>
              <a:t>Why Reading in College?</a:t>
            </a:r>
          </a:p>
        </p:txBody>
      </p:sp>
      <p:sp>
        <p:nvSpPr>
          <p:cNvPr id="7172" name="Content Placeholder 5"/>
          <p:cNvSpPr>
            <a:spLocks noGrp="1"/>
          </p:cNvSpPr>
          <p:nvPr>
            <p:ph idx="1"/>
          </p:nvPr>
        </p:nvSpPr>
        <p:spPr>
          <a:xfrm>
            <a:off x="457200" y="1524000"/>
            <a:ext cx="8229600" cy="4602163"/>
          </a:xfrm>
        </p:spPr>
        <p:txBody>
          <a:bodyPr/>
          <a:lstStyle/>
          <a:p>
            <a:pPr>
              <a:tabLst>
                <a:tab pos="4691063" algn="l"/>
              </a:tabLst>
            </a:pPr>
            <a:r>
              <a:rPr lang="en-US" sz="2400" dirty="0" smtClean="0">
                <a:latin typeface="Arial" charset="0"/>
                <a:cs typeface="Arial" charset="0"/>
              </a:rPr>
              <a:t>A </a:t>
            </a:r>
            <a:r>
              <a:rPr lang="en-US" sz="2400" dirty="0">
                <a:latin typeface="Arial" charset="0"/>
                <a:cs typeface="Arial" charset="0"/>
              </a:rPr>
              <a:t>fact of life that most </a:t>
            </a:r>
            <a:r>
              <a:rPr lang="en-US" sz="2400" dirty="0" smtClean="0">
                <a:latin typeface="Arial" charset="0"/>
                <a:cs typeface="Arial" charset="0"/>
              </a:rPr>
              <a:t>students have </a:t>
            </a:r>
            <a:r>
              <a:rPr lang="en-US" sz="2400" dirty="0">
                <a:latin typeface="Arial" charset="0"/>
                <a:cs typeface="Arial" charset="0"/>
              </a:rPr>
              <a:t>problems with </a:t>
            </a:r>
            <a:r>
              <a:rPr lang="en-US" sz="2400" dirty="0" smtClean="0">
                <a:latin typeface="Arial" charset="0"/>
                <a:cs typeface="Arial" charset="0"/>
              </a:rPr>
              <a:t>reading</a:t>
            </a:r>
          </a:p>
          <a:p>
            <a:pPr>
              <a:tabLst>
                <a:tab pos="4691063" algn="l"/>
              </a:tabLst>
            </a:pPr>
            <a:r>
              <a:rPr lang="en-US" sz="2400" dirty="0" smtClean="0">
                <a:latin typeface="Arial" charset="0"/>
                <a:cs typeface="Arial" charset="0"/>
              </a:rPr>
              <a:t>Reading </a:t>
            </a:r>
            <a:r>
              <a:rPr lang="en-US" sz="2400" dirty="0">
                <a:latin typeface="Arial" charset="0"/>
                <a:cs typeface="Arial" charset="0"/>
              </a:rPr>
              <a:t>is one of the </a:t>
            </a:r>
            <a:r>
              <a:rPr lang="en-US" sz="2400" dirty="0" smtClean="0">
                <a:latin typeface="Arial" charset="0"/>
                <a:cs typeface="Arial" charset="0"/>
              </a:rPr>
              <a:t>most important </a:t>
            </a:r>
            <a:r>
              <a:rPr lang="en-US" sz="2400" dirty="0">
                <a:latin typeface="Arial" charset="0"/>
                <a:cs typeface="Arial" charset="0"/>
              </a:rPr>
              <a:t>activities in which students have to </a:t>
            </a:r>
            <a:r>
              <a:rPr lang="en-US" sz="2400" dirty="0" smtClean="0">
                <a:latin typeface="Arial" charset="0"/>
                <a:cs typeface="Arial" charset="0"/>
              </a:rPr>
              <a:t>engage</a:t>
            </a:r>
          </a:p>
          <a:p>
            <a:pPr>
              <a:tabLst>
                <a:tab pos="4691063" algn="l"/>
              </a:tabLst>
            </a:pPr>
            <a:r>
              <a:rPr lang="en-US" sz="2400" dirty="0">
                <a:latin typeface="Arial" charset="0"/>
                <a:cs typeface="Arial" charset="0"/>
              </a:rPr>
              <a:t>Better readers make more successful students</a:t>
            </a:r>
            <a:endParaRPr lang="id-ID" sz="2400" dirty="0" smtClean="0">
              <a:latin typeface="Arial" charset="0"/>
              <a:cs typeface="Arial" charset="0"/>
            </a:endParaRPr>
          </a:p>
        </p:txBody>
      </p:sp>
    </p:spTree>
    <p:extLst>
      <p:ext uri="{BB962C8B-B14F-4D97-AF65-F5344CB8AC3E}">
        <p14:creationId xmlns:p14="http://schemas.microsoft.com/office/powerpoint/2010/main" val="2156927555"/>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3200" b="1" dirty="0"/>
              <a:t>Tricks for successful reading</a:t>
            </a:r>
            <a:endParaRPr lang="en-US" sz="3200" dirty="0" smtClean="0">
              <a:latin typeface="Arial" charset="0"/>
              <a:cs typeface="Arial" charset="0"/>
            </a:endParaRPr>
          </a:p>
        </p:txBody>
      </p:sp>
      <p:sp>
        <p:nvSpPr>
          <p:cNvPr id="7172" name="Content Placeholder 5"/>
          <p:cNvSpPr>
            <a:spLocks noGrp="1"/>
          </p:cNvSpPr>
          <p:nvPr>
            <p:ph idx="1"/>
          </p:nvPr>
        </p:nvSpPr>
        <p:spPr>
          <a:xfrm>
            <a:off x="457200" y="1524000"/>
            <a:ext cx="8229600" cy="4602163"/>
          </a:xfrm>
        </p:spPr>
        <p:txBody>
          <a:bodyPr/>
          <a:lstStyle/>
          <a:p>
            <a:pPr>
              <a:lnSpc>
                <a:spcPct val="80000"/>
              </a:lnSpc>
              <a:buClr>
                <a:schemeClr val="tx1"/>
              </a:buClr>
            </a:pPr>
            <a:r>
              <a:rPr lang="en-US" sz="2000" b="1" dirty="0"/>
              <a:t>Reading one word at a time in college is like sounding out letters or parts of words</a:t>
            </a:r>
            <a:r>
              <a:rPr lang="en-US" sz="2000" dirty="0"/>
              <a:t>. </a:t>
            </a:r>
          </a:p>
          <a:p>
            <a:pPr>
              <a:lnSpc>
                <a:spcPct val="80000"/>
              </a:lnSpc>
              <a:buFont typeface="Wingdings" pitchFamily="2" charset="2"/>
              <a:buNone/>
            </a:pPr>
            <a:endParaRPr lang="en-US" sz="2000" dirty="0"/>
          </a:p>
          <a:p>
            <a:pPr lvl="1">
              <a:lnSpc>
                <a:spcPct val="80000"/>
              </a:lnSpc>
              <a:buClr>
                <a:schemeClr val="hlink"/>
              </a:buClr>
            </a:pPr>
            <a:r>
              <a:rPr lang="en-US" sz="3200" b="1" dirty="0">
                <a:solidFill>
                  <a:schemeClr val="hlink"/>
                </a:solidFill>
              </a:rPr>
              <a:t> It TAKES </a:t>
            </a:r>
            <a:r>
              <a:rPr lang="en-US" sz="3200" b="1" u="sng" dirty="0">
                <a:solidFill>
                  <a:schemeClr val="hlink"/>
                </a:solidFill>
              </a:rPr>
              <a:t>TOO LONG</a:t>
            </a:r>
            <a:endParaRPr lang="en-US" sz="3200" b="1" dirty="0">
              <a:solidFill>
                <a:schemeClr val="hlink"/>
              </a:solidFill>
            </a:endParaRPr>
          </a:p>
          <a:p>
            <a:pPr>
              <a:lnSpc>
                <a:spcPct val="80000"/>
              </a:lnSpc>
              <a:buFont typeface="Wingdings" pitchFamily="2" charset="2"/>
              <a:buNone/>
            </a:pPr>
            <a:endParaRPr lang="en-US" sz="2000" dirty="0"/>
          </a:p>
          <a:p>
            <a:pPr>
              <a:lnSpc>
                <a:spcPct val="80000"/>
              </a:lnSpc>
              <a:buFont typeface="Wingdings" pitchFamily="2" charset="2"/>
              <a:buNone/>
            </a:pPr>
            <a:r>
              <a:rPr lang="en-US" sz="2000" dirty="0"/>
              <a:t>    Instead . . .</a:t>
            </a:r>
          </a:p>
          <a:p>
            <a:pPr>
              <a:lnSpc>
                <a:spcPct val="80000"/>
              </a:lnSpc>
              <a:buFont typeface="Wingdings" pitchFamily="2" charset="2"/>
              <a:buNone/>
            </a:pPr>
            <a:endParaRPr lang="en-US" sz="2000" dirty="0">
              <a:solidFill>
                <a:schemeClr val="hlink"/>
              </a:solidFill>
            </a:endParaRPr>
          </a:p>
          <a:p>
            <a:pPr>
              <a:lnSpc>
                <a:spcPct val="80000"/>
              </a:lnSpc>
              <a:buClr>
                <a:schemeClr val="tx2"/>
              </a:buClr>
            </a:pPr>
            <a:r>
              <a:rPr lang="en-US" sz="2800" b="1" dirty="0">
                <a:solidFill>
                  <a:schemeClr val="tx2"/>
                </a:solidFill>
              </a:rPr>
              <a:t>Read in blocks</a:t>
            </a:r>
            <a:r>
              <a:rPr lang="en-US" sz="2800" dirty="0">
                <a:solidFill>
                  <a:schemeClr val="tx2"/>
                </a:solidFill>
              </a:rPr>
              <a:t>: Read several words at once (a phrase, half a line, or a full line in textbooks with columns);</a:t>
            </a:r>
          </a:p>
        </p:txBody>
      </p:sp>
    </p:spTree>
    <p:extLst>
      <p:ext uri="{BB962C8B-B14F-4D97-AF65-F5344CB8AC3E}">
        <p14:creationId xmlns:p14="http://schemas.microsoft.com/office/powerpoint/2010/main" val="349296868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3200" b="1" dirty="0"/>
              <a:t>Tricks for successful reading</a:t>
            </a:r>
            <a:endParaRPr lang="en-US" sz="3200" dirty="0" smtClean="0">
              <a:latin typeface="Arial" charset="0"/>
              <a:cs typeface="Arial" charset="0"/>
            </a:endParaRPr>
          </a:p>
        </p:txBody>
      </p:sp>
      <p:sp>
        <p:nvSpPr>
          <p:cNvPr id="7172" name="Content Placeholder 5"/>
          <p:cNvSpPr>
            <a:spLocks noGrp="1"/>
          </p:cNvSpPr>
          <p:nvPr>
            <p:ph idx="1"/>
          </p:nvPr>
        </p:nvSpPr>
        <p:spPr>
          <a:xfrm>
            <a:off x="457200" y="1524000"/>
            <a:ext cx="8229600" cy="4602163"/>
          </a:xfrm>
        </p:spPr>
        <p:txBody>
          <a:bodyPr/>
          <a:lstStyle/>
          <a:p>
            <a:pPr>
              <a:lnSpc>
                <a:spcPct val="80000"/>
              </a:lnSpc>
              <a:buClr>
                <a:schemeClr val="tx1"/>
              </a:buClr>
            </a:pPr>
            <a:r>
              <a:rPr lang="en-US" sz="1800" b="1" dirty="0"/>
              <a:t>Think about how much effort it takes for your eyes to focus on EACH WORD AT A TIME!</a:t>
            </a:r>
          </a:p>
          <a:p>
            <a:pPr marL="858838" lvl="2" indent="0">
              <a:lnSpc>
                <a:spcPct val="80000"/>
              </a:lnSpc>
              <a:buClr>
                <a:schemeClr val="tx1"/>
              </a:buClr>
              <a:buFont typeface="Wingdings" pitchFamily="2" charset="2"/>
              <a:buNone/>
            </a:pPr>
            <a:r>
              <a:rPr lang="en-US" sz="1400" i="1" dirty="0"/>
              <a:t>Let’s play the focus game for a minute.  Focus on something a long way away, now focus on something close up. Now look to your left and focus. Now to your right. Now close up again. </a:t>
            </a:r>
          </a:p>
          <a:p>
            <a:pPr marL="858838" lvl="2" indent="0">
              <a:lnSpc>
                <a:spcPct val="80000"/>
              </a:lnSpc>
              <a:buClr>
                <a:schemeClr val="tx1"/>
              </a:buClr>
              <a:buFont typeface="Wingdings" pitchFamily="2" charset="2"/>
              <a:buNone/>
            </a:pPr>
            <a:r>
              <a:rPr lang="en-US" sz="1400" dirty="0"/>
              <a:t>It took time for you to focus, right?</a:t>
            </a:r>
            <a:r>
              <a:rPr lang="en-US" sz="1400" i="1" dirty="0"/>
              <a:t> That same process is occurring every time you FOCUS on a word if you read word-by-word.  See??</a:t>
            </a:r>
          </a:p>
          <a:p>
            <a:pPr>
              <a:lnSpc>
                <a:spcPct val="80000"/>
              </a:lnSpc>
              <a:buFont typeface="Wingdings" pitchFamily="2" charset="2"/>
              <a:buNone/>
            </a:pPr>
            <a:endParaRPr lang="en-US" sz="1600" i="1" dirty="0"/>
          </a:p>
          <a:p>
            <a:pPr marL="688975" lvl="1" indent="-231775">
              <a:lnSpc>
                <a:spcPct val="80000"/>
              </a:lnSpc>
              <a:buClr>
                <a:schemeClr val="hlink"/>
              </a:buClr>
            </a:pPr>
            <a:r>
              <a:rPr lang="en-US" sz="2400" b="1" dirty="0">
                <a:solidFill>
                  <a:schemeClr val="hlink"/>
                </a:solidFill>
              </a:rPr>
              <a:t> It TAKES </a:t>
            </a:r>
            <a:r>
              <a:rPr lang="en-US" sz="2400" b="1" u="sng" dirty="0">
                <a:solidFill>
                  <a:schemeClr val="hlink"/>
                </a:solidFill>
              </a:rPr>
              <a:t>TOO LONG</a:t>
            </a:r>
          </a:p>
          <a:p>
            <a:pPr marL="688975" lvl="1" indent="-231775">
              <a:lnSpc>
                <a:spcPct val="80000"/>
              </a:lnSpc>
              <a:buClr>
                <a:schemeClr val="hlink"/>
              </a:buClr>
              <a:buFont typeface="Wingdings" pitchFamily="2" charset="2"/>
              <a:buNone/>
            </a:pPr>
            <a:endParaRPr lang="en-US" sz="1000" b="1" u="sng" dirty="0">
              <a:solidFill>
                <a:schemeClr val="hlink"/>
              </a:solidFill>
            </a:endParaRPr>
          </a:p>
          <a:p>
            <a:pPr marL="858838" lvl="2" indent="0">
              <a:lnSpc>
                <a:spcPct val="80000"/>
              </a:lnSpc>
            </a:pPr>
            <a:r>
              <a:rPr lang="en-US" sz="2800" b="1" dirty="0">
                <a:solidFill>
                  <a:schemeClr val="hlink"/>
                </a:solidFill>
              </a:rPr>
              <a:t>  Your eyes get TIRED</a:t>
            </a:r>
            <a:endParaRPr lang="en-US" sz="2000" b="1" dirty="0">
              <a:solidFill>
                <a:schemeClr val="hlink"/>
              </a:solidFill>
            </a:endParaRPr>
          </a:p>
          <a:p>
            <a:pPr>
              <a:lnSpc>
                <a:spcPct val="80000"/>
              </a:lnSpc>
              <a:buFont typeface="Wingdings" pitchFamily="2" charset="2"/>
              <a:buNone/>
            </a:pPr>
            <a:endParaRPr lang="en-US" sz="1600" dirty="0"/>
          </a:p>
          <a:p>
            <a:pPr>
              <a:lnSpc>
                <a:spcPct val="80000"/>
              </a:lnSpc>
              <a:buFont typeface="Wingdings" pitchFamily="2" charset="2"/>
              <a:buNone/>
            </a:pPr>
            <a:r>
              <a:rPr lang="en-US" sz="2400" b="1" dirty="0"/>
              <a:t>READ IN CLUMPS (clauses, phrases)</a:t>
            </a:r>
          </a:p>
          <a:p>
            <a:pPr>
              <a:lnSpc>
                <a:spcPct val="80000"/>
              </a:lnSpc>
              <a:buFont typeface="Wingdings" pitchFamily="2" charset="2"/>
              <a:buNone/>
            </a:pPr>
            <a:endParaRPr lang="en-US" sz="1600" dirty="0">
              <a:solidFill>
                <a:schemeClr val="hlink"/>
              </a:solidFill>
            </a:endParaRPr>
          </a:p>
          <a:p>
            <a:pPr>
              <a:lnSpc>
                <a:spcPct val="80000"/>
              </a:lnSpc>
              <a:buClr>
                <a:schemeClr val="tx2"/>
              </a:buClr>
            </a:pPr>
            <a:r>
              <a:rPr lang="en-US" sz="2000" dirty="0">
                <a:solidFill>
                  <a:schemeClr val="tx2"/>
                </a:solidFill>
              </a:rPr>
              <a:t>Let your eyes settle on several words at once (a phrase, half a line, or a full line in textbooks with columns). SEE the words, but </a:t>
            </a:r>
            <a:r>
              <a:rPr lang="en-US" sz="2000" u="sng" dirty="0">
                <a:solidFill>
                  <a:schemeClr val="tx2"/>
                </a:solidFill>
              </a:rPr>
              <a:t>don’t move your eyes</a:t>
            </a:r>
            <a:r>
              <a:rPr lang="en-US" sz="2000" dirty="0">
                <a:solidFill>
                  <a:schemeClr val="tx2"/>
                </a:solidFill>
              </a:rPr>
              <a:t> or say them</a:t>
            </a:r>
            <a:r>
              <a:rPr lang="en-US" sz="2000" dirty="0" smtClean="0">
                <a:solidFill>
                  <a:schemeClr val="tx2"/>
                </a:solidFill>
              </a:rPr>
              <a:t>.</a:t>
            </a:r>
            <a:endParaRPr lang="en-US" sz="2000" dirty="0">
              <a:solidFill>
                <a:schemeClr val="tx2"/>
              </a:solidFill>
            </a:endParaRPr>
          </a:p>
        </p:txBody>
      </p:sp>
    </p:spTree>
    <p:extLst>
      <p:ext uri="{BB962C8B-B14F-4D97-AF65-F5344CB8AC3E}">
        <p14:creationId xmlns:p14="http://schemas.microsoft.com/office/powerpoint/2010/main" val="1233124111"/>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3200" b="1" dirty="0"/>
              <a:t>Tricks for successful reading</a:t>
            </a:r>
            <a:endParaRPr lang="en-US" sz="3200" dirty="0" smtClean="0">
              <a:latin typeface="Arial" charset="0"/>
              <a:cs typeface="Arial" charset="0"/>
            </a:endParaRPr>
          </a:p>
        </p:txBody>
      </p:sp>
      <p:sp>
        <p:nvSpPr>
          <p:cNvPr id="7172" name="Content Placeholder 5"/>
          <p:cNvSpPr>
            <a:spLocks noGrp="1"/>
          </p:cNvSpPr>
          <p:nvPr>
            <p:ph idx="1"/>
          </p:nvPr>
        </p:nvSpPr>
        <p:spPr>
          <a:xfrm>
            <a:off x="457200" y="1524000"/>
            <a:ext cx="8229600" cy="4602163"/>
          </a:xfrm>
        </p:spPr>
        <p:txBody>
          <a:bodyPr/>
          <a:lstStyle/>
          <a:p>
            <a:pPr marL="292100" lvl="0" indent="-292100" eaLnBrk="1" hangingPunct="1">
              <a:lnSpc>
                <a:spcPct val="80000"/>
              </a:lnSpc>
              <a:buClr>
                <a:srgbClr val="000000"/>
              </a:buClr>
              <a:buSzPct val="70000"/>
              <a:buFont typeface="Wingdings" pitchFamily="2" charset="2"/>
              <a:buChar char="n"/>
            </a:pPr>
            <a:r>
              <a:rPr lang="en-US" sz="2400" b="1" kern="0" dirty="0">
                <a:solidFill>
                  <a:srgbClr val="000000"/>
                </a:solidFill>
                <a:effectLst>
                  <a:outerShdw blurRad="38100" dist="38100" dir="2700000" algn="tl">
                    <a:srgbClr val="C0C0C0"/>
                  </a:outerShdw>
                </a:effectLst>
                <a:latin typeface="Arial"/>
                <a:cs typeface="Arial"/>
              </a:rPr>
              <a:t>Take a sheet of paper and fold it in half</a:t>
            </a:r>
          </a:p>
          <a:p>
            <a:pPr marL="292100" lvl="0" indent="-292100" eaLnBrk="1" hangingPunct="1">
              <a:lnSpc>
                <a:spcPct val="80000"/>
              </a:lnSpc>
              <a:buClr>
                <a:srgbClr val="000000"/>
              </a:buClr>
              <a:buSzPct val="70000"/>
              <a:buNone/>
            </a:pPr>
            <a:endParaRPr lang="en-US" sz="1200" b="1" kern="0" dirty="0">
              <a:solidFill>
                <a:srgbClr val="000000"/>
              </a:solidFill>
              <a:effectLst>
                <a:outerShdw blurRad="38100" dist="38100" dir="2700000" algn="tl">
                  <a:srgbClr val="C0C0C0"/>
                </a:outerShdw>
              </a:effectLst>
              <a:latin typeface="Arial"/>
              <a:cs typeface="Arial"/>
            </a:endParaRPr>
          </a:p>
          <a:p>
            <a:pPr marL="292100" lvl="0" indent="-292100" eaLnBrk="1" hangingPunct="1">
              <a:lnSpc>
                <a:spcPct val="80000"/>
              </a:lnSpc>
              <a:buClr>
                <a:srgbClr val="000000"/>
              </a:buClr>
              <a:buSzPct val="70000"/>
              <a:buFont typeface="Wingdings" pitchFamily="2" charset="2"/>
              <a:buChar char="n"/>
            </a:pPr>
            <a:r>
              <a:rPr lang="en-US" sz="2400" b="1" kern="0" dirty="0">
                <a:solidFill>
                  <a:srgbClr val="000000"/>
                </a:solidFill>
                <a:effectLst>
                  <a:outerShdw blurRad="38100" dist="38100" dir="2700000" algn="tl">
                    <a:srgbClr val="C0C0C0"/>
                  </a:outerShdw>
                </a:effectLst>
                <a:latin typeface="Arial"/>
                <a:cs typeface="Arial"/>
              </a:rPr>
              <a:t>Place it under a line of text</a:t>
            </a:r>
          </a:p>
          <a:p>
            <a:pPr marL="292100" lvl="0" indent="-292100" eaLnBrk="1" hangingPunct="1">
              <a:lnSpc>
                <a:spcPct val="80000"/>
              </a:lnSpc>
              <a:buClr>
                <a:srgbClr val="000000"/>
              </a:buClr>
              <a:buSzPct val="70000"/>
              <a:buNone/>
            </a:pPr>
            <a:endParaRPr lang="en-US" sz="1200" b="1" kern="0" dirty="0">
              <a:solidFill>
                <a:srgbClr val="000000"/>
              </a:solidFill>
              <a:effectLst>
                <a:outerShdw blurRad="38100" dist="38100" dir="2700000" algn="tl">
                  <a:srgbClr val="C0C0C0"/>
                </a:outerShdw>
              </a:effectLst>
              <a:latin typeface="Arial"/>
              <a:cs typeface="Arial"/>
            </a:endParaRPr>
          </a:p>
          <a:p>
            <a:pPr marL="292100" lvl="0" indent="-292100" eaLnBrk="1" hangingPunct="1">
              <a:lnSpc>
                <a:spcPct val="80000"/>
              </a:lnSpc>
              <a:buClr>
                <a:srgbClr val="000000"/>
              </a:buClr>
              <a:buSzPct val="70000"/>
              <a:buFont typeface="Wingdings" pitchFamily="2" charset="2"/>
              <a:buChar char="n"/>
            </a:pPr>
            <a:r>
              <a:rPr lang="en-US" sz="2400" b="1" kern="0" dirty="0">
                <a:solidFill>
                  <a:srgbClr val="000000"/>
                </a:solidFill>
                <a:effectLst>
                  <a:outerShdw blurRad="38100" dist="38100" dir="2700000" algn="tl">
                    <a:srgbClr val="C0C0C0"/>
                  </a:outerShdw>
                </a:effectLst>
                <a:latin typeface="Arial"/>
                <a:cs typeface="Arial"/>
              </a:rPr>
              <a:t>If the text is in columns, put a dot on the piece of paper in the middle of the line</a:t>
            </a:r>
          </a:p>
          <a:p>
            <a:pPr marL="292100" lvl="0" indent="-292100" eaLnBrk="1" hangingPunct="1">
              <a:lnSpc>
                <a:spcPct val="80000"/>
              </a:lnSpc>
              <a:buClr>
                <a:srgbClr val="000000"/>
              </a:buClr>
              <a:buSzPct val="70000"/>
              <a:buNone/>
            </a:pPr>
            <a:r>
              <a:rPr lang="en-US" sz="1800" kern="0" dirty="0">
                <a:solidFill>
                  <a:srgbClr val="000000"/>
                </a:solidFill>
                <a:effectLst>
                  <a:outerShdw blurRad="38100" dist="38100" dir="2700000" algn="tl">
                    <a:srgbClr val="C0C0C0"/>
                  </a:outerShdw>
                </a:effectLst>
                <a:latin typeface="Arial"/>
                <a:cs typeface="Arial"/>
              </a:rPr>
              <a:t>                                                  •</a:t>
            </a:r>
          </a:p>
          <a:p>
            <a:pPr marL="292100" lvl="0" indent="-292100" eaLnBrk="1" hangingPunct="1">
              <a:lnSpc>
                <a:spcPct val="80000"/>
              </a:lnSpc>
              <a:buClr>
                <a:srgbClr val="E4005C"/>
              </a:buClr>
              <a:buSzPct val="70000"/>
              <a:buNone/>
            </a:pPr>
            <a:endParaRPr lang="en-US" sz="1000" kern="0" dirty="0">
              <a:solidFill>
                <a:srgbClr val="000000"/>
              </a:solidFill>
              <a:effectLst>
                <a:outerShdw blurRad="38100" dist="38100" dir="2700000" algn="tl">
                  <a:srgbClr val="C0C0C0"/>
                </a:outerShdw>
              </a:effectLst>
              <a:latin typeface="Arial"/>
              <a:cs typeface="Arial"/>
            </a:endParaRPr>
          </a:p>
          <a:p>
            <a:pPr marL="292100" lvl="0" indent="-292100" eaLnBrk="1" hangingPunct="1">
              <a:lnSpc>
                <a:spcPct val="80000"/>
              </a:lnSpc>
              <a:buClr>
                <a:srgbClr val="E4005C"/>
              </a:buClr>
              <a:buSzPct val="70000"/>
              <a:buFont typeface="Wingdings" pitchFamily="2" charset="2"/>
              <a:buChar char="n"/>
            </a:pPr>
            <a:endParaRPr lang="en-US" sz="2400" b="1" kern="0" dirty="0">
              <a:solidFill>
                <a:srgbClr val="E4005C"/>
              </a:solidFill>
              <a:effectLst>
                <a:outerShdw blurRad="38100" dist="38100" dir="2700000" algn="tl">
                  <a:srgbClr val="C0C0C0"/>
                </a:outerShdw>
              </a:effectLst>
              <a:latin typeface="Arial"/>
              <a:cs typeface="Arial"/>
            </a:endParaRPr>
          </a:p>
          <a:p>
            <a:pPr marL="292100" lvl="0" indent="-292100" eaLnBrk="1" hangingPunct="1">
              <a:lnSpc>
                <a:spcPct val="80000"/>
              </a:lnSpc>
              <a:buClr>
                <a:srgbClr val="E4005C"/>
              </a:buClr>
              <a:buSzPct val="70000"/>
              <a:buFont typeface="Wingdings" pitchFamily="2" charset="2"/>
              <a:buChar char="n"/>
            </a:pPr>
            <a:r>
              <a:rPr lang="en-US" sz="2400" b="1" kern="0" dirty="0">
                <a:solidFill>
                  <a:srgbClr val="E4005C"/>
                </a:solidFill>
                <a:effectLst>
                  <a:outerShdw blurRad="38100" dist="38100" dir="2700000" algn="tl">
                    <a:srgbClr val="C0C0C0"/>
                  </a:outerShdw>
                </a:effectLst>
                <a:latin typeface="Arial"/>
                <a:cs typeface="Arial"/>
              </a:rPr>
              <a:t>As you read, </a:t>
            </a:r>
          </a:p>
          <a:p>
            <a:pPr marL="800100" lvl="1" indent="-393700" eaLnBrk="1" hangingPunct="1">
              <a:lnSpc>
                <a:spcPct val="80000"/>
              </a:lnSpc>
              <a:buClr>
                <a:srgbClr val="E4005C"/>
              </a:buClr>
              <a:buSzPct val="70000"/>
              <a:buFont typeface="Wingdings" pitchFamily="2" charset="2"/>
              <a:buChar char="l"/>
            </a:pPr>
            <a:r>
              <a:rPr lang="en-US" sz="2200" kern="0" dirty="0">
                <a:solidFill>
                  <a:srgbClr val="E4005C"/>
                </a:solidFill>
                <a:effectLst>
                  <a:outerShdw blurRad="38100" dist="38100" dir="2700000" algn="tl">
                    <a:srgbClr val="C0C0C0"/>
                  </a:outerShdw>
                </a:effectLst>
                <a:latin typeface="Arial"/>
                <a:cs typeface="Arial"/>
              </a:rPr>
              <a:t>move the piece of paper down the page so it is always under the line you are reading.</a:t>
            </a:r>
            <a:endParaRPr lang="en-US" sz="2000" b="1" kern="0" dirty="0">
              <a:solidFill>
                <a:srgbClr val="E4005C"/>
              </a:solidFill>
              <a:effectLst>
                <a:outerShdw blurRad="38100" dist="38100" dir="2700000" algn="tl">
                  <a:srgbClr val="C0C0C0"/>
                </a:outerShdw>
              </a:effectLst>
              <a:latin typeface="Arial"/>
              <a:cs typeface="Arial"/>
            </a:endParaRPr>
          </a:p>
          <a:p>
            <a:pPr marL="292100" lvl="0" indent="-292100" eaLnBrk="1" hangingPunct="1">
              <a:lnSpc>
                <a:spcPct val="80000"/>
              </a:lnSpc>
              <a:buClr>
                <a:srgbClr val="E4005C"/>
              </a:buClr>
              <a:buSzPct val="70000"/>
              <a:buFont typeface="Wingdings" pitchFamily="2" charset="2"/>
              <a:buChar char="n"/>
            </a:pPr>
            <a:r>
              <a:rPr lang="en-US" sz="2400" b="1" kern="0" dirty="0">
                <a:solidFill>
                  <a:srgbClr val="E4005C"/>
                </a:solidFill>
                <a:effectLst>
                  <a:outerShdw blurRad="38100" dist="38100" dir="2700000" algn="tl">
                    <a:srgbClr val="C0C0C0"/>
                  </a:outerShdw>
                </a:effectLst>
                <a:latin typeface="Arial"/>
                <a:cs typeface="Arial"/>
              </a:rPr>
              <a:t>Look at the DOT </a:t>
            </a:r>
          </a:p>
          <a:p>
            <a:pPr marL="1254125" lvl="2" eaLnBrk="1" hangingPunct="1">
              <a:lnSpc>
                <a:spcPct val="80000"/>
              </a:lnSpc>
              <a:buClr>
                <a:srgbClr val="E4005C"/>
              </a:buClr>
              <a:buSzPct val="70000"/>
              <a:buFont typeface="Wingdings" pitchFamily="2" charset="2"/>
              <a:buChar char="n"/>
            </a:pPr>
            <a:r>
              <a:rPr lang="en-US" b="1" kern="0" dirty="0">
                <a:solidFill>
                  <a:srgbClr val="E4005C"/>
                </a:solidFill>
                <a:effectLst>
                  <a:outerShdw blurRad="38100" dist="38100" dir="2700000" algn="tl">
                    <a:srgbClr val="C0C0C0"/>
                  </a:outerShdw>
                </a:effectLst>
                <a:latin typeface="Arial"/>
                <a:cs typeface="Arial"/>
              </a:rPr>
              <a:t>and </a:t>
            </a:r>
            <a:r>
              <a:rPr lang="en-US" b="1" u="sng" kern="0" dirty="0">
                <a:solidFill>
                  <a:srgbClr val="E4005C"/>
                </a:solidFill>
                <a:effectLst>
                  <a:outerShdw blurRad="38100" dist="38100" dir="2700000" algn="tl">
                    <a:srgbClr val="C0C0C0"/>
                  </a:outerShdw>
                </a:effectLst>
                <a:latin typeface="Arial"/>
                <a:cs typeface="Arial"/>
              </a:rPr>
              <a:t>SEE</a:t>
            </a:r>
            <a:r>
              <a:rPr lang="en-US" b="1" kern="0" dirty="0">
                <a:solidFill>
                  <a:srgbClr val="E4005C"/>
                </a:solidFill>
                <a:effectLst>
                  <a:outerShdw blurRad="38100" dist="38100" dir="2700000" algn="tl">
                    <a:srgbClr val="C0C0C0"/>
                  </a:outerShdw>
                </a:effectLst>
                <a:latin typeface="Arial"/>
                <a:cs typeface="Arial"/>
              </a:rPr>
              <a:t> the words,</a:t>
            </a:r>
          </a:p>
          <a:p>
            <a:pPr marL="1254125" lvl="2" eaLnBrk="1" hangingPunct="1">
              <a:lnSpc>
                <a:spcPct val="80000"/>
              </a:lnSpc>
              <a:buClr>
                <a:srgbClr val="E4005C"/>
              </a:buClr>
              <a:buSzPct val="70000"/>
              <a:buFont typeface="Wingdings" pitchFamily="2" charset="2"/>
              <a:buChar char="n"/>
            </a:pPr>
            <a:r>
              <a:rPr lang="en-US" b="1" kern="0" dirty="0">
                <a:solidFill>
                  <a:srgbClr val="E4005C"/>
                </a:solidFill>
                <a:effectLst>
                  <a:outerShdw blurRad="38100" dist="38100" dir="2700000" algn="tl">
                    <a:srgbClr val="C0C0C0"/>
                  </a:outerShdw>
                </a:effectLst>
                <a:latin typeface="Arial"/>
                <a:cs typeface="Arial"/>
              </a:rPr>
              <a:t> but </a:t>
            </a:r>
            <a:r>
              <a:rPr lang="en-US" b="1" u="sng" kern="0" dirty="0">
                <a:solidFill>
                  <a:srgbClr val="E4005C"/>
                </a:solidFill>
                <a:effectLst>
                  <a:outerShdw blurRad="38100" dist="38100" dir="2700000" algn="tl">
                    <a:srgbClr val="C0C0C0"/>
                  </a:outerShdw>
                </a:effectLst>
                <a:latin typeface="Arial"/>
                <a:cs typeface="Arial"/>
              </a:rPr>
              <a:t>do not SAY</a:t>
            </a:r>
            <a:r>
              <a:rPr lang="en-US" b="1" kern="0" dirty="0">
                <a:solidFill>
                  <a:srgbClr val="E4005C"/>
                </a:solidFill>
                <a:effectLst>
                  <a:outerShdw blurRad="38100" dist="38100" dir="2700000" algn="tl">
                    <a:srgbClr val="C0C0C0"/>
                  </a:outerShdw>
                </a:effectLst>
                <a:latin typeface="Arial"/>
                <a:cs typeface="Arial"/>
              </a:rPr>
              <a:t> them</a:t>
            </a:r>
            <a:endParaRPr lang="en-US" sz="2000" b="1" kern="0" dirty="0">
              <a:solidFill>
                <a:srgbClr val="E4005C"/>
              </a:solidFill>
              <a:effectLst>
                <a:outerShdw blurRad="38100" dist="38100" dir="2700000" algn="tl">
                  <a:srgbClr val="C0C0C0"/>
                </a:outerShdw>
              </a:effectLst>
              <a:latin typeface="Arial"/>
              <a:cs typeface="Arial"/>
            </a:endParaRPr>
          </a:p>
          <a:p>
            <a:pPr marL="800100" lvl="1" indent="-393700" eaLnBrk="1" hangingPunct="1">
              <a:lnSpc>
                <a:spcPct val="80000"/>
              </a:lnSpc>
              <a:buClr>
                <a:srgbClr val="E4005C"/>
              </a:buClr>
              <a:buSzPct val="70000"/>
              <a:buNone/>
            </a:pPr>
            <a:endParaRPr lang="en-US" sz="1800" kern="0" dirty="0">
              <a:solidFill>
                <a:srgbClr val="8C0039"/>
              </a:solidFill>
              <a:effectLst>
                <a:outerShdw blurRad="38100" dist="38100" dir="2700000" algn="tl">
                  <a:srgbClr val="C0C0C0"/>
                </a:outerShdw>
              </a:effectLst>
              <a:latin typeface="Arial"/>
              <a:cs typeface="Arial"/>
            </a:endParaRPr>
          </a:p>
          <a:p>
            <a:pPr>
              <a:tabLst>
                <a:tab pos="4691063" algn="l"/>
              </a:tabLst>
            </a:pPr>
            <a:endParaRPr lang="id-ID" sz="2200" dirty="0" smtClean="0">
              <a:latin typeface="Arial" charset="0"/>
              <a:cs typeface="Arial" charset="0"/>
            </a:endParaRPr>
          </a:p>
        </p:txBody>
      </p:sp>
    </p:spTree>
    <p:extLst>
      <p:ext uri="{BB962C8B-B14F-4D97-AF65-F5344CB8AC3E}">
        <p14:creationId xmlns:p14="http://schemas.microsoft.com/office/powerpoint/2010/main" val="156447132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3200" b="1" dirty="0"/>
              <a:t>Here are the </a:t>
            </a:r>
            <a:r>
              <a:rPr lang="en-US" sz="3200" b="1" i="1" dirty="0"/>
              <a:t>other</a:t>
            </a:r>
            <a:r>
              <a:rPr lang="en-US" sz="3200" b="1" dirty="0"/>
              <a:t> tricks</a:t>
            </a:r>
            <a:endParaRPr lang="en-US" sz="3200" dirty="0" smtClean="0">
              <a:latin typeface="Arial" charset="0"/>
              <a:cs typeface="Arial" charset="0"/>
            </a:endParaRPr>
          </a:p>
        </p:txBody>
      </p:sp>
      <p:sp>
        <p:nvSpPr>
          <p:cNvPr id="7172" name="Content Placeholder 5"/>
          <p:cNvSpPr>
            <a:spLocks noGrp="1"/>
          </p:cNvSpPr>
          <p:nvPr>
            <p:ph idx="1"/>
          </p:nvPr>
        </p:nvSpPr>
        <p:spPr>
          <a:xfrm>
            <a:off x="457200" y="1524000"/>
            <a:ext cx="8229600" cy="4602163"/>
          </a:xfrm>
        </p:spPr>
        <p:txBody>
          <a:bodyPr/>
          <a:lstStyle/>
          <a:p>
            <a:pPr>
              <a:lnSpc>
                <a:spcPct val="80000"/>
              </a:lnSpc>
            </a:pPr>
            <a:r>
              <a:rPr lang="en-US" sz="2200" b="1" dirty="0"/>
              <a:t>Vocabulary</a:t>
            </a:r>
            <a:r>
              <a:rPr lang="en-US" sz="2200" dirty="0"/>
              <a:t> - Wait until you've finished reading to look up unfamiliar words. (If you stop, you'll reduce your level of comprehension.) </a:t>
            </a:r>
            <a:br>
              <a:rPr lang="en-US" sz="2200" dirty="0"/>
            </a:br>
            <a:endParaRPr lang="en-US" sz="2200" dirty="0"/>
          </a:p>
          <a:p>
            <a:pPr>
              <a:lnSpc>
                <a:spcPct val="80000"/>
              </a:lnSpc>
            </a:pPr>
            <a:r>
              <a:rPr lang="en-US" sz="2200" b="1" dirty="0"/>
              <a:t>Comprehension</a:t>
            </a:r>
            <a:r>
              <a:rPr lang="en-US" sz="2200" dirty="0"/>
              <a:t> - to improve comprehension, repeat the main points of the chapter after closing the book. See how many specific details you can recall. The more you interact with your text, the more you'll recall. Recollection and comprehension require a vigorous approach.</a:t>
            </a:r>
          </a:p>
          <a:p>
            <a:pPr>
              <a:lnSpc>
                <a:spcPct val="80000"/>
              </a:lnSpc>
              <a:buFont typeface="Wingdings" pitchFamily="2" charset="2"/>
              <a:buNone/>
            </a:pPr>
            <a:endParaRPr lang="en-US" sz="2200" dirty="0"/>
          </a:p>
          <a:p>
            <a:pPr>
              <a:lnSpc>
                <a:spcPct val="80000"/>
              </a:lnSpc>
            </a:pPr>
            <a:r>
              <a:rPr lang="en-US" sz="2200" b="1" dirty="0"/>
              <a:t>Practice 1: Skimming &amp; Scanning</a:t>
            </a:r>
            <a:r>
              <a:rPr lang="en-US" sz="2200" dirty="0"/>
              <a:t> - find an interesting newspaper column or magazine article. Rapidly read the article, sampling just the first sentence or two of each paragraph and a few key words. Jot down all the facts you can remember. Then reread the article slowly, giving yourself a point for every item you can recall. </a:t>
            </a:r>
          </a:p>
        </p:txBody>
      </p:sp>
    </p:spTree>
    <p:extLst>
      <p:ext uri="{BB962C8B-B14F-4D97-AF65-F5344CB8AC3E}">
        <p14:creationId xmlns:p14="http://schemas.microsoft.com/office/powerpoint/2010/main" val="1866456805"/>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endParaRPr lang="en-US" sz="3200" dirty="0" smtClean="0">
              <a:latin typeface="Arial" charset="0"/>
              <a:cs typeface="Arial" charset="0"/>
            </a:endParaRPr>
          </a:p>
        </p:txBody>
      </p:sp>
      <p:sp>
        <p:nvSpPr>
          <p:cNvPr id="7172" name="Content Placeholder 5"/>
          <p:cNvSpPr>
            <a:spLocks noGrp="1"/>
          </p:cNvSpPr>
          <p:nvPr>
            <p:ph idx="1"/>
          </p:nvPr>
        </p:nvSpPr>
        <p:spPr>
          <a:xfrm>
            <a:off x="457200" y="1524000"/>
            <a:ext cx="8229600" cy="4602163"/>
          </a:xfrm>
        </p:spPr>
        <p:txBody>
          <a:bodyPr/>
          <a:lstStyle/>
          <a:p>
            <a:pPr>
              <a:tabLst>
                <a:tab pos="4691063" algn="l"/>
              </a:tabLst>
            </a:pPr>
            <a:r>
              <a:rPr lang="en-US" sz="2200" dirty="0" smtClean="0">
                <a:latin typeface="Arial" charset="0"/>
                <a:cs typeface="Arial" charset="0"/>
              </a:rPr>
              <a:t>Thank you</a:t>
            </a:r>
            <a:endParaRPr lang="id-ID" sz="2200" dirty="0" smtClean="0">
              <a:latin typeface="Arial" charset="0"/>
              <a:cs typeface="Arial" charset="0"/>
            </a:endParaRPr>
          </a:p>
        </p:txBody>
      </p:sp>
    </p:spTree>
    <p:extLst>
      <p:ext uri="{BB962C8B-B14F-4D97-AF65-F5344CB8AC3E}">
        <p14:creationId xmlns:p14="http://schemas.microsoft.com/office/powerpoint/2010/main" val="2270140072"/>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078" name="Content Placeholder 3"/>
          <p:cNvPicPr>
            <a:picLocks noGrp="1" noChangeAspect="1"/>
          </p:cNvPicPr>
          <p:nvPr>
            <p:ph idx="1"/>
          </p:nvPr>
        </p:nvPicPr>
        <p:blipFill>
          <a:blip r:embed="rId4"/>
          <a:srcRect/>
          <a:stretch>
            <a:fillRect/>
          </a:stretch>
        </p:blipFill>
        <p:spPr>
          <a:xfrm>
            <a:off x="0" y="1600200"/>
            <a:ext cx="9144000" cy="4800600"/>
          </a:xfr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t="20000" r="1299"/>
          <a:stretch>
            <a:fillRect/>
          </a:stretch>
        </p:blipFill>
        <p:spPr bwMode="auto">
          <a:xfrm>
            <a:off x="420688" y="1600200"/>
            <a:ext cx="80375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p:cNvPicPr>
            <a:picLocks noChangeAspect="1" noChangeArrowheads="1"/>
          </p:cNvPicPr>
          <p:nvPr/>
        </p:nvPicPr>
        <p:blipFill>
          <a:blip r:embed="rId4">
            <a:extLst>
              <a:ext uri="{28A0092B-C50C-407E-A947-70E740481C1C}">
                <a14:useLocalDpi xmlns:a14="http://schemas.microsoft.com/office/drawing/2010/main" val="0"/>
              </a:ext>
            </a:extLst>
          </a:blip>
          <a:srcRect t="14418" r="546"/>
          <a:stretch>
            <a:fillRect/>
          </a:stretch>
        </p:blipFill>
        <p:spPr bwMode="auto">
          <a:xfrm>
            <a:off x="452438" y="3429000"/>
            <a:ext cx="8234362"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1"/>
          <p:cNvSpPr txBox="1">
            <a:spLocks noChangeArrowheads="1"/>
          </p:cNvSpPr>
          <p:nvPr/>
        </p:nvSpPr>
        <p:spPr bwMode="auto">
          <a:xfrm>
            <a:off x="533400" y="969963"/>
            <a:ext cx="480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VISI FKIP</a:t>
            </a:r>
          </a:p>
        </p:txBody>
      </p:sp>
      <p:sp>
        <p:nvSpPr>
          <p:cNvPr id="15365" name="TextBox 5"/>
          <p:cNvSpPr txBox="1">
            <a:spLocks noChangeArrowheads="1"/>
          </p:cNvSpPr>
          <p:nvPr/>
        </p:nvSpPr>
        <p:spPr bwMode="auto">
          <a:xfrm>
            <a:off x="542925" y="2895600"/>
            <a:ext cx="480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MISI FKIP</a:t>
            </a:r>
          </a:p>
        </p:txBody>
      </p:sp>
    </p:spTree>
    <p:extLst>
      <p:ext uri="{BB962C8B-B14F-4D97-AF65-F5344CB8AC3E}">
        <p14:creationId xmlns:p14="http://schemas.microsoft.com/office/powerpoint/2010/main" val="270488331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l="-163" t="8929" r="291" b="10715"/>
          <a:stretch>
            <a:fillRect/>
          </a:stretch>
        </p:blipFill>
        <p:spPr bwMode="auto">
          <a:xfrm>
            <a:off x="223838" y="1714500"/>
            <a:ext cx="86963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533400" y="969963"/>
            <a:ext cx="480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TUJUAN FKIP</a:t>
            </a:r>
          </a:p>
        </p:txBody>
      </p:sp>
    </p:spTree>
    <p:extLst>
      <p:ext uri="{BB962C8B-B14F-4D97-AF65-F5344CB8AC3E}">
        <p14:creationId xmlns:p14="http://schemas.microsoft.com/office/powerpoint/2010/main" val="3930358263"/>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1692" b="17834"/>
          <a:stretch>
            <a:fillRect/>
          </a:stretch>
        </p:blipFill>
        <p:spPr>
          <a:xfrm>
            <a:off x="274638" y="1066800"/>
            <a:ext cx="8594725" cy="1143000"/>
          </a:xfrm>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2497138"/>
            <a:ext cx="832643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549955"/>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2113" y="1371600"/>
            <a:ext cx="8359775" cy="4114800"/>
          </a:xfrm>
        </p:spPr>
      </p:pic>
    </p:spTree>
    <p:extLst>
      <p:ext uri="{BB962C8B-B14F-4D97-AF65-F5344CB8AC3E}">
        <p14:creationId xmlns:p14="http://schemas.microsoft.com/office/powerpoint/2010/main" val="1238331014"/>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a:srcRect/>
          <a:stretch>
            <a:fillRect/>
          </a:stretch>
        </p:blipFill>
        <p:spPr bwMode="auto">
          <a:xfrm>
            <a:off x="-152400" y="0"/>
            <a:ext cx="9144000" cy="6858000"/>
          </a:xfrm>
          <a:prstGeom prst="rect">
            <a:avLst/>
          </a:prstGeom>
          <a:noFill/>
          <a:ln w="9525">
            <a:noFill/>
            <a:miter lim="800000"/>
            <a:headEnd/>
            <a:tailEnd/>
          </a:ln>
        </p:spPr>
      </p:pic>
      <p:sp>
        <p:nvSpPr>
          <p:cNvPr id="6" name="Rectangle 5"/>
          <p:cNvSpPr/>
          <p:nvPr/>
        </p:nvSpPr>
        <p:spPr>
          <a:xfrm>
            <a:off x="3124200" y="2622550"/>
            <a:ext cx="5105400" cy="461665"/>
          </a:xfrm>
          <a:prstGeom prst="rect">
            <a:avLst/>
          </a:prstGeom>
          <a:noFill/>
          <a:effectLst/>
        </p:spPr>
        <p:txBody>
          <a:bodyPr wrap="square">
            <a:spAutoFit/>
          </a:bodyPr>
          <a:lstStyle/>
          <a:p>
            <a:pPr fontAlgn="auto">
              <a:spcBef>
                <a:spcPts val="0"/>
              </a:spcBef>
              <a:spcAft>
                <a:spcPts val="0"/>
              </a:spcAft>
              <a:defRPr/>
            </a:pPr>
            <a:r>
              <a:rPr lang="en-US" sz="2400" b="1" dirty="0" smtClean="0">
                <a:ln w="18415" cmpd="sng">
                  <a:noFill/>
                  <a:prstDash val="solid"/>
                </a:ln>
                <a:solidFill>
                  <a:schemeClr val="tx1">
                    <a:lumMod val="75000"/>
                    <a:lumOff val="25000"/>
                  </a:schemeClr>
                </a:solidFill>
                <a:latin typeface="Arial" pitchFamily="34" charset="0"/>
                <a:cs typeface="Arial" pitchFamily="34" charset="0"/>
              </a:rPr>
              <a:t>Sessions before </a:t>
            </a:r>
            <a:r>
              <a:rPr lang="en-US" sz="2400" b="1" dirty="0" err="1" smtClean="0">
                <a:ln w="18415" cmpd="sng">
                  <a:noFill/>
                  <a:prstDash val="solid"/>
                </a:ln>
                <a:solidFill>
                  <a:schemeClr val="tx1">
                    <a:lumMod val="75000"/>
                    <a:lumOff val="25000"/>
                  </a:schemeClr>
                </a:solidFill>
                <a:latin typeface="Arial" pitchFamily="34" charset="0"/>
                <a:cs typeface="Arial" pitchFamily="34" charset="0"/>
              </a:rPr>
              <a:t>mideterm</a:t>
            </a:r>
            <a:r>
              <a:rPr lang="en-US" sz="2400" b="1" dirty="0" smtClean="0">
                <a:ln w="18415" cmpd="sng">
                  <a:noFill/>
                  <a:prstDash val="solid"/>
                </a:ln>
                <a:solidFill>
                  <a:schemeClr val="tx1">
                    <a:lumMod val="75000"/>
                    <a:lumOff val="25000"/>
                  </a:schemeClr>
                </a:solidFill>
                <a:latin typeface="Arial" pitchFamily="34" charset="0"/>
                <a:cs typeface="Arial" pitchFamily="34" charset="0"/>
              </a:rPr>
              <a:t> test</a:t>
            </a:r>
            <a:endParaRPr lang="en-US" sz="2400" b="1" dirty="0">
              <a:ln w="18415" cmpd="sng">
                <a:noFill/>
                <a:prstDash val="solid"/>
              </a:ln>
              <a:solidFill>
                <a:schemeClr val="tx1">
                  <a:lumMod val="75000"/>
                  <a:lumOff val="25000"/>
                </a:schemeClr>
              </a:solidFill>
              <a:latin typeface="Arial" pitchFamily="34" charset="0"/>
              <a:cs typeface="Arial" pitchFamily="34" charset="0"/>
            </a:endParaRP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02</a:t>
            </a:r>
            <a:r>
              <a:rPr lang="en-US" dirty="0" smtClean="0">
                <a:ln w="18415" cmpd="sng">
                  <a:solidFill>
                    <a:srgbClr val="FFFFFF"/>
                  </a:solidFill>
                  <a:prstDash val="solid"/>
                </a:ln>
                <a:solidFill>
                  <a:srgbClr val="FFFFFF"/>
                </a:solidFill>
                <a:latin typeface="Arial" pitchFamily="34" charset="0"/>
                <a:cs typeface="Arial" pitchFamily="34" charset="0"/>
              </a:rPr>
              <a:t>. Effective reading </a:t>
            </a:r>
            <a:r>
              <a:rPr lang="en-US" dirty="0">
                <a:ln w="18415" cmpd="sng">
                  <a:solidFill>
                    <a:srgbClr val="FFFFFF"/>
                  </a:solidFill>
                  <a:prstDash val="solid"/>
                </a:ln>
                <a:solidFill>
                  <a:srgbClr val="FFFFFF"/>
                </a:solidFill>
                <a:latin typeface="Arial" pitchFamily="34" charset="0"/>
                <a:cs typeface="Arial" pitchFamily="34" charset="0"/>
              </a:rPr>
              <a:t>s</a:t>
            </a:r>
            <a:r>
              <a:rPr lang="en-US" dirty="0" smtClean="0">
                <a:ln w="18415" cmpd="sng">
                  <a:solidFill>
                    <a:srgbClr val="FFFFFF"/>
                  </a:solidFill>
                  <a:prstDash val="solid"/>
                </a:ln>
                <a:solidFill>
                  <a:srgbClr val="FFFFFF"/>
                </a:solidFill>
                <a:latin typeface="Arial" pitchFamily="34" charset="0"/>
                <a:cs typeface="Arial" pitchFamily="34" charset="0"/>
              </a:rPr>
              <a:t>trategies  </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07</a:t>
            </a:r>
            <a:r>
              <a:rPr lang="en-US" dirty="0" smtClean="0">
                <a:ln w="18415" cmpd="sng">
                  <a:solidFill>
                    <a:srgbClr val="FFFFFF"/>
                  </a:solidFill>
                  <a:prstDash val="solid"/>
                </a:ln>
                <a:solidFill>
                  <a:srgbClr val="FFFFFF"/>
                </a:solidFill>
                <a:latin typeface="Arial" pitchFamily="34" charset="0"/>
                <a:cs typeface="Arial" pitchFamily="34" charset="0"/>
              </a:rPr>
              <a:t>. Review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03</a:t>
            </a:r>
            <a:r>
              <a:rPr lang="en-US" dirty="0" smtClean="0">
                <a:ln w="18415" cmpd="sng">
                  <a:solidFill>
                    <a:srgbClr val="FFFFFF"/>
                  </a:solidFill>
                  <a:prstDash val="solid"/>
                </a:ln>
                <a:solidFill>
                  <a:srgbClr val="FFFFFF"/>
                </a:solidFill>
                <a:latin typeface="Arial" pitchFamily="34" charset="0"/>
                <a:cs typeface="Arial" pitchFamily="34" charset="0"/>
              </a:rPr>
              <a:t>. Paragraph pattern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04</a:t>
            </a:r>
            <a:r>
              <a:rPr lang="en-US" dirty="0" smtClean="0">
                <a:ln w="18415" cmpd="sng">
                  <a:solidFill>
                    <a:srgbClr val="FFFFFF"/>
                  </a:solidFill>
                  <a:prstDash val="solid"/>
                </a:ln>
                <a:solidFill>
                  <a:srgbClr val="FFFFFF"/>
                </a:solidFill>
                <a:latin typeface="Arial" pitchFamily="34" charset="0"/>
                <a:cs typeface="Arial" pitchFamily="34" charset="0"/>
              </a:rPr>
              <a:t>. Main idea and supporting details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05</a:t>
            </a:r>
            <a:r>
              <a:rPr lang="en-US" dirty="0" smtClean="0">
                <a:ln w="18415" cmpd="sng">
                  <a:solidFill>
                    <a:srgbClr val="FFFFFF"/>
                  </a:solidFill>
                  <a:prstDash val="solid"/>
                </a:ln>
                <a:solidFill>
                  <a:srgbClr val="FFFFFF"/>
                </a:solidFill>
                <a:latin typeface="Arial" pitchFamily="34" charset="0"/>
                <a:cs typeface="Arial" pitchFamily="34" charset="0"/>
              </a:rPr>
              <a:t>. Implied main idea</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06</a:t>
            </a:r>
            <a:r>
              <a:rPr lang="en-US" dirty="0" smtClean="0">
                <a:ln w="18415" cmpd="sng">
                  <a:solidFill>
                    <a:srgbClr val="FFFFFF"/>
                  </a:solidFill>
                  <a:prstDash val="solid"/>
                </a:ln>
                <a:solidFill>
                  <a:srgbClr val="FFFFFF"/>
                </a:solidFill>
                <a:latin typeface="Arial" pitchFamily="34" charset="0"/>
                <a:cs typeface="Arial" pitchFamily="34" charset="0"/>
              </a:rPr>
              <a:t>. Inference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01</a:t>
            </a:r>
            <a:r>
              <a:rPr lang="en-US" dirty="0" smtClean="0">
                <a:ln w="18415" cmpd="sng">
                  <a:solidFill>
                    <a:srgbClr val="FFFFFF"/>
                  </a:solidFill>
                  <a:prstDash val="solid"/>
                </a:ln>
                <a:solidFill>
                  <a:srgbClr val="FFFFFF"/>
                </a:solidFill>
                <a:latin typeface="Arial" pitchFamily="34" charset="0"/>
                <a:cs typeface="Arial" pitchFamily="34" charset="0"/>
              </a:rPr>
              <a:t>. Introduction to Subject Matter</a:t>
            </a:r>
            <a:endParaRPr lang="en-US" dirty="0">
              <a:ln w="18415" cmpd="sng">
                <a:solidFill>
                  <a:srgbClr val="FFFFFF"/>
                </a:solidFill>
                <a:prstDash val="solid"/>
              </a:ln>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SUB#LIST copy.jpg"/>
          <p:cNvPicPr>
            <a:picLocks noChangeAspect="1"/>
          </p:cNvPicPr>
          <p:nvPr/>
        </p:nvPicPr>
        <p:blipFill>
          <a:blip r:embed="rId3"/>
          <a:srcRect/>
          <a:stretch>
            <a:fillRect/>
          </a:stretch>
        </p:blipFill>
        <p:spPr bwMode="auto">
          <a:xfrm>
            <a:off x="152400" y="-4763"/>
            <a:ext cx="9144000" cy="6858001"/>
          </a:xfrm>
          <a:prstGeom prst="rect">
            <a:avLst/>
          </a:prstGeom>
          <a:noFill/>
          <a:ln w="9525">
            <a:noFill/>
            <a:miter lim="800000"/>
            <a:headEnd/>
            <a:tailEnd/>
          </a:ln>
        </p:spPr>
      </p:pic>
      <p:sp>
        <p:nvSpPr>
          <p:cNvPr id="6" name="Rectangle 5"/>
          <p:cNvSpPr/>
          <p:nvPr/>
        </p:nvSpPr>
        <p:spPr>
          <a:xfrm>
            <a:off x="3124200" y="2622550"/>
            <a:ext cx="5105400" cy="461963"/>
          </a:xfrm>
          <a:prstGeom prst="rect">
            <a:avLst/>
          </a:prstGeom>
          <a:noFill/>
          <a:effectLst/>
        </p:spPr>
        <p:txBody>
          <a:bodyPr wrap="square">
            <a:spAutoFit/>
          </a:bodyPr>
          <a:lstStyle/>
          <a:p>
            <a:pPr algn="ctr" fontAlgn="auto">
              <a:spcBef>
                <a:spcPts val="0"/>
              </a:spcBef>
              <a:spcAft>
                <a:spcPts val="0"/>
              </a:spcAft>
              <a:defRPr/>
            </a:pPr>
            <a:r>
              <a:rPr lang="en-US" sz="2400" b="1" dirty="0" smtClean="0">
                <a:ln w="18415" cmpd="sng">
                  <a:noFill/>
                  <a:prstDash val="solid"/>
                </a:ln>
                <a:solidFill>
                  <a:schemeClr val="tx1">
                    <a:lumMod val="75000"/>
                    <a:lumOff val="25000"/>
                  </a:schemeClr>
                </a:solidFill>
                <a:latin typeface="Arial" pitchFamily="34" charset="0"/>
                <a:cs typeface="Arial" pitchFamily="34" charset="0"/>
              </a:rPr>
              <a:t>Sessions after</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smtClean="0">
                <a:ln w="18415" cmpd="sng">
                  <a:noFill/>
                  <a:prstDash val="solid"/>
                </a:ln>
                <a:solidFill>
                  <a:schemeClr val="tx1">
                    <a:lumMod val="75000"/>
                    <a:lumOff val="25000"/>
                  </a:schemeClr>
                </a:solidFill>
                <a:latin typeface="Arial" pitchFamily="34" charset="0"/>
                <a:cs typeface="Arial" pitchFamily="34" charset="0"/>
              </a:rPr>
              <a:t>midterm test</a:t>
            </a:r>
            <a:endParaRPr lang="en-US" sz="2400" b="1" dirty="0">
              <a:ln w="18415" cmpd="sng">
                <a:noFill/>
                <a:prstDash val="solid"/>
              </a:ln>
              <a:solidFill>
                <a:schemeClr val="tx1">
                  <a:lumMod val="75000"/>
                  <a:lumOff val="25000"/>
                </a:schemeClr>
              </a:solidFill>
              <a:latin typeface="Arial" pitchFamily="34" charset="0"/>
              <a:cs typeface="Arial" pitchFamily="34" charset="0"/>
            </a:endParaRP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09</a:t>
            </a:r>
            <a:r>
              <a:rPr lang="en-US" dirty="0" smtClean="0">
                <a:ln w="18415" cmpd="sng">
                  <a:solidFill>
                    <a:srgbClr val="FFFFFF"/>
                  </a:solidFill>
                  <a:prstDash val="solid"/>
                </a:ln>
                <a:solidFill>
                  <a:srgbClr val="FFFFFF"/>
                </a:solidFill>
                <a:latin typeface="Arial" pitchFamily="34" charset="0"/>
                <a:cs typeface="Arial" pitchFamily="34" charset="0"/>
              </a:rPr>
              <a:t>. Reference  </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14</a:t>
            </a:r>
            <a:r>
              <a:rPr lang="en-US" dirty="0" smtClean="0">
                <a:ln w="18415" cmpd="sng">
                  <a:solidFill>
                    <a:srgbClr val="FFFFFF"/>
                  </a:solidFill>
                  <a:prstDash val="solid"/>
                </a:ln>
                <a:solidFill>
                  <a:srgbClr val="FFFFFF"/>
                </a:solidFill>
                <a:latin typeface="Arial" pitchFamily="34" charset="0"/>
                <a:cs typeface="Arial" pitchFamily="34" charset="0"/>
              </a:rPr>
              <a:t>. Review</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10</a:t>
            </a:r>
            <a:r>
              <a:rPr lang="en-US" dirty="0" smtClean="0">
                <a:ln w="18415" cmpd="sng">
                  <a:solidFill>
                    <a:srgbClr val="FFFFFF"/>
                  </a:solidFill>
                  <a:prstDash val="solid"/>
                </a:ln>
                <a:solidFill>
                  <a:srgbClr val="FFFFFF"/>
                </a:solidFill>
                <a:latin typeface="Arial" pitchFamily="34" charset="0"/>
                <a:cs typeface="Arial" pitchFamily="34" charset="0"/>
              </a:rPr>
              <a:t>. Signal Words</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smtClean="0">
                <a:ln w="18415" cmpd="sng">
                  <a:solidFill>
                    <a:srgbClr val="FFFFFF"/>
                  </a:solidFill>
                  <a:prstDash val="solid"/>
                </a:ln>
                <a:solidFill>
                  <a:srgbClr val="FFFFFF"/>
                </a:solidFill>
                <a:latin typeface="Arial" pitchFamily="34" charset="0"/>
                <a:cs typeface="Arial" pitchFamily="34" charset="0"/>
              </a:rPr>
              <a:t> 11. Making prediction</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12</a:t>
            </a:r>
            <a:r>
              <a:rPr lang="en-US" dirty="0" smtClean="0">
                <a:ln w="18415" cmpd="sng">
                  <a:solidFill>
                    <a:srgbClr val="FFFFFF"/>
                  </a:solidFill>
                  <a:prstDash val="solid"/>
                </a:ln>
                <a:solidFill>
                  <a:srgbClr val="FFFFFF"/>
                </a:solidFill>
                <a:latin typeface="Arial" pitchFamily="34" charset="0"/>
                <a:cs typeface="Arial" pitchFamily="34" charset="0"/>
              </a:rPr>
              <a:t>. Preview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13</a:t>
            </a:r>
            <a:r>
              <a:rPr lang="en-US" dirty="0" smtClean="0">
                <a:ln w="18415" cmpd="sng">
                  <a:solidFill>
                    <a:srgbClr val="FFFFFF"/>
                  </a:solidFill>
                  <a:prstDash val="solid"/>
                </a:ln>
                <a:solidFill>
                  <a:srgbClr val="FFFFFF"/>
                </a:solidFill>
                <a:latin typeface="Arial" pitchFamily="34" charset="0"/>
                <a:cs typeface="Arial" pitchFamily="34" charset="0"/>
              </a:rPr>
              <a:t>. Making summary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08</a:t>
            </a:r>
            <a:r>
              <a:rPr lang="en-US" dirty="0" smtClean="0">
                <a:ln w="18415" cmpd="sng">
                  <a:solidFill>
                    <a:srgbClr val="FFFFFF"/>
                  </a:solidFill>
                  <a:prstDash val="solid"/>
                </a:ln>
                <a:solidFill>
                  <a:srgbClr val="FFFFFF"/>
                </a:solidFill>
                <a:latin typeface="Arial" pitchFamily="34" charset="0"/>
                <a:cs typeface="Arial" pitchFamily="34" charset="0"/>
              </a:rPr>
              <a:t>. Context clues  </a:t>
            </a:r>
            <a:endParaRPr lang="en-US" dirty="0">
              <a:ln w="18415" cmpd="sng">
                <a:solidFill>
                  <a:srgbClr val="FFFFFF"/>
                </a:solidFill>
                <a:prstDash val="solid"/>
              </a:ln>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charset="0"/>
                <a:cs typeface="Arial" charset="0"/>
              </a:rPr>
              <a:t>RULES OF THE GAMES</a:t>
            </a:r>
          </a:p>
        </p:txBody>
      </p:sp>
      <p:sp>
        <p:nvSpPr>
          <p:cNvPr id="7172" name="Content Placeholder 5"/>
          <p:cNvSpPr>
            <a:spLocks noGrp="1"/>
          </p:cNvSpPr>
          <p:nvPr>
            <p:ph idx="1"/>
          </p:nvPr>
        </p:nvSpPr>
        <p:spPr>
          <a:xfrm>
            <a:off x="457200" y="1524000"/>
            <a:ext cx="8229600" cy="4602163"/>
          </a:xfrm>
        </p:spPr>
        <p:txBody>
          <a:bodyPr/>
          <a:lstStyle/>
          <a:p>
            <a:r>
              <a:rPr lang="en-US" sz="2400" dirty="0" smtClean="0"/>
              <a:t>Try your best to speak English in the classroom</a:t>
            </a:r>
          </a:p>
          <a:p>
            <a:r>
              <a:rPr lang="en-US" sz="2400" dirty="0" smtClean="0"/>
              <a:t>Come to the class on time</a:t>
            </a:r>
          </a:p>
          <a:p>
            <a:r>
              <a:rPr lang="en-US" sz="2400" dirty="0" smtClean="0"/>
              <a:t>Bring the dictionary (digital or printed)</a:t>
            </a:r>
          </a:p>
          <a:p>
            <a:r>
              <a:rPr lang="en-US" sz="2400" dirty="0" smtClean="0"/>
              <a:t>Submit assignment on time</a:t>
            </a:r>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PPT UEU New Version (add link)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2088</TotalTime>
  <Words>563</Words>
  <Application>Microsoft Office PowerPoint</Application>
  <PresentationFormat>On-screen Show (4:3)</PresentationFormat>
  <Paragraphs>97</Paragraphs>
  <Slides>17</Slides>
  <Notes>16</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Template PPT UEU New Version (add link)1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RULES OF THE GAMES</vt:lpstr>
      <vt:lpstr>LEARNING OUTCOME</vt:lpstr>
      <vt:lpstr>Why Reading in College?</vt:lpstr>
      <vt:lpstr>Why Reading in College?</vt:lpstr>
      <vt:lpstr>Tricks for successful reading</vt:lpstr>
      <vt:lpstr>Tricks for successful reading</vt:lpstr>
      <vt:lpstr>Tricks for successful reading</vt:lpstr>
      <vt:lpstr>Here are the other tricks</vt:lpstr>
      <vt:lpstr>PowerPoint Presentation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BPISTI2008</cp:lastModifiedBy>
  <cp:revision>254</cp:revision>
  <dcterms:created xsi:type="dcterms:W3CDTF">2010-08-24T06:47:44Z</dcterms:created>
  <dcterms:modified xsi:type="dcterms:W3CDTF">2019-05-15T09:19:41Z</dcterms:modified>
</cp:coreProperties>
</file>