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16" r:id="rId2"/>
    <p:sldId id="382" r:id="rId3"/>
    <p:sldId id="383" r:id="rId4"/>
    <p:sldId id="384" r:id="rId5"/>
    <p:sldId id="385" r:id="rId6"/>
    <p:sldId id="386" r:id="rId7"/>
    <p:sldId id="366" r:id="rId8"/>
    <p:sldId id="367" r:id="rId9"/>
    <p:sldId id="368" r:id="rId10"/>
    <p:sldId id="369" r:id="rId11"/>
    <p:sldId id="370" r:id="rId12"/>
    <p:sldId id="371" r:id="rId13"/>
    <p:sldId id="372" r:id="rId14"/>
    <p:sldId id="373" r:id="rId15"/>
    <p:sldId id="376" r:id="rId16"/>
    <p:sldId id="377" r:id="rId17"/>
    <p:sldId id="380" r:id="rId18"/>
    <p:sldId id="379" r:id="rId19"/>
    <p:sldId id="378" r:id="rId20"/>
    <p:sldId id="381"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190" autoAdjust="0"/>
  </p:normalViewPr>
  <p:slideViewPr>
    <p:cSldViewPr>
      <p:cViewPr>
        <p:scale>
          <a:sx n="87" d="100"/>
          <a:sy n="87" d="100"/>
        </p:scale>
        <p:origin x="-2304" y="-5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7A7411F-5962-43D2-8BDF-DBE29F4535E2}" type="datetimeFigureOut">
              <a:rPr lang="id-ID"/>
              <a:pPr>
                <a:defRPr/>
              </a:pPr>
              <a:t>15/05/2019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63707B7-A839-446A-9626-7F48954E6744}" type="slidenum">
              <a:rPr lang="id-ID"/>
              <a:pPr>
                <a:defRPr/>
              </a:pPr>
              <a:t>‹#›</a:t>
            </a:fld>
            <a:endParaRPr lang="id-ID"/>
          </a:p>
        </p:txBody>
      </p:sp>
    </p:spTree>
    <p:extLst>
      <p:ext uri="{BB962C8B-B14F-4D97-AF65-F5344CB8AC3E}">
        <p14:creationId xmlns:p14="http://schemas.microsoft.com/office/powerpoint/2010/main" val="27905562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184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821CEE1-A99B-4C1C-A80F-978194060E0F}" type="slidenum">
              <a:rPr lang="id-ID" altLang="en-US" smtClean="0">
                <a:latin typeface="Calibri" pitchFamily="34" charset="0"/>
              </a:rPr>
              <a:pPr/>
              <a:t>2</a:t>
            </a:fld>
            <a:endParaRPr lang="id-ID" alt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E954269-451C-4D69-B509-700AA831B682}" type="slidenum">
              <a:rPr lang="id-ID" smtClean="0"/>
              <a:pPr>
                <a:defRPr/>
              </a:pPr>
              <a:t>11</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753332A7-525F-4D46-87BE-948A87799FF2}" type="slidenum">
              <a:rPr lang="id-ID" smtClean="0"/>
              <a:pPr>
                <a:defRPr/>
              </a:pPr>
              <a:t>12</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2D511C4-29A4-4D86-8CF3-26D4E0CA886B}" type="slidenum">
              <a:rPr lang="id-ID" smtClean="0"/>
              <a:pPr>
                <a:defRPr/>
              </a:pPr>
              <a:t>13</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382060D-E8EF-4C9C-8F93-394C876057B5}" type="slidenum">
              <a:rPr lang="id-ID" smtClean="0"/>
              <a:pPr>
                <a:defRPr/>
              </a:pPr>
              <a:t>14</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1CACD6E-301E-4874-85FB-D3ED9AFEF1C1}" type="slidenum">
              <a:rPr lang="id-ID" smtClean="0"/>
              <a:pPr>
                <a:defRPr/>
              </a:pPr>
              <a:t>15</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1CACD6E-301E-4874-85FB-D3ED9AFEF1C1}" type="slidenum">
              <a:rPr lang="id-ID" smtClean="0"/>
              <a:pPr>
                <a:defRPr/>
              </a:pPr>
              <a:t>16</a:t>
            </a:fld>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1CACD6E-301E-4874-85FB-D3ED9AFEF1C1}" type="slidenum">
              <a:rPr lang="id-ID" smtClean="0"/>
              <a:pPr>
                <a:defRPr/>
              </a:pPr>
              <a:t>17</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1CACD6E-301E-4874-85FB-D3ED9AFEF1C1}" type="slidenum">
              <a:rPr lang="id-ID" smtClean="0"/>
              <a:pPr>
                <a:defRPr/>
              </a:pPr>
              <a:t>18</a:t>
            </a:fld>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1CACD6E-301E-4874-85FB-D3ED9AFEF1C1}" type="slidenum">
              <a:rPr lang="id-ID" smtClean="0"/>
              <a:pPr>
                <a:defRPr/>
              </a:pPr>
              <a:t>19</a:t>
            </a:fld>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1CACD6E-301E-4874-85FB-D3ED9AFEF1C1}" type="slidenum">
              <a:rPr lang="id-ID" smtClean="0"/>
              <a:pPr>
                <a:defRPr/>
              </a:pPr>
              <a:t>20</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194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066D63E-8121-48CD-8ED3-DE299A5E0FE9}" type="slidenum">
              <a:rPr lang="id-ID" altLang="en-US" smtClean="0">
                <a:latin typeface="Calibri" pitchFamily="34" charset="0"/>
              </a:rPr>
              <a:pPr/>
              <a:t>3</a:t>
            </a:fld>
            <a:endParaRPr lang="id-ID" alt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2048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5DCE18E-8DBD-489A-BD95-A611953C9F0E}" type="slidenum">
              <a:rPr lang="id-ID" altLang="en-US" smtClean="0">
                <a:latin typeface="Calibri" pitchFamily="34" charset="0"/>
              </a:rPr>
              <a:pPr/>
              <a:t>4</a:t>
            </a:fld>
            <a:endParaRPr lang="id-ID" alt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2355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F68EBB6-E7EC-4C8D-A422-A67A0620CA4E}" type="slidenum">
              <a:rPr lang="id-ID" altLang="en-US" smtClean="0">
                <a:latin typeface="Calibri" pitchFamily="34" charset="0"/>
              </a:rPr>
              <a:pPr/>
              <a:t>5</a:t>
            </a:fld>
            <a:endParaRPr lang="id-ID"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2458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7F0E17-E3D7-4DCA-AC4D-05225CB450C5}" type="slidenum">
              <a:rPr lang="id-ID" altLang="en-US" smtClean="0">
                <a:latin typeface="Calibri" pitchFamily="34" charset="0"/>
              </a:rPr>
              <a:pPr/>
              <a:t>6</a:t>
            </a:fld>
            <a:endParaRPr lang="id-ID" alt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pPr>
                <a:defRPr/>
              </a:pPr>
              <a:t>7</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83CE223-8EA8-4B88-8B34-4E4C22DA1FFF}" type="slidenum">
              <a:rPr lang="id-ID" smtClean="0"/>
              <a:pPr>
                <a:defRPr/>
              </a:pPr>
              <a:t>8</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C326F7B6-4988-44F2-8A01-611AB6623278}" type="slidenum">
              <a:rPr lang="id-ID" smtClean="0"/>
              <a:pPr>
                <a:defRPr/>
              </a:pPr>
              <a:t>9</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D930821-ED3E-4E86-A02C-A52F06F4C3A7}" type="slidenum">
              <a:rPr lang="id-ID" smtClean="0"/>
              <a:pPr>
                <a:defRPr/>
              </a:pPr>
              <a:t>10</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7938"/>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
        <p:nvSpPr>
          <p:cNvPr id="5" name="Date Placeholder 3"/>
          <p:cNvSpPr>
            <a:spLocks noGrp="1"/>
          </p:cNvSpPr>
          <p:nvPr>
            <p:ph type="dt" sz="half" idx="10"/>
          </p:nvPr>
        </p:nvSpPr>
        <p:spPr>
          <a:xfrm>
            <a:off x="152400" y="5029200"/>
            <a:ext cx="2590800" cy="1692275"/>
          </a:xfrm>
          <a:prstGeom prst="rect">
            <a:avLst/>
          </a:prstGeom>
        </p:spPr>
        <p:txBody>
          <a:bodyPr anchor="b"/>
          <a:lstStyle>
            <a:lvl1pPr algn="ctr">
              <a:defRPr sz="2000" b="1">
                <a:solidFill>
                  <a:schemeClr val="tx1"/>
                </a:solidFill>
                <a:effectLst>
                  <a:outerShdw blurRad="38100" dist="38100" dir="2700000" algn="tl">
                    <a:srgbClr val="000000">
                      <a:alpha val="43137"/>
                    </a:srgbClr>
                  </a:outerShdw>
                </a:effectLst>
              </a:defRPr>
            </a:lvl1pPr>
          </a:lstStyle>
          <a:p>
            <a:pPr>
              <a:defRPr/>
            </a:pPr>
            <a:fld id="{64BE28D7-1570-419B-AB9A-79F9EDBE69CA}" type="datetime1">
              <a:rPr lang="en-US" smtClean="0"/>
              <a:pPr>
                <a:defRPr/>
              </a:pPr>
              <a:t>15-May-19</a:t>
            </a:fld>
            <a:endParaRPr lang="en-US"/>
          </a:p>
        </p:txBody>
      </p:sp>
    </p:spTree>
    <p:extLst>
      <p:ext uri="{BB962C8B-B14F-4D97-AF65-F5344CB8AC3E}">
        <p14:creationId xmlns:p14="http://schemas.microsoft.com/office/powerpoint/2010/main" val="45137907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7312288-0F77-4C6A-BF8B-D755D3F4BACF}" type="datetime1">
              <a:rPr lang="en-US" smtClean="0"/>
              <a:pPr>
                <a:defRPr/>
              </a:pPr>
              <a:t>15-May-19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1AF6AB-0AFC-410A-A00E-37016E6409C3}" type="slidenum">
              <a:rPr lang="en-US" smtClean="0"/>
              <a:pPr>
                <a:defRPr/>
              </a:pPr>
              <a:t>‹#›</a:t>
            </a:fld>
            <a:endParaRPr lang="en-US"/>
          </a:p>
        </p:txBody>
      </p:sp>
    </p:spTree>
    <p:extLst>
      <p:ext uri="{BB962C8B-B14F-4D97-AF65-F5344CB8AC3E}">
        <p14:creationId xmlns:p14="http://schemas.microsoft.com/office/powerpoint/2010/main" val="677390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93A2D8B-6010-4AA9-8A3F-28DD6CC616FA}" type="datetime1">
              <a:rPr lang="en-US" smtClean="0"/>
              <a:pPr>
                <a:defRPr/>
              </a:pPr>
              <a:t>15-May-19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99E929-AF45-43C0-BB8E-CD8E9B14EA9E}" type="slidenum">
              <a:rPr lang="en-US" smtClean="0"/>
              <a:pPr>
                <a:defRPr/>
              </a:pPr>
              <a:t>‹#›</a:t>
            </a:fld>
            <a:endParaRPr lang="en-US"/>
          </a:p>
        </p:txBody>
      </p:sp>
    </p:spTree>
    <p:extLst>
      <p:ext uri="{BB962C8B-B14F-4D97-AF65-F5344CB8AC3E}">
        <p14:creationId xmlns:p14="http://schemas.microsoft.com/office/powerpoint/2010/main" val="67984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C0F78FA-53DA-4C19-8544-485CE105EB33}" type="datetime1">
              <a:rPr lang="en-US" smtClean="0"/>
              <a:pPr>
                <a:defRPr/>
              </a:pPr>
              <a:t>15-May-19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5A1A0B-BFAE-4606-BBE7-7740C7814125}" type="slidenum">
              <a:rPr lang="en-US" smtClean="0"/>
              <a:pPr>
                <a:defRPr/>
              </a:pPr>
              <a:t>‹#›</a:t>
            </a:fld>
            <a:endParaRPr lang="en-US"/>
          </a:p>
        </p:txBody>
      </p:sp>
    </p:spTree>
    <p:extLst>
      <p:ext uri="{BB962C8B-B14F-4D97-AF65-F5344CB8AC3E}">
        <p14:creationId xmlns:p14="http://schemas.microsoft.com/office/powerpoint/2010/main" val="339703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F9862A3-2013-438F-9049-7E56A3DD6830}" type="datetime1">
              <a:rPr lang="en-US" smtClean="0"/>
              <a:pPr>
                <a:defRPr/>
              </a:pPr>
              <a:t>15-May-19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7FF70C-E240-41E1-AEB9-8C22D945C766}" type="slidenum">
              <a:rPr lang="en-US" smtClean="0"/>
              <a:pPr>
                <a:defRPr/>
              </a:pPr>
              <a:t>‹#›</a:t>
            </a:fld>
            <a:endParaRPr lang="en-US"/>
          </a:p>
        </p:txBody>
      </p:sp>
    </p:spTree>
    <p:extLst>
      <p:ext uri="{BB962C8B-B14F-4D97-AF65-F5344CB8AC3E}">
        <p14:creationId xmlns:p14="http://schemas.microsoft.com/office/powerpoint/2010/main" val="1309750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EAC3A71-D019-4897-914A-43B3D80389AA}" type="datetime1">
              <a:rPr lang="en-US" smtClean="0"/>
              <a:pPr>
                <a:defRPr/>
              </a:pPr>
              <a:t>15-May-19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F1EC88-8680-43F0-93AA-6D7E5E165232}" type="slidenum">
              <a:rPr lang="en-US" smtClean="0"/>
              <a:pPr>
                <a:defRPr/>
              </a:pPr>
              <a:t>‹#›</a:t>
            </a:fld>
            <a:endParaRPr lang="en-US"/>
          </a:p>
        </p:txBody>
      </p:sp>
    </p:spTree>
    <p:extLst>
      <p:ext uri="{BB962C8B-B14F-4D97-AF65-F5344CB8AC3E}">
        <p14:creationId xmlns:p14="http://schemas.microsoft.com/office/powerpoint/2010/main" val="294900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3C494FC-3B95-4709-98B0-68F0CBCA4BC1}" type="datetime1">
              <a:rPr lang="en-US" smtClean="0"/>
              <a:pPr>
                <a:defRPr/>
              </a:pPr>
              <a:t>15-May-19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9ED7F9-53C1-4998-A51B-F181F0D6F52E}" type="slidenum">
              <a:rPr lang="en-US" smtClean="0"/>
              <a:pPr>
                <a:defRPr/>
              </a:pPr>
              <a:t>‹#›</a:t>
            </a:fld>
            <a:endParaRPr lang="en-US"/>
          </a:p>
        </p:txBody>
      </p:sp>
    </p:spTree>
    <p:extLst>
      <p:ext uri="{BB962C8B-B14F-4D97-AF65-F5344CB8AC3E}">
        <p14:creationId xmlns:p14="http://schemas.microsoft.com/office/powerpoint/2010/main" val="15273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3D20611-488E-4775-99CA-66F08B3CD9F2}" type="datetime1">
              <a:rPr lang="en-US" smtClean="0"/>
              <a:pPr>
                <a:defRPr/>
              </a:pPr>
              <a:t>15-May-19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BD8136-5618-47C1-BB6B-1A11DCB11D94}" type="slidenum">
              <a:rPr lang="en-US" smtClean="0"/>
              <a:pPr>
                <a:defRPr/>
              </a:pPr>
              <a:t>‹#›</a:t>
            </a:fld>
            <a:endParaRPr lang="en-US"/>
          </a:p>
        </p:txBody>
      </p:sp>
    </p:spTree>
    <p:extLst>
      <p:ext uri="{BB962C8B-B14F-4D97-AF65-F5344CB8AC3E}">
        <p14:creationId xmlns:p14="http://schemas.microsoft.com/office/powerpoint/2010/main" val="82712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32F9DD1-48A0-45EA-BB4C-ADBA667B1D3A}" type="datetime1">
              <a:rPr lang="en-US" smtClean="0"/>
              <a:pPr>
                <a:defRPr/>
              </a:pPr>
              <a:t>15-May-19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FB13AB-4301-4195-B635-009CBFB1F5CE}" type="slidenum">
              <a:rPr lang="en-US" smtClean="0"/>
              <a:pPr>
                <a:defRPr/>
              </a:pPr>
              <a:t>‹#›</a:t>
            </a:fld>
            <a:endParaRPr lang="en-US"/>
          </a:p>
        </p:txBody>
      </p:sp>
    </p:spTree>
    <p:extLst>
      <p:ext uri="{BB962C8B-B14F-4D97-AF65-F5344CB8AC3E}">
        <p14:creationId xmlns:p14="http://schemas.microsoft.com/office/powerpoint/2010/main" val="407994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F4FB05B-3B90-4014-AE71-08619DCDC0D6}" type="datetime1">
              <a:rPr lang="en-US" smtClean="0"/>
              <a:pPr>
                <a:defRPr/>
              </a:pPr>
              <a:t>15-May-19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E24B19-98E3-4287-8921-7C43E1AFF0C1}" type="slidenum">
              <a:rPr lang="en-US" smtClean="0"/>
              <a:pPr>
                <a:defRPr/>
              </a:pPr>
              <a:t>‹#›</a:t>
            </a:fld>
            <a:endParaRPr lang="en-US"/>
          </a:p>
        </p:txBody>
      </p:sp>
    </p:spTree>
    <p:extLst>
      <p:ext uri="{BB962C8B-B14F-4D97-AF65-F5344CB8AC3E}">
        <p14:creationId xmlns:p14="http://schemas.microsoft.com/office/powerpoint/2010/main" val="2773418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94A1A67-7B74-4A67-97CE-7B00FC7E03EE}" type="datetime1">
              <a:rPr lang="en-US" smtClean="0"/>
              <a:pPr>
                <a:defRPr/>
              </a:pPr>
              <a:t>15-May-19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B2A012-C078-44F7-AC23-A0E89DC6CBCB}" type="slidenum">
              <a:rPr lang="en-US" smtClean="0"/>
              <a:pPr>
                <a:defRPr/>
              </a:pPr>
              <a:t>‹#›</a:t>
            </a:fld>
            <a:endParaRPr lang="en-US"/>
          </a:p>
        </p:txBody>
      </p:sp>
    </p:spTree>
    <p:extLst>
      <p:ext uri="{BB962C8B-B14F-4D97-AF65-F5344CB8AC3E}">
        <p14:creationId xmlns:p14="http://schemas.microsoft.com/office/powerpoint/2010/main" val="316396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pPr>
              <a:defRPr/>
            </a:pPr>
            <a:fld id="{1F2C22BE-CED9-405A-917A-3BB819EFD2DD}" type="slidenum">
              <a:rPr lang="en-US" smtClean="0"/>
              <a:pPr>
                <a:defRPr/>
              </a:pPr>
              <a:t>‹#›</a:t>
            </a:fld>
            <a:endParaRPr lang="en-US"/>
          </a:p>
        </p:txBody>
      </p:sp>
      <p:pic>
        <p:nvPicPr>
          <p:cNvPr id="1030"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11113"/>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srcRect l="1051" r="800" b="504"/>
          <a:stretch>
            <a:fillRect/>
          </a:stretch>
        </p:blipFill>
        <p:spPr bwMode="auto">
          <a:xfrm>
            <a:off x="0" y="304800"/>
            <a:ext cx="9144000" cy="6840538"/>
          </a:xfrm>
          <a:prstGeom prst="rect">
            <a:avLst/>
          </a:prstGeom>
          <a:noFill/>
          <a:ln w="9525">
            <a:noFill/>
            <a:miter lim="800000"/>
            <a:headEnd/>
            <a:tailEnd/>
          </a:ln>
        </p:spPr>
      </p:pic>
      <p:sp>
        <p:nvSpPr>
          <p:cNvPr id="2051" name="TextBox 1"/>
          <p:cNvSpPr txBox="1">
            <a:spLocks noChangeArrowheads="1"/>
          </p:cNvSpPr>
          <p:nvPr/>
        </p:nvSpPr>
        <p:spPr bwMode="auto">
          <a:xfrm>
            <a:off x="3200400" y="3725863"/>
            <a:ext cx="5638800" cy="1200329"/>
          </a:xfrm>
          <a:prstGeom prst="rect">
            <a:avLst/>
          </a:prstGeom>
          <a:noFill/>
          <a:ln w="9525">
            <a:noFill/>
            <a:miter lim="800000"/>
            <a:headEnd/>
            <a:tailEnd/>
          </a:ln>
        </p:spPr>
        <p:txBody>
          <a:bodyPr>
            <a:spAutoFit/>
          </a:bodyPr>
          <a:lstStyle/>
          <a:p>
            <a:pPr algn="ctr"/>
            <a:r>
              <a:rPr lang="en-US" b="1" dirty="0" smtClean="0">
                <a:solidFill>
                  <a:schemeClr val="bg1"/>
                </a:solidFill>
              </a:rPr>
              <a:t>INTRODUCTION TO LINGUISTICS</a:t>
            </a:r>
            <a:endParaRPr lang="en-US" b="1" dirty="0">
              <a:solidFill>
                <a:schemeClr val="bg1"/>
              </a:solidFill>
            </a:endParaRPr>
          </a:p>
          <a:p>
            <a:pPr algn="ctr"/>
            <a:r>
              <a:rPr lang="en-US" b="1" dirty="0">
                <a:solidFill>
                  <a:schemeClr val="bg1"/>
                </a:solidFill>
              </a:rPr>
              <a:t>SESSION </a:t>
            </a:r>
            <a:r>
              <a:rPr lang="en-US" b="1" dirty="0" smtClean="0">
                <a:solidFill>
                  <a:schemeClr val="bg1"/>
                </a:solidFill>
              </a:rPr>
              <a:t>1</a:t>
            </a:r>
          </a:p>
          <a:p>
            <a:pPr algn="ctr"/>
            <a:r>
              <a:rPr lang="en-US" b="1" dirty="0" smtClean="0">
                <a:solidFill>
                  <a:schemeClr val="bg1"/>
                </a:solidFill>
              </a:rPr>
              <a:t>RIKA </a:t>
            </a:r>
            <a:r>
              <a:rPr lang="en-US" b="1" dirty="0">
                <a:solidFill>
                  <a:schemeClr val="bg1"/>
                </a:solidFill>
              </a:rPr>
              <a:t>MUTIARA, </a:t>
            </a:r>
            <a:r>
              <a:rPr lang="en-US" b="1" dirty="0" err="1" smtClean="0">
                <a:solidFill>
                  <a:schemeClr val="bg1"/>
                </a:solidFill>
              </a:rPr>
              <a:t>S.Pd</a:t>
            </a:r>
            <a:r>
              <a:rPr lang="en-US" b="1" dirty="0" smtClean="0">
                <a:solidFill>
                  <a:schemeClr val="bg1"/>
                </a:solidFill>
              </a:rPr>
              <a:t>., </a:t>
            </a:r>
            <a:r>
              <a:rPr lang="en-US" b="1" dirty="0" err="1" smtClean="0">
                <a:solidFill>
                  <a:schemeClr val="bg1"/>
                </a:solidFill>
              </a:rPr>
              <a:t>M.Hum</a:t>
            </a:r>
            <a:r>
              <a:rPr lang="en-US" b="1" dirty="0" smtClean="0">
                <a:solidFill>
                  <a:schemeClr val="bg1"/>
                </a:solidFill>
              </a:rPr>
              <a:t>.</a:t>
            </a:r>
            <a:endParaRPr lang="en-US" b="1" dirty="0">
              <a:solidFill>
                <a:schemeClr val="bg1"/>
              </a:solidFill>
            </a:endParaRPr>
          </a:p>
          <a:p>
            <a:pPr algn="ctr"/>
            <a:r>
              <a:rPr lang="en-US" b="1" dirty="0">
                <a:solidFill>
                  <a:schemeClr val="bg1"/>
                </a:solidFill>
              </a:rPr>
              <a:t>PENDIDIKAN </a:t>
            </a:r>
            <a:r>
              <a:rPr lang="en-US" b="1" dirty="0" smtClean="0">
                <a:solidFill>
                  <a:schemeClr val="bg1"/>
                </a:solidFill>
              </a:rPr>
              <a:t>BAHASA INGGRIS, </a:t>
            </a:r>
            <a:r>
              <a:rPr lang="en-US" b="1" dirty="0">
                <a:solidFill>
                  <a:schemeClr val="bg1"/>
                </a:solidFill>
              </a:rPr>
              <a:t>FKIP</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0243" name="Title 5"/>
          <p:cNvSpPr>
            <a:spLocks noGrp="1"/>
          </p:cNvSpPr>
          <p:nvPr>
            <p:ph type="title"/>
          </p:nvPr>
        </p:nvSpPr>
        <p:spPr>
          <a:xfrm>
            <a:off x="533400" y="685800"/>
            <a:ext cx="8229600" cy="685800"/>
          </a:xfrm>
        </p:spPr>
        <p:txBody>
          <a:bodyPr/>
          <a:lstStyle/>
          <a:p>
            <a:pPr>
              <a:spcBef>
                <a:spcPct val="50000"/>
              </a:spcBef>
            </a:pPr>
            <a:r>
              <a:rPr lang="en-US" sz="3200" dirty="0" err="1" smtClean="0">
                <a:latin typeface="Arial" charset="0"/>
                <a:cs typeface="Arial" charset="0"/>
              </a:rPr>
              <a:t>Macrolinguistics</a:t>
            </a:r>
            <a:endParaRPr lang="en-US" sz="3200" dirty="0" smtClean="0">
              <a:latin typeface="Arial" charset="0"/>
              <a:cs typeface="Arial" charset="0"/>
            </a:endParaRPr>
          </a:p>
        </p:txBody>
      </p:sp>
      <p:sp>
        <p:nvSpPr>
          <p:cNvPr id="10244" name="Content Placeholder 5"/>
          <p:cNvSpPr>
            <a:spLocks noGrp="1"/>
          </p:cNvSpPr>
          <p:nvPr>
            <p:ph idx="1"/>
          </p:nvPr>
        </p:nvSpPr>
        <p:spPr>
          <a:xfrm>
            <a:off x="457200" y="1524000"/>
            <a:ext cx="8229600" cy="4602163"/>
          </a:xfrm>
        </p:spPr>
        <p:txBody>
          <a:bodyPr/>
          <a:lstStyle/>
          <a:p>
            <a:pPr marL="0" indent="0">
              <a:buNone/>
            </a:pPr>
            <a:r>
              <a:rPr lang="en-US" dirty="0"/>
              <a:t>Apply broader views such as</a:t>
            </a:r>
          </a:p>
          <a:p>
            <a:r>
              <a:rPr lang="en-US" sz="2400" dirty="0"/>
              <a:t>Psycholinguistics</a:t>
            </a:r>
          </a:p>
          <a:p>
            <a:r>
              <a:rPr lang="en-US" sz="2400" dirty="0"/>
              <a:t>Sociolinguistics</a:t>
            </a:r>
          </a:p>
          <a:p>
            <a:r>
              <a:rPr lang="en-US" sz="2400" dirty="0" err="1"/>
              <a:t>Neurolinguistics</a:t>
            </a:r>
            <a:endParaRPr lang="en-US" sz="2400" dirty="0"/>
          </a:p>
          <a:p>
            <a:r>
              <a:rPr lang="en-US" sz="2400" dirty="0"/>
              <a:t>Discourse Analysis</a:t>
            </a:r>
          </a:p>
          <a:p>
            <a:r>
              <a:rPr lang="en-US" sz="2400" dirty="0"/>
              <a:t>Computational linguistics</a:t>
            </a:r>
          </a:p>
          <a:p>
            <a:r>
              <a:rPr lang="en-US" sz="2400" dirty="0"/>
              <a:t>Historical linguistics</a:t>
            </a:r>
          </a:p>
          <a:p>
            <a:endParaRPr lang="en-US" sz="2400" dirty="0" smtClean="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1267" name="Title 5"/>
          <p:cNvSpPr>
            <a:spLocks noGrp="1"/>
          </p:cNvSpPr>
          <p:nvPr>
            <p:ph type="title"/>
          </p:nvPr>
        </p:nvSpPr>
        <p:spPr>
          <a:xfrm>
            <a:off x="533400" y="685800"/>
            <a:ext cx="8229600" cy="685800"/>
          </a:xfrm>
        </p:spPr>
        <p:txBody>
          <a:bodyPr/>
          <a:lstStyle/>
          <a:p>
            <a:pPr>
              <a:spcBef>
                <a:spcPct val="50000"/>
              </a:spcBef>
            </a:pPr>
            <a:r>
              <a:rPr lang="en-US" sz="3200" dirty="0" err="1" smtClean="0">
                <a:latin typeface="Arial" charset="0"/>
                <a:cs typeface="Arial" charset="0"/>
              </a:rPr>
              <a:t>Macrolinguistics</a:t>
            </a:r>
            <a:endParaRPr lang="en-US" sz="3200" dirty="0" smtClean="0">
              <a:latin typeface="Arial" charset="0"/>
              <a:cs typeface="Arial" charset="0"/>
            </a:endParaRPr>
          </a:p>
        </p:txBody>
      </p:sp>
      <p:sp>
        <p:nvSpPr>
          <p:cNvPr id="11268" name="Content Placeholder 5"/>
          <p:cNvSpPr>
            <a:spLocks noGrp="1"/>
          </p:cNvSpPr>
          <p:nvPr>
            <p:ph idx="1"/>
          </p:nvPr>
        </p:nvSpPr>
        <p:spPr>
          <a:xfrm>
            <a:off x="457200" y="1524000"/>
            <a:ext cx="8229600" cy="4602163"/>
          </a:xfrm>
        </p:spPr>
        <p:txBody>
          <a:bodyPr/>
          <a:lstStyle/>
          <a:p>
            <a:r>
              <a:rPr lang="en-US" sz="2800" dirty="0"/>
              <a:t>Psycholinguistics: investigates and describes the psychological processes that make it possible for humans to master and use language</a:t>
            </a:r>
          </a:p>
          <a:p>
            <a:r>
              <a:rPr lang="en-US" sz="2800" dirty="0"/>
              <a:t>Sociolinguistics: how language use interacts with or is affected by social factors</a:t>
            </a:r>
          </a:p>
          <a:p>
            <a:r>
              <a:rPr lang="en-US" sz="2800" dirty="0" err="1"/>
              <a:t>Neurolinguistics</a:t>
            </a:r>
            <a:r>
              <a:rPr lang="en-US" sz="2800" dirty="0"/>
              <a:t>: how and where our brains store our knowledge of the language, what happens in our brains as we acquire that knowledge, and what happens as we use it in our everyday </a:t>
            </a:r>
            <a:r>
              <a:rPr lang="en-US" sz="2800" dirty="0" smtClean="0"/>
              <a:t>lives</a:t>
            </a:r>
            <a:endParaRPr lang="en-US" sz="2800" dirty="0"/>
          </a:p>
          <a:p>
            <a:pPr fontAlgn="ctr"/>
            <a:endParaRPr lang="id-ID" sz="22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2291" name="Title 5"/>
          <p:cNvSpPr>
            <a:spLocks noGrp="1"/>
          </p:cNvSpPr>
          <p:nvPr>
            <p:ph type="title"/>
          </p:nvPr>
        </p:nvSpPr>
        <p:spPr>
          <a:xfrm>
            <a:off x="533400" y="685800"/>
            <a:ext cx="8229600" cy="685800"/>
          </a:xfrm>
        </p:spPr>
        <p:txBody>
          <a:bodyPr/>
          <a:lstStyle/>
          <a:p>
            <a:pPr>
              <a:spcBef>
                <a:spcPct val="50000"/>
              </a:spcBef>
            </a:pPr>
            <a:r>
              <a:rPr lang="en-US" sz="3200" dirty="0" err="1" smtClean="0">
                <a:latin typeface="Arial" charset="0"/>
                <a:cs typeface="Arial" charset="0"/>
              </a:rPr>
              <a:t>Macrolinguistics</a:t>
            </a:r>
            <a:endParaRPr lang="en-US" sz="3200" dirty="0" smtClean="0">
              <a:latin typeface="Arial" charset="0"/>
              <a:cs typeface="Arial" charset="0"/>
            </a:endParaRPr>
          </a:p>
        </p:txBody>
      </p:sp>
      <p:sp>
        <p:nvSpPr>
          <p:cNvPr id="12292" name="Content Placeholder 5"/>
          <p:cNvSpPr>
            <a:spLocks noGrp="1"/>
          </p:cNvSpPr>
          <p:nvPr>
            <p:ph idx="1"/>
          </p:nvPr>
        </p:nvSpPr>
        <p:spPr>
          <a:xfrm>
            <a:off x="457200" y="1524000"/>
            <a:ext cx="8229600" cy="4602163"/>
          </a:xfrm>
        </p:spPr>
        <p:txBody>
          <a:bodyPr/>
          <a:lstStyle/>
          <a:p>
            <a:r>
              <a:rPr lang="en-US" sz="2800" dirty="0"/>
              <a:t>Discourse analysis: how language is used in social contexts</a:t>
            </a:r>
          </a:p>
          <a:p>
            <a:r>
              <a:rPr lang="en-US" sz="2800" dirty="0"/>
              <a:t>Computational linguistics: how computer science are applied to linguistics</a:t>
            </a:r>
          </a:p>
          <a:p>
            <a:r>
              <a:rPr lang="en-US" sz="2800" dirty="0"/>
              <a:t>Historical linguistics: how languages change across time</a:t>
            </a:r>
          </a:p>
          <a:p>
            <a:endParaRPr lang="en-US" sz="2800" dirty="0" smtClean="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3315" name="Title 5"/>
          <p:cNvSpPr>
            <a:spLocks noGrp="1"/>
          </p:cNvSpPr>
          <p:nvPr>
            <p:ph type="title"/>
          </p:nvPr>
        </p:nvSpPr>
        <p:spPr>
          <a:xfrm>
            <a:off x="533400" y="685800"/>
            <a:ext cx="8229600" cy="685800"/>
          </a:xfrm>
        </p:spPr>
        <p:txBody>
          <a:bodyPr/>
          <a:lstStyle/>
          <a:p>
            <a:pPr>
              <a:spcBef>
                <a:spcPct val="50000"/>
              </a:spcBef>
            </a:pPr>
            <a:r>
              <a:rPr lang="en-US" sz="3200" dirty="0" smtClean="0">
                <a:latin typeface="Arial" charset="0"/>
                <a:cs typeface="Arial" charset="0"/>
              </a:rPr>
              <a:t>Prescriptive grammar</a:t>
            </a:r>
          </a:p>
        </p:txBody>
      </p:sp>
      <p:sp>
        <p:nvSpPr>
          <p:cNvPr id="13316" name="Content Placeholder 5"/>
          <p:cNvSpPr>
            <a:spLocks noGrp="1"/>
          </p:cNvSpPr>
          <p:nvPr>
            <p:ph idx="1"/>
          </p:nvPr>
        </p:nvSpPr>
        <p:spPr>
          <a:xfrm>
            <a:off x="457200" y="1524000"/>
            <a:ext cx="8229600" cy="4602163"/>
          </a:xfrm>
        </p:spPr>
        <p:txBody>
          <a:bodyPr/>
          <a:lstStyle/>
          <a:p>
            <a:r>
              <a:rPr lang="en-US" sz="2400" dirty="0"/>
              <a:t>How language should be used. </a:t>
            </a:r>
          </a:p>
          <a:p>
            <a:r>
              <a:rPr lang="en-US" sz="2400" dirty="0"/>
              <a:t>The “correct language”</a:t>
            </a:r>
          </a:p>
          <a:p>
            <a:r>
              <a:rPr lang="en-US" sz="2400" dirty="0"/>
              <a:t>Correcting people's use of the language to be standard language</a:t>
            </a:r>
          </a:p>
          <a:p>
            <a:r>
              <a:rPr lang="en-US" sz="2400" dirty="0"/>
              <a:t>Language class </a:t>
            </a:r>
            <a:r>
              <a:rPr lang="en-US" sz="2400" dirty="0">
                <a:sym typeface="Wingdings" pitchFamily="2" charset="2"/>
              </a:rPr>
              <a:t> </a:t>
            </a:r>
            <a:r>
              <a:rPr lang="en-US" sz="2400" dirty="0"/>
              <a:t>teach people how to use language in a certain way</a:t>
            </a:r>
          </a:p>
          <a:p>
            <a:r>
              <a:rPr lang="en-US" sz="2400" dirty="0"/>
              <a:t>Example: </a:t>
            </a:r>
          </a:p>
          <a:p>
            <a:pPr marL="0" indent="0">
              <a:buNone/>
            </a:pPr>
            <a:r>
              <a:rPr lang="en-US" sz="2400" dirty="0" smtClean="0"/>
              <a:t>	A</a:t>
            </a:r>
            <a:r>
              <a:rPr lang="en-US" sz="2400" dirty="0"/>
              <a:t>: Thank you</a:t>
            </a:r>
          </a:p>
          <a:p>
            <a:pPr marL="0" indent="0">
              <a:buNone/>
            </a:pPr>
            <a:r>
              <a:rPr lang="en-US" sz="2400" dirty="0" smtClean="0"/>
              <a:t>	B</a:t>
            </a:r>
            <a:r>
              <a:rPr lang="en-US" sz="2400" dirty="0"/>
              <a:t>: You’re welcome/My pleasure</a:t>
            </a:r>
          </a:p>
          <a:p>
            <a:endParaRPr lang="en-US" sz="22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4339" name="Title 5"/>
          <p:cNvSpPr>
            <a:spLocks noGrp="1"/>
          </p:cNvSpPr>
          <p:nvPr>
            <p:ph type="title"/>
          </p:nvPr>
        </p:nvSpPr>
        <p:spPr>
          <a:xfrm>
            <a:off x="533400" y="685800"/>
            <a:ext cx="8229600" cy="685800"/>
          </a:xfrm>
        </p:spPr>
        <p:txBody>
          <a:bodyPr/>
          <a:lstStyle/>
          <a:p>
            <a:pPr>
              <a:spcBef>
                <a:spcPct val="50000"/>
              </a:spcBef>
            </a:pPr>
            <a:r>
              <a:rPr lang="en-US" sz="3200" dirty="0" smtClean="0">
                <a:latin typeface="Arial" charset="0"/>
                <a:cs typeface="Arial" charset="0"/>
              </a:rPr>
              <a:t>Descriptive grammar</a:t>
            </a:r>
          </a:p>
        </p:txBody>
      </p:sp>
      <p:sp>
        <p:nvSpPr>
          <p:cNvPr id="14340" name="Content Placeholder 5"/>
          <p:cNvSpPr>
            <a:spLocks noGrp="1"/>
          </p:cNvSpPr>
          <p:nvPr>
            <p:ph idx="1"/>
          </p:nvPr>
        </p:nvSpPr>
        <p:spPr>
          <a:xfrm>
            <a:off x="457200" y="1524000"/>
            <a:ext cx="8229600" cy="4602163"/>
          </a:xfrm>
        </p:spPr>
        <p:txBody>
          <a:bodyPr/>
          <a:lstStyle/>
          <a:p>
            <a:r>
              <a:rPr lang="en-US" sz="2800" dirty="0"/>
              <a:t>How language is actually used</a:t>
            </a:r>
          </a:p>
          <a:p>
            <a:r>
              <a:rPr lang="en-US" sz="2800" dirty="0"/>
              <a:t>No right and wrong language</a:t>
            </a:r>
          </a:p>
          <a:p>
            <a:endParaRPr lang="id-ID" sz="22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5363" name="Title 5"/>
          <p:cNvSpPr>
            <a:spLocks noGrp="1"/>
          </p:cNvSpPr>
          <p:nvPr>
            <p:ph type="title"/>
          </p:nvPr>
        </p:nvSpPr>
        <p:spPr>
          <a:xfrm>
            <a:off x="533400" y="609600"/>
            <a:ext cx="8229600" cy="838200"/>
          </a:xfrm>
        </p:spPr>
        <p:txBody>
          <a:bodyPr/>
          <a:lstStyle/>
          <a:p>
            <a:pPr>
              <a:spcBef>
                <a:spcPct val="50000"/>
              </a:spcBef>
            </a:pPr>
            <a:r>
              <a:rPr lang="en-US" sz="3200" dirty="0" smtClean="0">
                <a:latin typeface="Arial" charset="0"/>
                <a:cs typeface="Arial" charset="0"/>
              </a:rPr>
              <a:t>Prescriptive </a:t>
            </a:r>
            <a:r>
              <a:rPr lang="en-US" sz="3200" dirty="0" err="1" smtClean="0">
                <a:latin typeface="Arial" charset="0"/>
                <a:cs typeface="Arial" charset="0"/>
              </a:rPr>
              <a:t>vs</a:t>
            </a:r>
            <a:r>
              <a:rPr lang="en-US" sz="3200" dirty="0" smtClean="0">
                <a:latin typeface="Arial" charset="0"/>
                <a:cs typeface="Arial" charset="0"/>
              </a:rPr>
              <a:t> descriptive grammar</a:t>
            </a:r>
          </a:p>
        </p:txBody>
      </p:sp>
      <p:sp>
        <p:nvSpPr>
          <p:cNvPr id="15364" name="Content Placeholder 5"/>
          <p:cNvSpPr>
            <a:spLocks noGrp="1"/>
          </p:cNvSpPr>
          <p:nvPr>
            <p:ph idx="1"/>
          </p:nvPr>
        </p:nvSpPr>
        <p:spPr>
          <a:xfrm>
            <a:off x="457200" y="1524000"/>
            <a:ext cx="8229600" cy="4602163"/>
          </a:xfrm>
        </p:spPr>
        <p:txBody>
          <a:bodyPr/>
          <a:lstStyle/>
          <a:p>
            <a:r>
              <a:rPr lang="en-US" sz="2800" dirty="0" err="1"/>
              <a:t>Bapak</a:t>
            </a:r>
            <a:r>
              <a:rPr lang="en-US" sz="2800" dirty="0"/>
              <a:t> </a:t>
            </a:r>
            <a:r>
              <a:rPr lang="en-US" sz="2800" dirty="0" err="1"/>
              <a:t>Yogo</a:t>
            </a:r>
            <a:r>
              <a:rPr lang="en-US" sz="2800" dirty="0"/>
              <a:t> yang </a:t>
            </a:r>
            <a:r>
              <a:rPr lang="en-US" sz="2800" dirty="0" err="1"/>
              <a:t>terhormat</a:t>
            </a:r>
            <a:r>
              <a:rPr lang="en-US" sz="2800" dirty="0"/>
              <a:t> </a:t>
            </a:r>
            <a:r>
              <a:rPr lang="en-US" sz="2800" dirty="0" err="1"/>
              <a:t>vs</a:t>
            </a:r>
            <a:r>
              <a:rPr lang="en-US" sz="2800" dirty="0"/>
              <a:t> </a:t>
            </a:r>
            <a:r>
              <a:rPr lang="en-US" sz="2800" dirty="0" err="1"/>
              <a:t>Yth</a:t>
            </a:r>
            <a:r>
              <a:rPr lang="en-US" sz="2800" dirty="0"/>
              <a:t>. </a:t>
            </a:r>
            <a:r>
              <a:rPr lang="en-US" sz="2800" dirty="0" err="1"/>
              <a:t>Bapak</a:t>
            </a:r>
            <a:r>
              <a:rPr lang="en-US" sz="2800" dirty="0"/>
              <a:t> </a:t>
            </a:r>
            <a:r>
              <a:rPr lang="en-US" sz="2800" dirty="0" err="1"/>
              <a:t>Yogo</a:t>
            </a:r>
            <a:endParaRPr lang="en-US" sz="2800" dirty="0"/>
          </a:p>
          <a:p>
            <a:endParaRPr lang="id-ID" sz="28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5363" name="Title 5"/>
          <p:cNvSpPr>
            <a:spLocks noGrp="1"/>
          </p:cNvSpPr>
          <p:nvPr>
            <p:ph type="title"/>
          </p:nvPr>
        </p:nvSpPr>
        <p:spPr>
          <a:xfrm>
            <a:off x="533400" y="609600"/>
            <a:ext cx="8229600" cy="838200"/>
          </a:xfrm>
        </p:spPr>
        <p:txBody>
          <a:bodyPr/>
          <a:lstStyle/>
          <a:p>
            <a:pPr>
              <a:spcBef>
                <a:spcPct val="50000"/>
              </a:spcBef>
            </a:pPr>
            <a:r>
              <a:rPr lang="en-US" sz="3200" dirty="0" smtClean="0">
                <a:latin typeface="Arial" charset="0"/>
                <a:cs typeface="Arial" charset="0"/>
              </a:rPr>
              <a:t>What is language?</a:t>
            </a:r>
          </a:p>
        </p:txBody>
      </p:sp>
      <p:sp>
        <p:nvSpPr>
          <p:cNvPr id="15364" name="Content Placeholder 5"/>
          <p:cNvSpPr>
            <a:spLocks noGrp="1"/>
          </p:cNvSpPr>
          <p:nvPr>
            <p:ph idx="1"/>
          </p:nvPr>
        </p:nvSpPr>
        <p:spPr>
          <a:xfrm>
            <a:off x="457200" y="1524000"/>
            <a:ext cx="8229600" cy="4602163"/>
          </a:xfrm>
        </p:spPr>
        <p:txBody>
          <a:bodyPr/>
          <a:lstStyle/>
          <a:p>
            <a:r>
              <a:rPr lang="en-US" sz="2800" dirty="0" smtClean="0"/>
              <a:t>	Language </a:t>
            </a:r>
            <a:r>
              <a:rPr lang="en-US" sz="2800" dirty="0"/>
              <a:t>is a purely human and non-instinctive method of communicating ideas, emotions, and desires by means of system of a voluntary produced symbols (Sapir, 1921)</a:t>
            </a:r>
          </a:p>
          <a:p>
            <a:r>
              <a:rPr lang="en-US" sz="2800" dirty="0"/>
              <a:t>Language is a form of communicating by means of a system of symbols principally transmitted by vocal sounds (</a:t>
            </a:r>
            <a:r>
              <a:rPr lang="en-US" sz="2800" dirty="0" err="1"/>
              <a:t>Hobbins</a:t>
            </a:r>
            <a:r>
              <a:rPr lang="en-US" sz="2800" dirty="0"/>
              <a:t>, 1990)</a:t>
            </a:r>
          </a:p>
          <a:p>
            <a:endParaRPr lang="en-US" sz="2800" dirty="0"/>
          </a:p>
          <a:p>
            <a:pPr>
              <a:buNone/>
            </a:pPr>
            <a:endParaRPr lang="id-ID" sz="28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5363" name="Title 5"/>
          <p:cNvSpPr>
            <a:spLocks noGrp="1"/>
          </p:cNvSpPr>
          <p:nvPr>
            <p:ph type="title"/>
          </p:nvPr>
        </p:nvSpPr>
        <p:spPr>
          <a:xfrm>
            <a:off x="533400" y="685800"/>
            <a:ext cx="8229600" cy="685800"/>
          </a:xfrm>
        </p:spPr>
        <p:txBody>
          <a:bodyPr/>
          <a:lstStyle/>
          <a:p>
            <a:pPr>
              <a:spcBef>
                <a:spcPct val="50000"/>
              </a:spcBef>
            </a:pPr>
            <a:r>
              <a:rPr lang="en-US" sz="3200" dirty="0" smtClean="0">
                <a:latin typeface="Arial" charset="0"/>
                <a:cs typeface="Arial" charset="0"/>
              </a:rPr>
              <a:t>Symbols in language</a:t>
            </a:r>
          </a:p>
        </p:txBody>
      </p:sp>
      <p:sp>
        <p:nvSpPr>
          <p:cNvPr id="15364" name="Content Placeholder 5"/>
          <p:cNvSpPr>
            <a:spLocks noGrp="1"/>
          </p:cNvSpPr>
          <p:nvPr>
            <p:ph idx="1"/>
          </p:nvPr>
        </p:nvSpPr>
        <p:spPr>
          <a:xfrm>
            <a:off x="457200" y="1524000"/>
            <a:ext cx="8229600" cy="4602163"/>
          </a:xfrm>
        </p:spPr>
        <p:txBody>
          <a:bodyPr/>
          <a:lstStyle/>
          <a:p>
            <a:r>
              <a:rPr lang="en-US" sz="2800" dirty="0"/>
              <a:t>There is rarely an inherent association between a word and the object or concept that it denotes. </a:t>
            </a:r>
          </a:p>
          <a:p>
            <a:r>
              <a:rPr lang="en-US" sz="2800" dirty="0"/>
              <a:t>Examples: </a:t>
            </a:r>
          </a:p>
          <a:p>
            <a:r>
              <a:rPr lang="en-US" sz="2800" dirty="0" err="1"/>
              <a:t>Bawang</a:t>
            </a:r>
            <a:r>
              <a:rPr lang="en-US" sz="2800" dirty="0"/>
              <a:t> </a:t>
            </a:r>
            <a:r>
              <a:rPr lang="en-US" sz="2800" dirty="0" err="1"/>
              <a:t>merah</a:t>
            </a:r>
            <a:r>
              <a:rPr lang="en-US" sz="2800" dirty="0"/>
              <a:t>, </a:t>
            </a:r>
            <a:r>
              <a:rPr lang="en-US" sz="2800" dirty="0" err="1"/>
              <a:t>bawang</a:t>
            </a:r>
            <a:r>
              <a:rPr lang="en-US" sz="2800" dirty="0"/>
              <a:t> </a:t>
            </a:r>
            <a:r>
              <a:rPr lang="en-US" sz="2800" dirty="0" err="1"/>
              <a:t>putih</a:t>
            </a:r>
            <a:endParaRPr lang="en-US" sz="2800" dirty="0"/>
          </a:p>
          <a:p>
            <a:r>
              <a:rPr lang="en-US" sz="2800" dirty="0" err="1"/>
              <a:t>Kacang</a:t>
            </a:r>
            <a:r>
              <a:rPr lang="en-US" sz="2800" dirty="0"/>
              <a:t> </a:t>
            </a:r>
            <a:r>
              <a:rPr lang="en-US" sz="2800" dirty="0" err="1"/>
              <a:t>merah</a:t>
            </a:r>
            <a:r>
              <a:rPr lang="en-US" sz="2800" dirty="0"/>
              <a:t>, </a:t>
            </a:r>
            <a:r>
              <a:rPr lang="en-US" sz="2800" dirty="0" err="1"/>
              <a:t>kacang</a:t>
            </a:r>
            <a:r>
              <a:rPr lang="en-US" sz="2800" dirty="0"/>
              <a:t> </a:t>
            </a:r>
            <a:r>
              <a:rPr lang="en-US" sz="2800" dirty="0" err="1"/>
              <a:t>hijau</a:t>
            </a:r>
            <a:r>
              <a:rPr lang="en-US" sz="2800" dirty="0"/>
              <a:t>, and </a:t>
            </a:r>
            <a:r>
              <a:rPr lang="en-US" sz="2800" dirty="0" err="1"/>
              <a:t>kacang</a:t>
            </a:r>
            <a:r>
              <a:rPr lang="en-US" sz="2800" dirty="0"/>
              <a:t> </a:t>
            </a:r>
            <a:r>
              <a:rPr lang="en-US" sz="2800" dirty="0" err="1"/>
              <a:t>panjang</a:t>
            </a:r>
            <a:endParaRPr lang="en-US" sz="2800" dirty="0"/>
          </a:p>
          <a:p>
            <a:endParaRPr lang="id-ID" sz="28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5363" name="Title 5"/>
          <p:cNvSpPr>
            <a:spLocks noGrp="1"/>
          </p:cNvSpPr>
          <p:nvPr>
            <p:ph type="title"/>
          </p:nvPr>
        </p:nvSpPr>
        <p:spPr>
          <a:xfrm>
            <a:off x="533400" y="685800"/>
            <a:ext cx="8229600" cy="685800"/>
          </a:xfrm>
        </p:spPr>
        <p:txBody>
          <a:bodyPr/>
          <a:lstStyle/>
          <a:p>
            <a:pPr>
              <a:spcBef>
                <a:spcPct val="50000"/>
              </a:spcBef>
            </a:pPr>
            <a:r>
              <a:rPr lang="en-US" sz="3200" dirty="0"/>
              <a:t>Characteristics of human language</a:t>
            </a:r>
            <a:endParaRPr lang="en-US" sz="3200" dirty="0" smtClean="0">
              <a:latin typeface="Arial" charset="0"/>
              <a:cs typeface="Arial" charset="0"/>
            </a:endParaRPr>
          </a:p>
        </p:txBody>
      </p:sp>
      <p:sp>
        <p:nvSpPr>
          <p:cNvPr id="15364" name="Content Placeholder 5"/>
          <p:cNvSpPr>
            <a:spLocks noGrp="1"/>
          </p:cNvSpPr>
          <p:nvPr>
            <p:ph idx="1"/>
          </p:nvPr>
        </p:nvSpPr>
        <p:spPr>
          <a:xfrm>
            <a:off x="457200" y="1524000"/>
            <a:ext cx="8229600" cy="4602163"/>
          </a:xfrm>
        </p:spPr>
        <p:txBody>
          <a:bodyPr/>
          <a:lstStyle/>
          <a:p>
            <a:r>
              <a:rPr lang="en-US" sz="2800" dirty="0"/>
              <a:t>Interchangeability: transmitting and receiving information.</a:t>
            </a:r>
          </a:p>
          <a:p>
            <a:r>
              <a:rPr lang="en-US" sz="2800" dirty="0"/>
              <a:t>Productivity: the ability to vary a message to reflect differences in circumstances concerned.</a:t>
            </a:r>
          </a:p>
          <a:p>
            <a:r>
              <a:rPr lang="en-US" sz="2800" dirty="0"/>
              <a:t>Cultural transmission: the ability to learn from others.</a:t>
            </a:r>
          </a:p>
          <a:p>
            <a:endParaRPr lang="id-ID" sz="28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5363" name="Title 5"/>
          <p:cNvSpPr>
            <a:spLocks noGrp="1"/>
          </p:cNvSpPr>
          <p:nvPr>
            <p:ph type="title"/>
          </p:nvPr>
        </p:nvSpPr>
        <p:spPr>
          <a:xfrm>
            <a:off x="533400" y="685800"/>
            <a:ext cx="8229600" cy="685800"/>
          </a:xfrm>
        </p:spPr>
        <p:txBody>
          <a:bodyPr/>
          <a:lstStyle/>
          <a:p>
            <a:pPr>
              <a:spcBef>
                <a:spcPct val="50000"/>
              </a:spcBef>
            </a:pPr>
            <a:r>
              <a:rPr lang="en-US" sz="3200" dirty="0"/>
              <a:t>Functions of language</a:t>
            </a:r>
            <a:endParaRPr lang="en-US" sz="3200" dirty="0" smtClean="0">
              <a:latin typeface="Arial" charset="0"/>
              <a:cs typeface="Arial" charset="0"/>
            </a:endParaRPr>
          </a:p>
        </p:txBody>
      </p:sp>
      <p:sp>
        <p:nvSpPr>
          <p:cNvPr id="15364" name="Content Placeholder 5"/>
          <p:cNvSpPr>
            <a:spLocks noGrp="1"/>
          </p:cNvSpPr>
          <p:nvPr>
            <p:ph idx="1"/>
          </p:nvPr>
        </p:nvSpPr>
        <p:spPr>
          <a:xfrm>
            <a:off x="457200" y="1524000"/>
            <a:ext cx="8229600" cy="4602163"/>
          </a:xfrm>
        </p:spPr>
        <p:txBody>
          <a:bodyPr/>
          <a:lstStyle/>
          <a:p>
            <a:r>
              <a:rPr lang="en-US" sz="2800" dirty="0"/>
              <a:t>Phatic communion</a:t>
            </a:r>
          </a:p>
          <a:p>
            <a:pPr marL="0" indent="0">
              <a:buNone/>
            </a:pPr>
            <a:r>
              <a:rPr lang="en-US" sz="2800" dirty="0"/>
              <a:t>	Establish or maintain social relations</a:t>
            </a:r>
          </a:p>
          <a:p>
            <a:pPr marL="0" indent="0">
              <a:buNone/>
            </a:pPr>
            <a:r>
              <a:rPr lang="en-US" sz="2800" dirty="0"/>
              <a:t>	Example: How are you?</a:t>
            </a:r>
          </a:p>
          <a:p>
            <a:r>
              <a:rPr lang="en-US" sz="2800" dirty="0"/>
              <a:t>Emotive utterance</a:t>
            </a:r>
          </a:p>
          <a:p>
            <a:pPr marL="0" indent="0">
              <a:buNone/>
            </a:pPr>
            <a:r>
              <a:rPr lang="en-US" sz="2800" dirty="0"/>
              <a:t>	Expression of emotions</a:t>
            </a:r>
          </a:p>
          <a:p>
            <a:pPr marL="0" indent="0">
              <a:buNone/>
            </a:pPr>
            <a:r>
              <a:rPr lang="en-US" sz="2800" dirty="0"/>
              <a:t>	Examples: That’s fantastic; shit</a:t>
            </a:r>
          </a:p>
          <a:p>
            <a:endParaRPr lang="en-US" sz="2800" dirty="0"/>
          </a:p>
          <a:p>
            <a:endParaRPr lang="id-ID" sz="28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extLst>
          </p:cNvPr>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eaLnBrk="1" hangingPunct="1">
              <a:defRPr/>
            </a:pPr>
            <a:r>
              <a:rPr lang="en-US" sz="3600" b="1" dirty="0"/>
              <a:t>VISI DAN MISI UNIVERSITAS ESA UNGGUL</a:t>
            </a:r>
          </a:p>
        </p:txBody>
      </p:sp>
      <p:pic>
        <p:nvPicPr>
          <p:cNvPr id="14341" name="Content Placeholder 7"/>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956816" y="2185257"/>
            <a:ext cx="5230368" cy="3355848"/>
          </a:xfrm>
        </p:spPr>
      </p:pic>
    </p:spTree>
    <p:extLst>
      <p:ext uri="{BB962C8B-B14F-4D97-AF65-F5344CB8AC3E}">
        <p14:creationId xmlns:p14="http://schemas.microsoft.com/office/powerpoint/2010/main" val="3319800300"/>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5363" name="Title 5"/>
          <p:cNvSpPr>
            <a:spLocks noGrp="1"/>
          </p:cNvSpPr>
          <p:nvPr>
            <p:ph type="title"/>
          </p:nvPr>
        </p:nvSpPr>
        <p:spPr>
          <a:xfrm>
            <a:off x="533400" y="685800"/>
            <a:ext cx="8229600" cy="685800"/>
          </a:xfrm>
        </p:spPr>
        <p:txBody>
          <a:bodyPr/>
          <a:lstStyle/>
          <a:p>
            <a:pPr>
              <a:spcBef>
                <a:spcPct val="50000"/>
              </a:spcBef>
            </a:pPr>
            <a:r>
              <a:rPr lang="en-US" sz="3200" dirty="0" smtClean="0">
                <a:latin typeface="Arial" charset="0"/>
                <a:cs typeface="Arial" charset="0"/>
              </a:rPr>
              <a:t>Functions of language</a:t>
            </a:r>
          </a:p>
        </p:txBody>
      </p:sp>
      <p:sp>
        <p:nvSpPr>
          <p:cNvPr id="15364" name="Content Placeholder 5"/>
          <p:cNvSpPr>
            <a:spLocks noGrp="1"/>
          </p:cNvSpPr>
          <p:nvPr>
            <p:ph idx="1"/>
          </p:nvPr>
        </p:nvSpPr>
        <p:spPr>
          <a:xfrm>
            <a:off x="457200" y="1524000"/>
            <a:ext cx="8229600" cy="4602163"/>
          </a:xfrm>
        </p:spPr>
        <p:txBody>
          <a:bodyPr/>
          <a:lstStyle/>
          <a:p>
            <a:r>
              <a:rPr lang="en-US" sz="2800" dirty="0" err="1"/>
              <a:t>Performative</a:t>
            </a:r>
            <a:r>
              <a:rPr lang="en-US" sz="2800" dirty="0"/>
              <a:t> utterance</a:t>
            </a:r>
          </a:p>
          <a:p>
            <a:pPr marL="0" indent="0">
              <a:buNone/>
            </a:pPr>
            <a:r>
              <a:rPr lang="en-US" sz="2800" dirty="0"/>
              <a:t>	An utterance is an act in itself spoken by 	somebody with relevant authority. </a:t>
            </a:r>
          </a:p>
          <a:p>
            <a:pPr marL="0" indent="0">
              <a:buNone/>
            </a:pPr>
            <a:r>
              <a:rPr lang="en-US" sz="2800" dirty="0"/>
              <a:t>	Example: I declare the bridge open</a:t>
            </a:r>
            <a:endParaRPr lang="id-ID" sz="28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a:extLst>
              <a:ext uri="{28A0092B-C50C-407E-A947-70E740481C1C}">
                <a14:useLocalDpi xmlns:a14="http://schemas.microsoft.com/office/drawing/2010/main" val="0"/>
              </a:ext>
            </a:extLst>
          </a:blip>
          <a:srcRect t="20000" r="1299"/>
          <a:stretch>
            <a:fillRect/>
          </a:stretch>
        </p:blipFill>
        <p:spPr bwMode="auto">
          <a:xfrm>
            <a:off x="420688" y="1600200"/>
            <a:ext cx="80375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p:cNvPicPr>
            <a:picLocks noChangeAspect="1" noChangeArrowheads="1"/>
          </p:cNvPicPr>
          <p:nvPr/>
        </p:nvPicPr>
        <p:blipFill>
          <a:blip r:embed="rId4">
            <a:extLst>
              <a:ext uri="{28A0092B-C50C-407E-A947-70E740481C1C}">
                <a14:useLocalDpi xmlns:a14="http://schemas.microsoft.com/office/drawing/2010/main" val="0"/>
              </a:ext>
            </a:extLst>
          </a:blip>
          <a:srcRect t="14418" r="546"/>
          <a:stretch>
            <a:fillRect/>
          </a:stretch>
        </p:blipFill>
        <p:spPr bwMode="auto">
          <a:xfrm>
            <a:off x="452438" y="3429000"/>
            <a:ext cx="8234362"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1"/>
          <p:cNvSpPr txBox="1">
            <a:spLocks noChangeArrowheads="1"/>
          </p:cNvSpPr>
          <p:nvPr/>
        </p:nvSpPr>
        <p:spPr bwMode="auto">
          <a:xfrm>
            <a:off x="533400" y="969963"/>
            <a:ext cx="480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VISI FKIP</a:t>
            </a:r>
          </a:p>
        </p:txBody>
      </p:sp>
      <p:sp>
        <p:nvSpPr>
          <p:cNvPr id="15365" name="TextBox 5"/>
          <p:cNvSpPr txBox="1">
            <a:spLocks noChangeArrowheads="1"/>
          </p:cNvSpPr>
          <p:nvPr/>
        </p:nvSpPr>
        <p:spPr bwMode="auto">
          <a:xfrm>
            <a:off x="542925" y="2895600"/>
            <a:ext cx="480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MISI FKIP</a:t>
            </a:r>
          </a:p>
        </p:txBody>
      </p:sp>
    </p:spTree>
    <p:extLst>
      <p:ext uri="{BB962C8B-B14F-4D97-AF65-F5344CB8AC3E}">
        <p14:creationId xmlns:p14="http://schemas.microsoft.com/office/powerpoint/2010/main" val="2186567579"/>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a:extLst>
              <a:ext uri="{28A0092B-C50C-407E-A947-70E740481C1C}">
                <a14:useLocalDpi xmlns:a14="http://schemas.microsoft.com/office/drawing/2010/main" val="0"/>
              </a:ext>
            </a:extLst>
          </a:blip>
          <a:srcRect l="-163" t="8929" r="291" b="10715"/>
          <a:stretch>
            <a:fillRect/>
          </a:stretch>
        </p:blipFill>
        <p:spPr bwMode="auto">
          <a:xfrm>
            <a:off x="223838" y="1714500"/>
            <a:ext cx="86963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p:cNvSpPr txBox="1">
            <a:spLocks noChangeArrowheads="1"/>
          </p:cNvSpPr>
          <p:nvPr/>
        </p:nvSpPr>
        <p:spPr bwMode="auto">
          <a:xfrm>
            <a:off x="533400" y="969963"/>
            <a:ext cx="480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TUJUAN FKIP</a:t>
            </a:r>
          </a:p>
        </p:txBody>
      </p:sp>
    </p:spTree>
    <p:extLst>
      <p:ext uri="{BB962C8B-B14F-4D97-AF65-F5344CB8AC3E}">
        <p14:creationId xmlns:p14="http://schemas.microsoft.com/office/powerpoint/2010/main" val="3021342244"/>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1692" b="17834"/>
          <a:stretch>
            <a:fillRect/>
          </a:stretch>
        </p:blipFill>
        <p:spPr>
          <a:xfrm>
            <a:off x="274638" y="1066800"/>
            <a:ext cx="8594725" cy="1143000"/>
          </a:xfrm>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2497138"/>
            <a:ext cx="8326437"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7387669"/>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2113" y="1371600"/>
            <a:ext cx="8359775" cy="4114800"/>
          </a:xfrm>
        </p:spPr>
      </p:pic>
    </p:spTree>
    <p:extLst>
      <p:ext uri="{BB962C8B-B14F-4D97-AF65-F5344CB8AC3E}">
        <p14:creationId xmlns:p14="http://schemas.microsoft.com/office/powerpoint/2010/main" val="2980202266"/>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spcBef>
                <a:spcPct val="50000"/>
              </a:spcBef>
            </a:pPr>
            <a:r>
              <a:rPr lang="en-US" sz="3200" dirty="0" smtClean="0">
                <a:latin typeface="Arial" charset="0"/>
                <a:cs typeface="Arial" charset="0"/>
              </a:rPr>
              <a:t>What is linguistics?</a:t>
            </a:r>
          </a:p>
        </p:txBody>
      </p:sp>
      <p:sp>
        <p:nvSpPr>
          <p:cNvPr id="7172" name="Content Placeholder 5"/>
          <p:cNvSpPr>
            <a:spLocks noGrp="1"/>
          </p:cNvSpPr>
          <p:nvPr>
            <p:ph idx="1"/>
          </p:nvPr>
        </p:nvSpPr>
        <p:spPr>
          <a:xfrm>
            <a:off x="457200" y="1524000"/>
            <a:ext cx="8229600" cy="4602163"/>
          </a:xfrm>
        </p:spPr>
        <p:txBody>
          <a:bodyPr/>
          <a:lstStyle/>
          <a:p>
            <a:r>
              <a:rPr lang="en-US" sz="2400" dirty="0"/>
              <a:t>Linguistics is the scientific study of language. It encompasses all aspects of human language, seeking answers to fundamental questions about how language works (Linguistics Society of America).</a:t>
            </a:r>
          </a:p>
          <a:p>
            <a:endParaRPr lang="id-ID" sz="2200" dirty="0" smtClean="0">
              <a:latin typeface="Arial" charset="0"/>
              <a:cs typeface="Arial"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257" y="3200400"/>
            <a:ext cx="5867400" cy="236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8195" name="Title 5"/>
          <p:cNvSpPr>
            <a:spLocks noGrp="1"/>
          </p:cNvSpPr>
          <p:nvPr>
            <p:ph type="title"/>
          </p:nvPr>
        </p:nvSpPr>
        <p:spPr>
          <a:xfrm>
            <a:off x="533400" y="685800"/>
            <a:ext cx="8229600" cy="685800"/>
          </a:xfrm>
        </p:spPr>
        <p:txBody>
          <a:bodyPr/>
          <a:lstStyle/>
          <a:p>
            <a:pPr>
              <a:spcBef>
                <a:spcPct val="50000"/>
              </a:spcBef>
            </a:pPr>
            <a:r>
              <a:rPr lang="en-US" sz="3200" dirty="0" err="1" smtClean="0">
                <a:latin typeface="Arial" charset="0"/>
                <a:cs typeface="Arial" charset="0"/>
              </a:rPr>
              <a:t>Microlinguistics</a:t>
            </a:r>
            <a:endParaRPr lang="en-US" sz="3200" dirty="0" smtClean="0">
              <a:latin typeface="Arial" charset="0"/>
              <a:cs typeface="Arial" charset="0"/>
            </a:endParaRPr>
          </a:p>
        </p:txBody>
      </p:sp>
      <p:sp>
        <p:nvSpPr>
          <p:cNvPr id="8196" name="Content Placeholder 5"/>
          <p:cNvSpPr>
            <a:spLocks noGrp="1"/>
          </p:cNvSpPr>
          <p:nvPr>
            <p:ph idx="1"/>
          </p:nvPr>
        </p:nvSpPr>
        <p:spPr>
          <a:xfrm>
            <a:off x="457200" y="1524000"/>
            <a:ext cx="8229600" cy="4602163"/>
          </a:xfrm>
        </p:spPr>
        <p:txBody>
          <a:bodyPr/>
          <a:lstStyle/>
          <a:p>
            <a:pPr marL="0" indent="0">
              <a:buNone/>
            </a:pPr>
            <a:r>
              <a:rPr lang="en-US" dirty="0" smtClean="0"/>
              <a:t>Concern </a:t>
            </a:r>
            <a:r>
              <a:rPr lang="en-US" dirty="0"/>
              <a:t>only on the language itself</a:t>
            </a:r>
          </a:p>
          <a:p>
            <a:r>
              <a:rPr lang="en-US" sz="2400" dirty="0"/>
              <a:t>Phonology</a:t>
            </a:r>
          </a:p>
          <a:p>
            <a:r>
              <a:rPr lang="en-US" sz="2400" dirty="0"/>
              <a:t>Morphology</a:t>
            </a:r>
          </a:p>
          <a:p>
            <a:r>
              <a:rPr lang="en-US" sz="2400" dirty="0"/>
              <a:t>Syntax</a:t>
            </a:r>
          </a:p>
          <a:p>
            <a:r>
              <a:rPr lang="en-US" sz="2400" dirty="0"/>
              <a:t>Semantics </a:t>
            </a:r>
          </a:p>
          <a:p>
            <a:r>
              <a:rPr lang="en-US" sz="2400" dirty="0"/>
              <a:t>Pragmatics</a:t>
            </a:r>
          </a:p>
          <a:p>
            <a:endParaRPr lang="id-ID" sz="22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9219" name="Title 5"/>
          <p:cNvSpPr>
            <a:spLocks noGrp="1"/>
          </p:cNvSpPr>
          <p:nvPr>
            <p:ph type="title"/>
          </p:nvPr>
        </p:nvSpPr>
        <p:spPr>
          <a:xfrm>
            <a:off x="533400" y="457200"/>
            <a:ext cx="8229600" cy="914400"/>
          </a:xfrm>
        </p:spPr>
        <p:txBody>
          <a:bodyPr/>
          <a:lstStyle/>
          <a:p>
            <a:pPr>
              <a:spcBef>
                <a:spcPct val="50000"/>
              </a:spcBef>
            </a:pPr>
            <a:r>
              <a:rPr lang="en-US" sz="3200" dirty="0" err="1" smtClean="0">
                <a:latin typeface="Arial" charset="0"/>
                <a:cs typeface="Arial" charset="0"/>
              </a:rPr>
              <a:t>Microlinguistics</a:t>
            </a:r>
            <a:endParaRPr lang="en-US" sz="3200" dirty="0" smtClean="0">
              <a:latin typeface="Arial" charset="0"/>
              <a:cs typeface="Arial" charset="0"/>
            </a:endParaRPr>
          </a:p>
        </p:txBody>
      </p:sp>
      <p:sp>
        <p:nvSpPr>
          <p:cNvPr id="9220" name="Content Placeholder 5"/>
          <p:cNvSpPr>
            <a:spLocks noGrp="1"/>
          </p:cNvSpPr>
          <p:nvPr>
            <p:ph idx="1"/>
          </p:nvPr>
        </p:nvSpPr>
        <p:spPr>
          <a:xfrm>
            <a:off x="457200" y="1295400"/>
            <a:ext cx="8229600" cy="4830763"/>
          </a:xfrm>
        </p:spPr>
        <p:txBody>
          <a:bodyPr/>
          <a:lstStyle/>
          <a:p>
            <a:r>
              <a:rPr lang="en-US" sz="2800" dirty="0"/>
              <a:t>Phonology: how speech sounds function</a:t>
            </a:r>
          </a:p>
          <a:p>
            <a:r>
              <a:rPr lang="en-US" sz="2800" dirty="0"/>
              <a:t>Morphology: how words are formed</a:t>
            </a:r>
          </a:p>
          <a:p>
            <a:r>
              <a:rPr lang="en-US" sz="2800" dirty="0"/>
              <a:t>Syntax: how phrases, clauses, and sentences are formed</a:t>
            </a:r>
          </a:p>
          <a:p>
            <a:r>
              <a:rPr lang="en-US" sz="2800" dirty="0"/>
              <a:t>Semantics: how words form meaning</a:t>
            </a:r>
          </a:p>
          <a:p>
            <a:r>
              <a:rPr lang="en-US" sz="2800" dirty="0"/>
              <a:t>Pragmatics: how meaning is created by contexts</a:t>
            </a:r>
          </a:p>
          <a:p>
            <a:endParaRPr lang="en-US" sz="2800" dirty="0" smtClean="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Template PPT UEU New Version (add link)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PGSD</Template>
  <TotalTime>1851</TotalTime>
  <Words>396</Words>
  <Application>Microsoft Office PowerPoint</Application>
  <PresentationFormat>On-screen Show (4:3)</PresentationFormat>
  <Paragraphs>94</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Template PPT UEU New Version (add link)1</vt:lpstr>
      <vt:lpstr>PowerPoint Presentation</vt:lpstr>
      <vt:lpstr>PowerPoint Presentation</vt:lpstr>
      <vt:lpstr>PowerPoint Presentation</vt:lpstr>
      <vt:lpstr>PowerPoint Presentation</vt:lpstr>
      <vt:lpstr>PowerPoint Presentation</vt:lpstr>
      <vt:lpstr>PowerPoint Presentation</vt:lpstr>
      <vt:lpstr>What is linguistics?</vt:lpstr>
      <vt:lpstr>Microlinguistics</vt:lpstr>
      <vt:lpstr>Microlinguistics</vt:lpstr>
      <vt:lpstr>Macrolinguistics</vt:lpstr>
      <vt:lpstr>Macrolinguistics</vt:lpstr>
      <vt:lpstr>Macrolinguistics</vt:lpstr>
      <vt:lpstr>Prescriptive grammar</vt:lpstr>
      <vt:lpstr>Descriptive grammar</vt:lpstr>
      <vt:lpstr>Prescriptive vs descriptive grammar</vt:lpstr>
      <vt:lpstr>What is language?</vt:lpstr>
      <vt:lpstr>Symbols in language</vt:lpstr>
      <vt:lpstr>Characteristics of human language</vt:lpstr>
      <vt:lpstr>Functions of language</vt:lpstr>
      <vt:lpstr>Functions of language</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BPISTI2008</cp:lastModifiedBy>
  <cp:revision>249</cp:revision>
  <dcterms:created xsi:type="dcterms:W3CDTF">2010-08-24T06:47:44Z</dcterms:created>
  <dcterms:modified xsi:type="dcterms:W3CDTF">2019-05-15T09:22:14Z</dcterms:modified>
</cp:coreProperties>
</file>