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16" r:id="rId2"/>
    <p:sldId id="366" r:id="rId3"/>
    <p:sldId id="367" r:id="rId4"/>
    <p:sldId id="368" r:id="rId5"/>
    <p:sldId id="369" r:id="rId6"/>
    <p:sldId id="371" r:id="rId7"/>
    <p:sldId id="372" r:id="rId8"/>
    <p:sldId id="373" r:id="rId9"/>
    <p:sldId id="376" r:id="rId10"/>
    <p:sldId id="377" r:id="rId11"/>
    <p:sldId id="380" r:id="rId12"/>
    <p:sldId id="37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2310" y="-5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7A7411F-5962-43D2-8BDF-DBE29F4535E2}" type="datetimeFigureOut">
              <a:rPr lang="id-ID"/>
              <a:pPr>
                <a:defRPr/>
              </a:pPr>
              <a:t>31/05/2018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63707B7-A839-446A-9626-7F48954E6744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4958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717A49-E459-4135-B415-47D14107CA01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83CE223-8EA8-4B88-8B34-4E4C22DA1FFF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326F7B6-4988-44F2-8A01-611AB6623278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930821-ED3E-4E86-A02C-A52F06F4C3A7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753332A7-525F-4D46-87BE-948A87799FF2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D511C4-29A4-4D86-8CF3-26D4E0CA886B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82060D-E8EF-4C9C-8F93-394C876057B5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1CACD6E-301E-4874-85FB-D3ED9AFEF1C1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5D95F-5A60-4647-90B4-4AFF87F539DD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7FAC3-0F19-412E-969C-BD194A5748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312288-0F77-4C6A-BF8B-D755D3F4BACF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AF6AB-0AFC-410A-A00E-37016E640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3A2D8B-6010-4AA9-8A3F-28DD6CC616FA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E929-AF45-43C0-BB8E-CD8E9B14EA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F78FA-53DA-4C19-8544-485CE105EB33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A1A0B-BFAE-4606-BBE7-7740C78141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9862A3-2013-438F-9049-7E56A3DD6830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FF70C-E240-41E1-AEB9-8C22D945C7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C3A71-D019-4897-914A-43B3D80389AA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1EC88-8680-43F0-93AA-6D7E5E1652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494FC-3B95-4709-98B0-68F0CBCA4BC1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ED7F9-53C1-4998-A51B-F181F0D6F5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D20611-488E-4775-99CA-66F08B3CD9F2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D8136-5618-47C1-BB6B-1A11DCB11D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F9DD1-48A0-45EA-BB4C-ADBA667B1D3A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FB13AB-4301-4195-B635-009CBFB1F5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FB05B-3B90-4014-AE71-08619DCDC0D6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4B19-98E3-4287-8921-7C43E1AFF0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4A1A67-7B74-4A67-97CE-7B00FC7E03EE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2A012-C078-44F7-AC23-A0E89DC6CB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4BE28D7-1570-419B-AB9A-79F9EDBE69CA}" type="datetime1">
              <a:rPr lang="en-US"/>
              <a:pPr>
                <a:defRPr/>
              </a:pPr>
              <a:t>5/31/2018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1F2C22BE-CED9-405A-917A-3BB819EFD2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CxRBqgvcSBY" TargetMode="External"/><Relationship Id="rId4" Type="http://schemas.openxmlformats.org/officeDocument/2006/relationships/hyperlink" Target="https://www.youtube.com/watch?v=wq2sOCOJOi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O89PkSNTtbg" TargetMode="External"/><Relationship Id="rId4" Type="http://schemas.openxmlformats.org/officeDocument/2006/relationships/hyperlink" Target="https://www.youtube.com/watch?v=9lNjnE_-Lo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INTRODUCTION TO LINGUISTICS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SESSION </a:t>
            </a:r>
            <a:r>
              <a:rPr lang="en-US" b="1" dirty="0" smtClean="0">
                <a:solidFill>
                  <a:schemeClr val="bg1"/>
                </a:solidFill>
              </a:rPr>
              <a:t>10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RIKA MUTIARA, </a:t>
            </a:r>
            <a:r>
              <a:rPr lang="en-US" b="1" dirty="0" err="1" smtClean="0">
                <a:solidFill>
                  <a:schemeClr val="bg1"/>
                </a:solidFill>
              </a:rPr>
              <a:t>S.Pd</a:t>
            </a:r>
            <a:r>
              <a:rPr lang="en-US" b="1" dirty="0" smtClean="0">
                <a:solidFill>
                  <a:schemeClr val="bg1"/>
                </a:solidFill>
              </a:rPr>
              <a:t>., </a:t>
            </a:r>
            <a:r>
              <a:rPr lang="en-US" b="1" dirty="0" err="1" smtClean="0">
                <a:solidFill>
                  <a:schemeClr val="bg1"/>
                </a:solidFill>
              </a:rPr>
              <a:t>M.Hum</a:t>
            </a:r>
            <a:r>
              <a:rPr lang="en-US" b="1" dirty="0" smtClean="0">
                <a:solidFill>
                  <a:schemeClr val="bg1"/>
                </a:solidFill>
              </a:rPr>
              <a:t>.</a:t>
            </a:r>
            <a:endParaRPr lang="en-US" b="1" dirty="0">
              <a:solidFill>
                <a:schemeClr val="bg1"/>
              </a:solidFill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PENDIDIKAN </a:t>
            </a:r>
            <a:r>
              <a:rPr lang="en-US" b="1" dirty="0" smtClean="0">
                <a:solidFill>
                  <a:schemeClr val="bg1"/>
                </a:solidFill>
              </a:rPr>
              <a:t>BAHASA INGGRIS, </a:t>
            </a:r>
            <a:r>
              <a:rPr lang="en-US" b="1" dirty="0">
                <a:solidFill>
                  <a:schemeClr val="bg1"/>
                </a:solidFill>
              </a:rPr>
              <a:t>FKIP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Language maintenance efforts in the family and neighborhood domains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The presence of shops, small businesses, and markets operated by members of the </a:t>
            </a:r>
            <a:r>
              <a:rPr lang="en-US" sz="2800" dirty="0" err="1"/>
              <a:t>ethnolinguistic</a:t>
            </a:r>
            <a:r>
              <a:rPr lang="en-US" sz="2800" dirty="0"/>
              <a:t> minority who (can) use the minority language with their customers act as a reinforcement for language maintenance in the home.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Language maintenance in the educational domain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Language teaching.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Government’s policy.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Language maintenance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What are the efforts done to maintain the language?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https://www.youtube.com/watch?v=9vg6Qs1zeq8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Language shift and maintenance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Language maintenance: the continuing use of a language in the face of competition from a regionally and socially more powerful language. 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Language shift: the replacement of one language by another as the primary means of communication and </a:t>
            </a:r>
            <a:r>
              <a:rPr lang="en-US" dirty="0" err="1">
                <a:solidFill>
                  <a:prstClr val="black"/>
                </a:solidFill>
              </a:rPr>
              <a:t>socialisation</a:t>
            </a:r>
            <a:r>
              <a:rPr lang="en-US" dirty="0">
                <a:solidFill>
                  <a:prstClr val="black"/>
                </a:solidFill>
              </a:rPr>
              <a:t> within a community.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Minority language and dominant language.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</a:endParaRP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Language death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400" dirty="0"/>
              <a:t>Language death occurs when a community is the last one (in the world) to use a language.</a:t>
            </a:r>
          </a:p>
          <a:p>
            <a:r>
              <a:rPr lang="en-US" sz="2400" dirty="0"/>
              <a:t>The language dies because it no longer has a community of users (including speakers) and all its functions or uses have been usurped by another language. </a:t>
            </a:r>
          </a:p>
          <a:p>
            <a:r>
              <a:rPr lang="en-US" sz="2400" dirty="0"/>
              <a:t>An entire speech community is wiped out as a consequence of disease, of genocide, or other disaster.</a:t>
            </a:r>
          </a:p>
          <a:p>
            <a:r>
              <a:rPr lang="en-US" sz="2400" dirty="0">
                <a:hlinkClick r:id="rId4"/>
              </a:rPr>
              <a:t>https://www.youtube.com/watch?v=wq2sOCOJOi4</a:t>
            </a:r>
            <a:endParaRPr lang="en-US" sz="2400" dirty="0"/>
          </a:p>
          <a:p>
            <a:r>
              <a:rPr lang="en-US" sz="2400" dirty="0">
                <a:hlinkClick r:id="rId5"/>
              </a:rPr>
              <a:t>https://www.youtube.com/watch?v=CxRBqgvcSBY</a:t>
            </a:r>
            <a:endParaRPr lang="en-US" sz="2400" dirty="0"/>
          </a:p>
          <a:p>
            <a:r>
              <a:rPr lang="en-US" sz="2400" dirty="0"/>
              <a:t>https://www.youtube.com/watch?v=HKjCrQroKjg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 smtClean="0">
                <a:latin typeface="Arial" charset="0"/>
                <a:cs typeface="Arial" charset="0"/>
              </a:rPr>
              <a:t>Language death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What does the world lose when a language dies?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hlinkClick r:id="rId4"/>
              </a:rPr>
              <a:t>https://www.youtube.com/watch?v=9lNjnE_-Log</a:t>
            </a:r>
            <a:endParaRPr lang="en-US" dirty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  <a:hlinkClick r:id="rId5"/>
              </a:rPr>
              <a:t>https://www.youtube.com/watch?v=O89PkSNTtbg</a:t>
            </a:r>
            <a:endParaRPr lang="en-US" dirty="0">
              <a:solidFill>
                <a:prstClr val="black"/>
              </a:solidFill>
            </a:endParaRP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https://www.youtube.com/watch?v=7FPvYK1RtuI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Causes of language shift: Economic factors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Mostly economic factors are related to </a:t>
            </a:r>
            <a:r>
              <a:rPr lang="en-US" dirty="0" err="1">
                <a:solidFill>
                  <a:prstClr val="black"/>
                </a:solidFill>
              </a:rPr>
              <a:t>modernisation</a:t>
            </a:r>
            <a:r>
              <a:rPr lang="en-US" dirty="0">
                <a:solidFill>
                  <a:prstClr val="black"/>
                </a:solidFill>
              </a:rPr>
              <a:t>, </a:t>
            </a:r>
            <a:r>
              <a:rPr lang="en-US" dirty="0" err="1">
                <a:solidFill>
                  <a:prstClr val="black"/>
                </a:solidFill>
              </a:rPr>
              <a:t>industrialisation</a:t>
            </a:r>
            <a:r>
              <a:rPr lang="en-US" dirty="0">
                <a:solidFill>
                  <a:prstClr val="black"/>
                </a:solidFill>
              </a:rPr>
              <a:t>, and </a:t>
            </a:r>
            <a:r>
              <a:rPr lang="en-US" dirty="0" err="1">
                <a:solidFill>
                  <a:prstClr val="black"/>
                </a:solidFill>
              </a:rPr>
              <a:t>urbanisation</a:t>
            </a:r>
            <a:r>
              <a:rPr lang="en-US" dirty="0">
                <a:solidFill>
                  <a:prstClr val="black"/>
                </a:solidFill>
              </a:rPr>
              <a:t>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Invasion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Seeking of refuge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Immigration of workers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Trade</a:t>
            </a: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Causes of language shift: Demographic factor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229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size of a community.</a:t>
            </a:r>
          </a:p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Marriage restricted to within the group.</a:t>
            </a:r>
          </a:p>
          <a:p>
            <a:endParaRPr lang="en-US" sz="28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Causes of language shift: Institutional support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331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The use in 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prstClr val="black"/>
                </a:solidFill>
              </a:rPr>
              <a:t>Education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prstClr val="black"/>
                </a:solidFill>
              </a:rPr>
              <a:t>Religion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prstClr val="black"/>
                </a:solidFill>
              </a:rPr>
              <a:t>Media</a:t>
            </a:r>
          </a:p>
          <a:p>
            <a:pPr marL="514350" lvl="0" indent="-514350" eaLnBrk="1" fontAlgn="auto" hangingPunct="1"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solidFill>
                  <a:prstClr val="black"/>
                </a:solidFill>
              </a:rPr>
              <a:t>Administration</a:t>
            </a:r>
          </a:p>
          <a:p>
            <a:endParaRPr lang="en-US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Causes of language shift: Status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434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lvl="0" eaLnBrk="1" fontAlgn="auto" hangingPunct="1">
              <a:spcAft>
                <a:spcPts val="0"/>
              </a:spcAft>
              <a:buFont typeface="Arial" pitchFamily="34" charset="0"/>
              <a:buChar char="•"/>
            </a:pPr>
            <a:r>
              <a:rPr lang="en-US" dirty="0">
                <a:solidFill>
                  <a:prstClr val="black"/>
                </a:solidFill>
              </a:rPr>
              <a:t>A group’s self-esteem and the status of their language.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itle 5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838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200" dirty="0"/>
              <a:t>Language maintenance efforts in the family and neighborhood domains</a:t>
            </a:r>
            <a:endParaRPr lang="en-US" sz="3200" dirty="0" smtClean="0">
              <a:latin typeface="Arial" charset="0"/>
              <a:cs typeface="Arial" charset="0"/>
            </a:endParaRPr>
          </a:p>
        </p:txBody>
      </p:sp>
      <p:sp>
        <p:nvSpPr>
          <p:cNvPr id="1536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sz="2800" dirty="0"/>
              <a:t>Intergenerational </a:t>
            </a:r>
            <a:r>
              <a:rPr lang="en-US" sz="2800" dirty="0" smtClean="0"/>
              <a:t>transfer: The </a:t>
            </a:r>
            <a:r>
              <a:rPr lang="en-US" sz="2800" dirty="0"/>
              <a:t>language practices of parents, grandparents, and other relatives in child rearing.</a:t>
            </a:r>
          </a:p>
          <a:p>
            <a:r>
              <a:rPr lang="en-US" sz="2800" dirty="0"/>
              <a:t>The presence of community based childcare, playgroups, and playgrounds will give (young) children the opportunity to use or at least hear the minority language outside a home environment.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1837</TotalTime>
  <Words>399</Words>
  <Application>Microsoft Office PowerPoint</Application>
  <PresentationFormat>On-screen Show (4:3)</PresentationFormat>
  <Paragraphs>59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Language shift and maintenance</vt:lpstr>
      <vt:lpstr>Language death</vt:lpstr>
      <vt:lpstr>Language death</vt:lpstr>
      <vt:lpstr>Causes of language shift: Economic factors</vt:lpstr>
      <vt:lpstr>Causes of language shift: Demographic factor</vt:lpstr>
      <vt:lpstr>Causes of language shift: Institutional support</vt:lpstr>
      <vt:lpstr>Causes of language shift: Status</vt:lpstr>
      <vt:lpstr>Language maintenance efforts in the family and neighborhood domains</vt:lpstr>
      <vt:lpstr>Language maintenance efforts in the family and neighborhood domains</vt:lpstr>
      <vt:lpstr>Language maintenance in the educational domain</vt:lpstr>
      <vt:lpstr>Language maintenance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BPISTI2008</cp:lastModifiedBy>
  <cp:revision>253</cp:revision>
  <dcterms:created xsi:type="dcterms:W3CDTF">2010-08-24T06:47:44Z</dcterms:created>
  <dcterms:modified xsi:type="dcterms:W3CDTF">2018-05-31T01:25:00Z</dcterms:modified>
</cp:coreProperties>
</file>