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16" r:id="rId2"/>
    <p:sldId id="366" r:id="rId3"/>
    <p:sldId id="367" r:id="rId4"/>
    <p:sldId id="368" r:id="rId5"/>
    <p:sldId id="369" r:id="rId6"/>
    <p:sldId id="371" r:id="rId7"/>
    <p:sldId id="372" r:id="rId8"/>
    <p:sldId id="373" r:id="rId9"/>
    <p:sldId id="376" r:id="rId10"/>
    <p:sldId id="377" r:id="rId11"/>
    <p:sldId id="380" r:id="rId12"/>
    <p:sldId id="379" r:id="rId13"/>
    <p:sldId id="378" r:id="rId14"/>
    <p:sldId id="381" r:id="rId15"/>
    <p:sldId id="383" r:id="rId16"/>
    <p:sldId id="384" r:id="rId17"/>
    <p:sldId id="385" r:id="rId18"/>
    <p:sldId id="386" r:id="rId19"/>
    <p:sldId id="387" r:id="rId20"/>
    <p:sldId id="388" r:id="rId21"/>
    <p:sldId id="389"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87" d="100"/>
          <a:sy n="87" d="100"/>
        </p:scale>
        <p:origin x="-2310"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07/06/2018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19</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20</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21</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6/7/2018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6/7/2018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6/7/2018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6/7/2018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6/7/2018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6/7/2018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6/7/2018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6/7/2018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6/7/2018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6/7/2018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6/7/2018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6/7/2018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INTRODUCTION TO LINGUISTICS</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11</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The creativity of linguistic knowledge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Memorization of all the possible sentences in a language is impossible in principle. If for every sentence in the language a longer sentence can be formed, then there is no limit to the number of sentences.</a:t>
            </a:r>
          </a:p>
          <a:p>
            <a:pPr lvl="0" eaLnBrk="1" fontAlgn="auto" hangingPunct="1">
              <a:spcAft>
                <a:spcPts val="0"/>
              </a:spcAft>
              <a:buFont typeface="Arial" pitchFamily="34" charset="0"/>
              <a:buChar char="•"/>
            </a:pPr>
            <a:r>
              <a:rPr lang="en-US" dirty="0">
                <a:solidFill>
                  <a:prstClr val="black"/>
                </a:solidFill>
              </a:rPr>
              <a:t>All human languages permit their speakers to increase the length and complexity of sentences.</a:t>
            </a:r>
          </a:p>
          <a:p>
            <a:pPr>
              <a:buNone/>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t>Knowledge of sentences and </a:t>
            </a:r>
            <a:r>
              <a:rPr lang="en-US" sz="3200" dirty="0" err="1"/>
              <a:t>nonsentences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Our knowledge of a language determines which strings of words are well-formed sentences and which are not.</a:t>
            </a:r>
          </a:p>
          <a:p>
            <a:pPr lvl="0" eaLnBrk="1" fontAlgn="auto" hangingPunct="1">
              <a:spcAft>
                <a:spcPts val="0"/>
              </a:spcAft>
              <a:buFont typeface="Arial" pitchFamily="34" charset="0"/>
              <a:buChar char="•"/>
            </a:pPr>
            <a:r>
              <a:rPr lang="en-US" dirty="0">
                <a:solidFill>
                  <a:prstClr val="black"/>
                </a:solidFill>
              </a:rPr>
              <a:t>linguistic knowledge includes </a:t>
            </a:r>
            <a:r>
              <a:rPr lang="en-US" i="1" dirty="0">
                <a:solidFill>
                  <a:prstClr val="black"/>
                </a:solidFill>
              </a:rPr>
              <a:t>rules </a:t>
            </a:r>
            <a:r>
              <a:rPr lang="en-US" dirty="0">
                <a:solidFill>
                  <a:prstClr val="black"/>
                </a:solidFill>
              </a:rPr>
              <a:t>for forming sentences and making judgments.</a:t>
            </a:r>
          </a:p>
          <a:p>
            <a:pPr lvl="0" eaLnBrk="1" fontAlgn="auto" hangingPunct="1">
              <a:spcAft>
                <a:spcPts val="0"/>
              </a:spcAft>
              <a:buFont typeface="Arial" pitchFamily="34" charset="0"/>
              <a:buChar char="•"/>
            </a:pPr>
            <a:r>
              <a:rPr lang="en-US" dirty="0">
                <a:solidFill>
                  <a:prstClr val="black"/>
                </a:solidFill>
              </a:rPr>
              <a:t>They are unconscious rules that we acquire as young children as we develop language.</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Knowledge of sentences and </a:t>
            </a:r>
            <a:r>
              <a:rPr lang="en-US" sz="3200" dirty="0" err="1" smtClean="0">
                <a:latin typeface="Arial" charset="0"/>
                <a:cs typeface="Arial" charset="0"/>
              </a:rPr>
              <a:t>nonsentences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marL="0" indent="0">
              <a:buNone/>
            </a:pPr>
            <a:r>
              <a:rPr lang="en-US" sz="2800" dirty="0"/>
              <a:t>Which are sentences?</a:t>
            </a:r>
          </a:p>
          <a:p>
            <a:pPr marL="0" indent="0">
              <a:buNone/>
            </a:pPr>
            <a:r>
              <a:rPr lang="en-US" sz="2800" dirty="0"/>
              <a:t>a. What he did was climb a tree.</a:t>
            </a:r>
          </a:p>
          <a:p>
            <a:pPr marL="0" indent="0">
              <a:buNone/>
            </a:pPr>
            <a:r>
              <a:rPr lang="en-US" sz="2800" dirty="0"/>
              <a:t>b. What he thought was want a sports car.3</a:t>
            </a:r>
          </a:p>
          <a:p>
            <a:pPr marL="0" indent="0">
              <a:buNone/>
            </a:pPr>
            <a:r>
              <a:rPr lang="en-US" sz="2800" dirty="0"/>
              <a:t>c. Drink your beer and go home!</a:t>
            </a:r>
          </a:p>
          <a:p>
            <a:pPr marL="0" indent="0">
              <a:buNone/>
            </a:pPr>
            <a:r>
              <a:rPr lang="en-US" sz="2800" dirty="0"/>
              <a:t>d. What are drinking and go home?</a:t>
            </a:r>
          </a:p>
          <a:p>
            <a:pPr marL="0" indent="0">
              <a:buNone/>
            </a:pPr>
            <a:r>
              <a:rPr lang="en-US" sz="2800" dirty="0"/>
              <a:t>e. I expect them to arrive a week from next Thursday.</a:t>
            </a:r>
          </a:p>
          <a:p>
            <a:pPr marL="0" indent="0">
              <a:buNone/>
            </a:pPr>
            <a:r>
              <a:rPr lang="en-US" sz="2800" dirty="0"/>
              <a:t>f. I expect a week from next Thursday to arrive them.</a:t>
            </a:r>
          </a:p>
          <a:p>
            <a:pPr marL="0" indent="0">
              <a:buNone/>
            </a:pPr>
            <a:r>
              <a:rPr lang="en-US" sz="2800" dirty="0"/>
              <a:t>g. Linus lost his security blanket.</a:t>
            </a:r>
          </a:p>
          <a:p>
            <a:pPr marL="0" indent="0">
              <a:buNone/>
            </a:pPr>
            <a:r>
              <a:rPr lang="en-US" sz="2800" dirty="0"/>
              <a:t>h. Lost Linus security blanket his.</a:t>
            </a:r>
            <a:endParaRPr lang="en-US" sz="28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Language universal</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There are rules of particular languages, such as English, Swahili, and Zulu, that form part of the individual grammars of these languages, and then there are rules that hold in all languages. Those rules representing the universal properties that all languages share constitute a </a:t>
            </a:r>
            <a:r>
              <a:rPr lang="en-US" sz="2800" b="1" dirty="0"/>
              <a:t>universal grammar</a:t>
            </a:r>
            <a:r>
              <a:rPr lang="en-US" sz="2800" dirty="0"/>
              <a:t>. </a:t>
            </a:r>
          </a:p>
          <a:p>
            <a:r>
              <a:rPr lang="en-US" sz="2800" dirty="0"/>
              <a:t>A </a:t>
            </a:r>
            <a:r>
              <a:rPr lang="en-US" sz="2800" b="1" dirty="0"/>
              <a:t>Universal Grammar (UG) </a:t>
            </a:r>
            <a:r>
              <a:rPr lang="en-US" sz="2800" dirty="0"/>
              <a:t>that is part of the biologically endowed human language faculty.</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Language universal</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UG is the basic blueprint that all languages follow. It specifies the different components of the grammar and their relations, how the different rules of these components are constructed, how they interact, and so on.</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development of a language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Linguistic theory is concerned with explaining how that knowledge is acquired. </a:t>
            </a:r>
          </a:p>
          <a:p>
            <a:r>
              <a:rPr lang="en-US" sz="2800" dirty="0"/>
              <a:t>All normal children acquire (at least one) language in a relatively short period with apparent ease. They do this despite the fact that parents and other caregivers do not provide them with any specific language instruction.</a:t>
            </a:r>
          </a:p>
          <a:p>
            <a:r>
              <a:rPr lang="en-US" sz="2800" dirty="0"/>
              <a:t>All children go through a babbling stage; their babbles gradually give way to words, which then combine into simple sentences.</a:t>
            </a:r>
          </a:p>
          <a:p>
            <a:r>
              <a:rPr lang="en-US" sz="2800" dirty="0"/>
              <a:t>When children first begin to produce sentences, certain elements may be missing. For example, the English-speaking two-year-old might say </a:t>
            </a:r>
            <a:r>
              <a:rPr lang="en-US" sz="2800" i="1" dirty="0"/>
              <a:t>Cathy build house </a:t>
            </a:r>
            <a:r>
              <a:rPr lang="en-US" sz="2800" dirty="0"/>
              <a:t>instead of </a:t>
            </a:r>
            <a:r>
              <a:rPr lang="en-US" sz="2800" i="1" dirty="0"/>
              <a:t>Cathy is building the house</a:t>
            </a:r>
            <a:r>
              <a:rPr lang="en-US" sz="2800" dirty="0"/>
              <a:t>. </a:t>
            </a:r>
          </a:p>
          <a:p>
            <a:r>
              <a:rPr lang="en-US" sz="2800" dirty="0"/>
              <a:t>They pass through other linguistic stages on their way to </a:t>
            </a:r>
            <a:r>
              <a:rPr lang="en-US" sz="2800" dirty="0" err="1"/>
              <a:t>adultlike</a:t>
            </a:r>
            <a:r>
              <a:rPr lang="en-US" sz="2800" dirty="0"/>
              <a:t> competence, and by about age five children speak a language that is almost indistinguishable from the language of the adults around them.</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development of a language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smtClean="0"/>
              <a:t>When </a:t>
            </a:r>
            <a:r>
              <a:rPr lang="en-US" sz="2800" dirty="0"/>
              <a:t>children first begin to produce sentences, certain elements may be missing. For example, the English-speaking two-year-old might say </a:t>
            </a:r>
            <a:r>
              <a:rPr lang="en-US" sz="2800" i="1" dirty="0"/>
              <a:t>Cathy build house </a:t>
            </a:r>
            <a:r>
              <a:rPr lang="en-US" sz="2800" dirty="0"/>
              <a:t>instead of </a:t>
            </a:r>
            <a:r>
              <a:rPr lang="en-US" sz="2800" i="1" dirty="0"/>
              <a:t>Cathy is building the house</a:t>
            </a:r>
            <a:r>
              <a:rPr lang="en-US" sz="2800" dirty="0"/>
              <a:t>. </a:t>
            </a:r>
          </a:p>
          <a:p>
            <a:r>
              <a:rPr lang="en-US" sz="2800" dirty="0"/>
              <a:t>They pass through other linguistic stages on their way to </a:t>
            </a:r>
            <a:r>
              <a:rPr lang="en-US" sz="2800" dirty="0" err="1"/>
              <a:t>adultlike</a:t>
            </a:r>
            <a:r>
              <a:rPr lang="en-US" sz="2800" dirty="0"/>
              <a:t> competence, and by about age five children speak a language that is almost indistinguishable from the language of the adults around them.</a:t>
            </a:r>
          </a:p>
          <a:p>
            <a:endParaRPr lang="id-ID" sz="2800" dirty="0" smtClean="0">
              <a:latin typeface="Arial" charset="0"/>
              <a:cs typeface="Arial" charset="0"/>
            </a:endParaRPr>
          </a:p>
        </p:txBody>
      </p:sp>
    </p:spTree>
    <p:extLst>
      <p:ext uri="{BB962C8B-B14F-4D97-AF65-F5344CB8AC3E}">
        <p14:creationId xmlns:p14="http://schemas.microsoft.com/office/powerpoint/2010/main" val="1993005112"/>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development of a language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Chomsky proposed that human beings are born with an innate “blueprint” for language. </a:t>
            </a:r>
          </a:p>
          <a:p>
            <a:pPr lvl="0" eaLnBrk="1" fontAlgn="auto" hangingPunct="1">
              <a:spcAft>
                <a:spcPts val="0"/>
              </a:spcAft>
              <a:buFont typeface="Arial" pitchFamily="34" charset="0"/>
              <a:buChar char="•"/>
            </a:pPr>
            <a:r>
              <a:rPr lang="en-US" dirty="0">
                <a:solidFill>
                  <a:prstClr val="black"/>
                </a:solidFill>
              </a:rPr>
              <a:t>Children acquire language as quickly and effortlessly </a:t>
            </a:r>
          </a:p>
          <a:p>
            <a:pPr lvl="0" eaLnBrk="1" fontAlgn="auto" hangingPunct="1">
              <a:spcAft>
                <a:spcPts val="0"/>
              </a:spcAft>
              <a:buFont typeface="Arial" pitchFamily="34" charset="0"/>
              <a:buChar char="•"/>
            </a:pPr>
            <a:r>
              <a:rPr lang="en-US" dirty="0">
                <a:solidFill>
                  <a:prstClr val="black"/>
                </a:solidFill>
              </a:rPr>
              <a:t>The universal properties—the laws of language—are part of their biological endowment.</a:t>
            </a:r>
            <a:endParaRPr lang="en-US" dirty="0">
              <a:solidFill>
                <a:prstClr val="black"/>
              </a:solidFill>
            </a:endParaRPr>
          </a:p>
        </p:txBody>
      </p:sp>
    </p:spTree>
    <p:extLst>
      <p:ext uri="{BB962C8B-B14F-4D97-AF65-F5344CB8AC3E}">
        <p14:creationId xmlns:p14="http://schemas.microsoft.com/office/powerpoint/2010/main" val="3155851306"/>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development of a language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dirty="0"/>
              <a:t>The claim that the structure of a language influences how its speakers perceive the world around most closely associated with the </a:t>
            </a:r>
            <a:r>
              <a:rPr lang="en-US" b="1" dirty="0"/>
              <a:t>Sapir-Whorf hypothesis.</a:t>
            </a:r>
          </a:p>
          <a:p>
            <a:r>
              <a:rPr lang="en-US" b="1" dirty="0" smtClean="0"/>
              <a:t>Linguistic </a:t>
            </a:r>
            <a:r>
              <a:rPr lang="en-US" b="1" dirty="0"/>
              <a:t>determinism: </a:t>
            </a:r>
            <a:r>
              <a:rPr lang="en-US" dirty="0"/>
              <a:t> the language we speak </a:t>
            </a:r>
            <a:r>
              <a:rPr lang="en-US" i="1" dirty="0"/>
              <a:t>determines </a:t>
            </a:r>
            <a:r>
              <a:rPr lang="en-US" dirty="0"/>
              <a:t>how we perceive and think about the world. </a:t>
            </a:r>
          </a:p>
          <a:p>
            <a:pPr lvl="0" eaLnBrk="1" fontAlgn="auto" hangingPunct="1">
              <a:spcAft>
                <a:spcPts val="0"/>
              </a:spcAft>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val="168534345"/>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development of a language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dirty="0" smtClean="0"/>
              <a:t>The </a:t>
            </a:r>
            <a:r>
              <a:rPr lang="en-US" dirty="0"/>
              <a:t>Hopi Indians do not perceive time in the same way as speakers of European languages because the Hopi language does not make the grammatical distinctions of tense that, for example, English does with words and word endings such as </a:t>
            </a:r>
            <a:r>
              <a:rPr lang="en-US" i="1" dirty="0"/>
              <a:t>did</a:t>
            </a:r>
            <a:r>
              <a:rPr lang="en-US" dirty="0"/>
              <a:t>, </a:t>
            </a:r>
            <a:r>
              <a:rPr lang="en-US" i="1" dirty="0"/>
              <a:t>will</a:t>
            </a:r>
            <a:r>
              <a:rPr lang="en-US" dirty="0"/>
              <a:t>, </a:t>
            </a:r>
            <a:r>
              <a:rPr lang="en-US" i="1" dirty="0"/>
              <a:t>shall</a:t>
            </a:r>
            <a:r>
              <a:rPr lang="en-US" dirty="0"/>
              <a:t>, -</a:t>
            </a:r>
            <a:r>
              <a:rPr lang="en-US" i="1" dirty="0"/>
              <a:t>s</a:t>
            </a:r>
            <a:r>
              <a:rPr lang="en-US" dirty="0"/>
              <a:t>, -</a:t>
            </a:r>
            <a:r>
              <a:rPr lang="en-US" i="1" dirty="0" err="1"/>
              <a:t>ed</a:t>
            </a:r>
            <a:r>
              <a:rPr lang="en-US" dirty="0"/>
              <a:t>, and -</a:t>
            </a:r>
            <a:r>
              <a:rPr lang="en-US" i="1" dirty="0" err="1"/>
              <a:t>ing</a:t>
            </a:r>
            <a:r>
              <a:rPr lang="en-US" dirty="0"/>
              <a:t>.</a:t>
            </a:r>
          </a:p>
          <a:p>
            <a:pPr lvl="0" eaLnBrk="1" fontAlgn="auto" hangingPunct="1">
              <a:spcAft>
                <a:spcPts val="0"/>
              </a:spcAft>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val="351278978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Language and human</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Language distinguishes human from animals. </a:t>
            </a:r>
          </a:p>
          <a:p>
            <a:pPr lvl="0" eaLnBrk="1" fontAlgn="auto" hangingPunct="1">
              <a:spcAft>
                <a:spcPts val="0"/>
              </a:spcAft>
              <a:buFont typeface="Arial" pitchFamily="34" charset="0"/>
              <a:buChar char="•"/>
            </a:pPr>
            <a:r>
              <a:rPr lang="en-US" dirty="0">
                <a:solidFill>
                  <a:prstClr val="black"/>
                </a:solidFill>
              </a:rPr>
              <a:t>Humans talk in every situations whether they talk to others or themselves.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development of a language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b="1" dirty="0"/>
              <a:t>Linguistic relativism</a:t>
            </a:r>
            <a:r>
              <a:rPr lang="en-US" dirty="0"/>
              <a:t>: different languages encode different categories and that speakers of different languages therefore think about the world in different ways. </a:t>
            </a:r>
          </a:p>
          <a:p>
            <a:r>
              <a:rPr lang="en-US" dirty="0"/>
              <a:t>For example, languages break up the color spectrum at different points. In Navaho, blue and green are one word. The American Indian language Zuni does not distinguish between the colors yellow and orange.</a:t>
            </a:r>
          </a:p>
          <a:p>
            <a:pPr lvl="0" eaLnBrk="1" fontAlgn="auto" hangingPunct="1">
              <a:spcAft>
                <a:spcPts val="0"/>
              </a:spcAft>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val="3747816466"/>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Watch and make a summary</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eaLnBrk="1" fontAlgn="auto" hangingPunct="1">
              <a:spcAft>
                <a:spcPts val="0"/>
              </a:spcAft>
              <a:buFont typeface="Arial" pitchFamily="34" charset="0"/>
              <a:buChar char="•"/>
            </a:pPr>
            <a:r>
              <a:rPr lang="en-US" dirty="0"/>
              <a:t>https://www.youtube.com/watch?v=j_KlekPZZ6k</a:t>
            </a:r>
          </a:p>
          <a:p>
            <a:pPr lvl="0" eaLnBrk="1" fontAlgn="auto" hangingPunct="1">
              <a:spcAft>
                <a:spcPts val="0"/>
              </a:spcAft>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val="214566010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Linguistic knowledge</a:t>
            </a:r>
            <a:endParaRPr lang="en-US"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You can speak and be understood by others who know that language.</a:t>
            </a:r>
          </a:p>
          <a:p>
            <a:pPr lvl="0" eaLnBrk="1" fontAlgn="auto" hangingPunct="1">
              <a:spcAft>
                <a:spcPts val="0"/>
              </a:spcAft>
              <a:buFont typeface="Arial" pitchFamily="34" charset="0"/>
              <a:buChar char="•"/>
            </a:pPr>
            <a:r>
              <a:rPr lang="en-US" dirty="0">
                <a:solidFill>
                  <a:prstClr val="black"/>
                </a:solidFill>
              </a:rPr>
              <a:t>Deaf people produce and understand sign languages just as hearing persons produce and understand spoken languages.</a:t>
            </a:r>
          </a:p>
          <a:p>
            <a:pPr lvl="0" eaLnBrk="1" fontAlgn="auto" hangingPunct="1">
              <a:spcAft>
                <a:spcPts val="0"/>
              </a:spcAft>
              <a:buFont typeface="Arial" pitchFamily="34" charset="0"/>
              <a:buChar char="•"/>
            </a:pPr>
            <a:r>
              <a:rPr lang="en-US" dirty="0">
                <a:solidFill>
                  <a:prstClr val="black"/>
                </a:solidFill>
              </a:rPr>
              <a:t>Children are able to speak language fluently. It requires profound knowledge that most speakers are unaware of.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smtClean="0">
                <a:latin typeface="Arial" charset="0"/>
                <a:cs typeface="Arial" charset="0"/>
              </a:rPr>
              <a:t>Knowledge of sound system</a:t>
            </a:r>
            <a:endParaRPr lang="en-US" sz="3200" dirty="0" smtClean="0">
              <a:latin typeface="Arial" charset="0"/>
              <a:cs typeface="Arial" charset="0"/>
            </a:endParaRPr>
          </a:p>
        </p:txBody>
      </p:sp>
      <p:sp>
        <p:nvSpPr>
          <p:cNvPr id="9220" name="Content Placeholder 5"/>
          <p:cNvSpPr>
            <a:spLocks noGrp="1"/>
          </p:cNvSpPr>
          <p:nvPr>
            <p:ph idx="1"/>
          </p:nvPr>
        </p:nvSpPr>
        <p:spPr>
          <a:xfrm>
            <a:off x="457200" y="1295400"/>
            <a:ext cx="8229600" cy="4830763"/>
          </a:xfrm>
        </p:spPr>
        <p:txBody>
          <a:bodyPr/>
          <a:lstStyle/>
          <a:p>
            <a:r>
              <a:rPr lang="en-US" sz="2800" dirty="0"/>
              <a:t>Knowing what sounds </a:t>
            </a:r>
            <a:r>
              <a:rPr lang="en-US" sz="2800" dirty="0" smtClean="0"/>
              <a:t>are </a:t>
            </a:r>
            <a:r>
              <a:rPr lang="en-US" sz="2800" dirty="0"/>
              <a:t>in that language and what sounds are not.</a:t>
            </a:r>
          </a:p>
          <a:p>
            <a:r>
              <a:rPr lang="en-US" sz="2800" dirty="0"/>
              <a:t>Indonesian tend to mispronounce </a:t>
            </a:r>
            <a:r>
              <a:rPr lang="en-US" sz="2800" i="1" dirty="0"/>
              <a:t>think</a:t>
            </a:r>
            <a:r>
              <a:rPr lang="en-US" sz="2800" dirty="0"/>
              <a:t>. Mispronunciation reveals the speaker’s unconscious knowledge of how sound system works in Indonesian. It influences the way they say </a:t>
            </a:r>
            <a:r>
              <a:rPr lang="en-US" sz="2800" i="1" dirty="0"/>
              <a:t>think</a:t>
            </a:r>
            <a:r>
              <a:rPr lang="en-US" sz="2800" dirty="0"/>
              <a:t>.</a:t>
            </a:r>
          </a:p>
          <a:p>
            <a:r>
              <a:rPr lang="en-US" sz="2800" dirty="0"/>
              <a:t>Speakers of </a:t>
            </a:r>
            <a:r>
              <a:rPr lang="en-US" sz="2800" dirty="0" err="1"/>
              <a:t>Sundanese</a:t>
            </a:r>
            <a:r>
              <a:rPr lang="en-US" sz="2800" dirty="0"/>
              <a:t> tend to change sounds /f/ into /p/.</a:t>
            </a:r>
          </a:p>
          <a:p>
            <a:r>
              <a:rPr lang="en-US" sz="2800" dirty="0"/>
              <a:t>Knowing which sounds may start a word, end a word, and follow each other.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Knowledge of sound system</a:t>
            </a:r>
            <a:endParaRPr lang="en-US" sz="3200" dirty="0" smtClean="0">
              <a:latin typeface="Arial" charset="0"/>
              <a:cs typeface="Arial" charset="0"/>
            </a:endParaRPr>
          </a:p>
        </p:txBody>
      </p:sp>
      <p:sp>
        <p:nvSpPr>
          <p:cNvPr id="2" name="Content Placeholder 1"/>
          <p:cNvSpPr>
            <a:spLocks noGrp="1"/>
          </p:cNvSpPr>
          <p:nvPr>
            <p:ph idx="1"/>
          </p:nvPr>
        </p:nvSpPr>
        <p:spPr/>
        <p:txBody>
          <a:bodyPr/>
          <a:lstStyle/>
          <a:p>
            <a:r>
              <a:rPr lang="en-US" dirty="0"/>
              <a:t>The name of a former president of Ghana was </a:t>
            </a:r>
            <a:r>
              <a:rPr lang="en-US" i="1" dirty="0"/>
              <a:t>Nkrumah</a:t>
            </a:r>
            <a:r>
              <a:rPr lang="en-US" dirty="0"/>
              <a:t>, pronounced with an initial sound </a:t>
            </a:r>
            <a:r>
              <a:rPr lang="en-US" i="1" dirty="0" err="1"/>
              <a:t>nk</a:t>
            </a:r>
            <a:r>
              <a:rPr lang="en-US" dirty="0"/>
              <a:t>. No word in English begins with the </a:t>
            </a:r>
            <a:r>
              <a:rPr lang="en-US" i="1" dirty="0" err="1"/>
              <a:t>nk</a:t>
            </a:r>
            <a:r>
              <a:rPr lang="en-US" i="1" dirty="0"/>
              <a:t> </a:t>
            </a:r>
            <a:r>
              <a:rPr lang="en-US" dirty="0"/>
              <a:t>sound. Speakers of English who have occasion to pronounce this name often mispronounce it (by Ghanaian standards) by inserting a short vowel sound, like </a:t>
            </a:r>
            <a:r>
              <a:rPr lang="en-US" i="1" dirty="0" err="1"/>
              <a:t>Nekrumah</a:t>
            </a:r>
            <a:r>
              <a:rPr lang="en-US" i="1" dirty="0"/>
              <a:t> </a:t>
            </a:r>
            <a:r>
              <a:rPr lang="en-US" dirty="0"/>
              <a:t>or </a:t>
            </a:r>
            <a:r>
              <a:rPr lang="en-US" i="1" dirty="0" err="1"/>
              <a:t>Enkrumah</a:t>
            </a:r>
            <a:r>
              <a:rPr lang="en-US" dirty="0"/>
              <a:t>.</a:t>
            </a:r>
          </a:p>
          <a:p>
            <a:r>
              <a:rPr lang="en-US" dirty="0"/>
              <a:t>The word prompt in English ends with combination of sounds that does not exist in Indonesian.</a:t>
            </a:r>
          </a:p>
          <a:p>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Knowledge of words</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3000" dirty="0">
                <a:solidFill>
                  <a:prstClr val="black"/>
                </a:solidFill>
              </a:rPr>
              <a:t>Knowing a language means also knowing that certain sequences of sounds signify certain concepts or </a:t>
            </a:r>
            <a:r>
              <a:rPr lang="en-US" sz="3000" b="1" dirty="0">
                <a:solidFill>
                  <a:prstClr val="black"/>
                </a:solidFill>
              </a:rPr>
              <a:t>meanings</a:t>
            </a:r>
            <a:r>
              <a:rPr lang="en-US" sz="3000" dirty="0">
                <a:solidFill>
                  <a:prstClr val="black"/>
                </a:solidFill>
              </a:rPr>
              <a:t>. </a:t>
            </a:r>
          </a:p>
          <a:p>
            <a:pPr lvl="0" eaLnBrk="1" fontAlgn="auto" hangingPunct="1">
              <a:spcAft>
                <a:spcPts val="0"/>
              </a:spcAft>
              <a:buFont typeface="Arial" pitchFamily="34" charset="0"/>
              <a:buChar char="•"/>
            </a:pPr>
            <a:r>
              <a:rPr lang="en-US" sz="3000" dirty="0">
                <a:solidFill>
                  <a:prstClr val="black"/>
                </a:solidFill>
              </a:rPr>
              <a:t>Speakers of English know what </a:t>
            </a:r>
            <a:r>
              <a:rPr lang="en-US" sz="3000" i="1" dirty="0">
                <a:solidFill>
                  <a:prstClr val="black"/>
                </a:solidFill>
              </a:rPr>
              <a:t>boy </a:t>
            </a:r>
            <a:r>
              <a:rPr lang="en-US" sz="3000" dirty="0">
                <a:solidFill>
                  <a:prstClr val="black"/>
                </a:solidFill>
              </a:rPr>
              <a:t>means, and that it means something different from </a:t>
            </a:r>
            <a:r>
              <a:rPr lang="en-US" sz="3000" i="1" dirty="0">
                <a:solidFill>
                  <a:prstClr val="black"/>
                </a:solidFill>
              </a:rPr>
              <a:t>toy </a:t>
            </a:r>
            <a:r>
              <a:rPr lang="en-US" sz="3000" dirty="0">
                <a:solidFill>
                  <a:prstClr val="black"/>
                </a:solidFill>
              </a:rPr>
              <a:t>or </a:t>
            </a:r>
            <a:r>
              <a:rPr lang="en-US" sz="3000" i="1" dirty="0">
                <a:solidFill>
                  <a:prstClr val="black"/>
                </a:solidFill>
              </a:rPr>
              <a:t>girl</a:t>
            </a:r>
            <a:r>
              <a:rPr lang="en-US" sz="3000" dirty="0">
                <a:solidFill>
                  <a:prstClr val="black"/>
                </a:solidFill>
              </a:rPr>
              <a:t>. You also know that </a:t>
            </a:r>
            <a:r>
              <a:rPr lang="en-US" sz="3000" i="1" dirty="0">
                <a:solidFill>
                  <a:prstClr val="black"/>
                </a:solidFill>
              </a:rPr>
              <a:t>toy </a:t>
            </a:r>
            <a:r>
              <a:rPr lang="en-US" sz="3000" dirty="0">
                <a:solidFill>
                  <a:prstClr val="black"/>
                </a:solidFill>
              </a:rPr>
              <a:t>and </a:t>
            </a:r>
            <a:r>
              <a:rPr lang="en-US" sz="3000" i="1" dirty="0">
                <a:solidFill>
                  <a:prstClr val="black"/>
                </a:solidFill>
              </a:rPr>
              <a:t>boy </a:t>
            </a:r>
            <a:r>
              <a:rPr lang="en-US" sz="3000" dirty="0">
                <a:solidFill>
                  <a:prstClr val="black"/>
                </a:solidFill>
              </a:rPr>
              <a:t>are words, but </a:t>
            </a:r>
            <a:r>
              <a:rPr lang="en-US" sz="3000" i="1" dirty="0" err="1">
                <a:solidFill>
                  <a:prstClr val="black"/>
                </a:solidFill>
              </a:rPr>
              <a:t>moy</a:t>
            </a:r>
            <a:r>
              <a:rPr lang="en-US" sz="3000" i="1" dirty="0">
                <a:solidFill>
                  <a:prstClr val="black"/>
                </a:solidFill>
              </a:rPr>
              <a:t> </a:t>
            </a:r>
            <a:r>
              <a:rPr lang="en-US" sz="3000" dirty="0">
                <a:solidFill>
                  <a:prstClr val="black"/>
                </a:solidFill>
              </a:rPr>
              <a:t>is not. </a:t>
            </a:r>
          </a:p>
          <a:p>
            <a:pPr lvl="0" eaLnBrk="1" fontAlgn="auto" hangingPunct="1">
              <a:spcAft>
                <a:spcPts val="0"/>
              </a:spcAft>
              <a:buFont typeface="Arial" pitchFamily="34" charset="0"/>
              <a:buChar char="•"/>
            </a:pPr>
            <a:r>
              <a:rPr lang="en-US" sz="3000" dirty="0">
                <a:solidFill>
                  <a:prstClr val="black"/>
                </a:solidFill>
              </a:rPr>
              <a:t>When you know a language, you know words in that language, that is, which sequences of sounds are related to specific meanings and which are not.</a:t>
            </a:r>
          </a:p>
          <a:p>
            <a:endParaRPr lang="en-US" sz="28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Knowledge of words</a:t>
            </a:r>
            <a:endParaRPr lang="en-US" sz="32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Most languages contain </a:t>
            </a:r>
            <a:r>
              <a:rPr lang="en-US" b="1" dirty="0">
                <a:solidFill>
                  <a:prstClr val="black"/>
                </a:solidFill>
              </a:rPr>
              <a:t>onomatopoeic </a:t>
            </a:r>
            <a:r>
              <a:rPr lang="en-US" dirty="0">
                <a:solidFill>
                  <a:prstClr val="black"/>
                </a:solidFill>
              </a:rPr>
              <a:t>words that imitate the sounds associated with the objects or actions they refer to.</a:t>
            </a:r>
          </a:p>
          <a:p>
            <a:pPr lvl="0" eaLnBrk="1" fontAlgn="auto" hangingPunct="1">
              <a:spcAft>
                <a:spcPts val="0"/>
              </a:spcAft>
              <a:buFont typeface="Arial" pitchFamily="34" charset="0"/>
              <a:buChar char="•"/>
            </a:pPr>
            <a:r>
              <a:rPr lang="en-US" dirty="0">
                <a:solidFill>
                  <a:prstClr val="black"/>
                </a:solidFill>
              </a:rPr>
              <a:t>In English </a:t>
            </a:r>
            <a:r>
              <a:rPr lang="en-US" i="1" dirty="0">
                <a:solidFill>
                  <a:prstClr val="black"/>
                </a:solidFill>
              </a:rPr>
              <a:t>cock-a-doodle-doo </a:t>
            </a:r>
            <a:r>
              <a:rPr lang="en-US" dirty="0">
                <a:solidFill>
                  <a:prstClr val="black"/>
                </a:solidFill>
              </a:rPr>
              <a:t>is an onomatopoeic word whose meaning is the crow of a rooster, whereas in Finnish the rooster’s crow is </a:t>
            </a:r>
            <a:r>
              <a:rPr lang="en-US" i="1" dirty="0" err="1">
                <a:solidFill>
                  <a:prstClr val="black"/>
                </a:solidFill>
              </a:rPr>
              <a:t>kukkokiekuu</a:t>
            </a:r>
            <a:r>
              <a:rPr lang="en-US" dirty="0">
                <a:solidFill>
                  <a:prstClr val="black"/>
                </a:solidFill>
              </a:rPr>
              <a:t>. In Istanbul; a turkey in Turkey goes </a:t>
            </a:r>
            <a:r>
              <a:rPr lang="en-US" i="1" dirty="0" err="1">
                <a:solidFill>
                  <a:prstClr val="black"/>
                </a:solidFill>
              </a:rPr>
              <a:t>glu-glu</a:t>
            </a:r>
            <a:r>
              <a:rPr lang="en-US" dirty="0">
                <a:solidFill>
                  <a:prstClr val="black"/>
                </a:solidFill>
              </a:rPr>
              <a:t>.</a:t>
            </a:r>
          </a:p>
          <a:p>
            <a:endParaRPr lang="en-US"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The creativity of linguistic knowledge</a:t>
            </a:r>
            <a:endParaRPr lang="en-US" sz="3200" dirty="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Knowledge of a language enables you to combine sounds to form words, words to form phrases, and phrases to form sentences.</a:t>
            </a:r>
          </a:p>
          <a:p>
            <a:pPr lvl="0" eaLnBrk="1" fontAlgn="auto" hangingPunct="1">
              <a:spcAft>
                <a:spcPts val="0"/>
              </a:spcAft>
              <a:buFont typeface="Arial" pitchFamily="34" charset="0"/>
              <a:buChar char="•"/>
            </a:pPr>
            <a:r>
              <a:rPr lang="en-US" dirty="0">
                <a:solidFill>
                  <a:prstClr val="black"/>
                </a:solidFill>
              </a:rPr>
              <a:t>Knowing a language means being able to produce new sentences never spoken before and to understand sentences never heard before.</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a:latin typeface="Arial" charset="0"/>
                <a:cs typeface="Arial" charset="0"/>
              </a:rPr>
              <a:t>The creativity of linguistic knowledge</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Our creative ability includes our understanding of new or novel sentences.</a:t>
            </a:r>
          </a:p>
          <a:p>
            <a:r>
              <a:rPr lang="en-US" sz="2800" dirty="0"/>
              <a:t>Consider the following sentence:</a:t>
            </a:r>
          </a:p>
          <a:p>
            <a:r>
              <a:rPr lang="en-US" sz="2800" dirty="0"/>
              <a:t>“Daniel Boone decided to become a pioneer because he dreamed of pigeon-toed giraffes and cross-eyed elephants dancing in pink skirts and green berets on the wind-swept plains of the Midwest.”</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1839</TotalTime>
  <Words>1265</Words>
  <Application>Microsoft Office PowerPoint</Application>
  <PresentationFormat>On-screen Show (4:3)</PresentationFormat>
  <Paragraphs>98</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Language and human</vt:lpstr>
      <vt:lpstr>Linguistic knowledge</vt:lpstr>
      <vt:lpstr>Knowledge of sound system</vt:lpstr>
      <vt:lpstr>Knowledge of sound system</vt:lpstr>
      <vt:lpstr>Knowledge of words</vt:lpstr>
      <vt:lpstr>Knowledge of words</vt:lpstr>
      <vt:lpstr>The creativity of linguistic knowledge</vt:lpstr>
      <vt:lpstr>The creativity of linguistic knowledge</vt:lpstr>
      <vt:lpstr>The creativity of linguistic knowledge</vt:lpstr>
      <vt:lpstr>Knowledge of sentences and nonsentences</vt:lpstr>
      <vt:lpstr>Knowledge of sentences and nonsentences</vt:lpstr>
      <vt:lpstr>Language universal</vt:lpstr>
      <vt:lpstr>Language universal</vt:lpstr>
      <vt:lpstr>The development of a language</vt:lpstr>
      <vt:lpstr>The development of a language</vt:lpstr>
      <vt:lpstr>The development of a language</vt:lpstr>
      <vt:lpstr>The development of a language</vt:lpstr>
      <vt:lpstr>The development of a language</vt:lpstr>
      <vt:lpstr>The development of a language</vt:lpstr>
      <vt:lpstr>Watch and make a summary</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254</cp:revision>
  <dcterms:created xsi:type="dcterms:W3CDTF">2010-08-24T06:47:44Z</dcterms:created>
  <dcterms:modified xsi:type="dcterms:W3CDTF">2018-06-07T02:34:35Z</dcterms:modified>
</cp:coreProperties>
</file>