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16" r:id="rId2"/>
    <p:sldId id="366" r:id="rId3"/>
    <p:sldId id="367" r:id="rId4"/>
    <p:sldId id="368" r:id="rId5"/>
    <p:sldId id="369" r:id="rId6"/>
    <p:sldId id="371" r:id="rId7"/>
    <p:sldId id="372" r:id="rId8"/>
    <p:sldId id="373" r:id="rId9"/>
    <p:sldId id="376" r:id="rId10"/>
    <p:sldId id="377" r:id="rId11"/>
    <p:sldId id="379" r:id="rId12"/>
    <p:sldId id="378" r:id="rId13"/>
    <p:sldId id="381" r:id="rId14"/>
    <p:sldId id="382" r:id="rId15"/>
    <p:sldId id="393" r:id="rId16"/>
    <p:sldId id="401" r:id="rId17"/>
    <p:sldId id="400" r:id="rId18"/>
    <p:sldId id="399" r:id="rId19"/>
    <p:sldId id="398" r:id="rId20"/>
    <p:sldId id="397" r:id="rId21"/>
    <p:sldId id="396" r:id="rId22"/>
    <p:sldId id="395" r:id="rId23"/>
    <p:sldId id="394" r:id="rId24"/>
    <p:sldId id="391" r:id="rId25"/>
    <p:sldId id="392" r:id="rId26"/>
    <p:sldId id="388" r:id="rId27"/>
    <p:sldId id="390" r:id="rId28"/>
    <p:sldId id="389" r:id="rId29"/>
    <p:sldId id="384" r:id="rId30"/>
    <p:sldId id="387" r:id="rId31"/>
    <p:sldId id="386" r:id="rId32"/>
    <p:sldId id="385" r:id="rId33"/>
    <p:sldId id="383"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1638"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28/06/2018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22</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23</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24</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25</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26</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27</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28</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29</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30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31</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32</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33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6/28/2018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6/28/2018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6/28/2018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INTRODUCTION TO LINGUISTICS</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12</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t>Do children learn through analogy? </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It has also been suggested that children put words together to form phrases and sentences by analogy, by hearing a sentence and using it as a model to form other sentences.</a:t>
            </a:r>
          </a:p>
          <a:p>
            <a:r>
              <a:rPr lang="en-US" sz="2800" i="1" dirty="0"/>
              <a:t>The boy was sleeping. </a:t>
            </a:r>
          </a:p>
          <a:p>
            <a:r>
              <a:rPr lang="en-US" sz="2800" i="1" dirty="0"/>
              <a:t>Was the boy sleeping?</a:t>
            </a: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Do children learn through analogy? </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i="1" dirty="0"/>
              <a:t>The boy who is sleeping is dreaming about a new car.</a:t>
            </a:r>
          </a:p>
          <a:p>
            <a:r>
              <a:rPr lang="en-US" sz="2800" dirty="0"/>
              <a:t>If he forms a question on analogy to the simple yes-no question, he will move the first auxiliary </a:t>
            </a:r>
            <a:r>
              <a:rPr lang="en-US" sz="2800" i="1" dirty="0"/>
              <a:t>is </a:t>
            </a:r>
            <a:r>
              <a:rPr lang="en-US" sz="2800" dirty="0"/>
              <a:t>as follows:</a:t>
            </a:r>
          </a:p>
          <a:p>
            <a:r>
              <a:rPr lang="en-US" sz="2800" i="1" dirty="0"/>
              <a:t>*Is the boy who sleeping is dreaming about a new car?</a:t>
            </a:r>
          </a:p>
          <a:p>
            <a:r>
              <a:rPr lang="en-US" sz="2800" dirty="0"/>
              <a:t>Studies of spontaneous speech, as well as experiments, show that children never make mistakes of this sort.</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Do children learn through structured input?</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Children are able to learn language because adults speak to them in a special “simplified” language sometimes called </a:t>
            </a:r>
            <a:r>
              <a:rPr lang="en-US" sz="2800" dirty="0" err="1"/>
              <a:t>motherese</a:t>
            </a:r>
            <a:r>
              <a:rPr lang="en-US" sz="2800" dirty="0"/>
              <a:t>, or child-directed speech (CDS) (or more informally, baby talk).</a:t>
            </a:r>
          </a:p>
          <a:p>
            <a:r>
              <a:rPr lang="en-US" sz="2800" dirty="0"/>
              <a:t>We tend to speak more slowly and more clearly, we may speak in a higher pitch and exaggerate our intonation, and sentences are generally grammatical. However, we still use complex sentences such as </a:t>
            </a:r>
            <a:r>
              <a:rPr lang="en-US" sz="2800" i="1" dirty="0"/>
              <a:t>Mommy thinks you should sleep now.</a:t>
            </a:r>
            <a:endParaRPr lang="en-US" sz="2800" dirty="0"/>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Do children learn through structured input?</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Theories that assume that acquisition depends on a specially structured input also place too much emphasis on the environment rather than on the grammar-making abilities of the child. These proposals do not explain the creativity that children show in acquiring language</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innateness hypothesis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The input children get is a sequence of sounds, not a set of phrase structure trees. </a:t>
            </a:r>
          </a:p>
          <a:p>
            <a:pPr lvl="0" eaLnBrk="1" fontAlgn="auto" hangingPunct="1">
              <a:spcAft>
                <a:spcPts val="0"/>
              </a:spcAft>
              <a:buFont typeface="Arial" pitchFamily="34" charset="0"/>
              <a:buChar char="•"/>
            </a:pPr>
            <a:r>
              <a:rPr lang="en-US" sz="3000" dirty="0">
                <a:solidFill>
                  <a:prstClr val="black"/>
                </a:solidFill>
              </a:rPr>
              <a:t>No amount of imitation, reinforcement, analogy, or structured input will lead the child to formulate a phrase structure tree, much less a principle of structure dependency.</a:t>
            </a:r>
          </a:p>
          <a:p>
            <a:pPr lvl="0" eaLnBrk="1" fontAlgn="auto" hangingPunct="1">
              <a:spcAft>
                <a:spcPts val="0"/>
              </a:spcAft>
              <a:buFont typeface="Arial" pitchFamily="34" charset="0"/>
              <a:buChar char="•"/>
            </a:pPr>
            <a:r>
              <a:rPr lang="en-US" sz="3000" dirty="0">
                <a:solidFill>
                  <a:prstClr val="black"/>
                </a:solidFill>
              </a:rPr>
              <a:t>The child extracts from the linguistic environment those rules of grammar that are language specific, such as word order and movement rules.</a:t>
            </a:r>
          </a:p>
          <a:p>
            <a:endParaRPr lang="en-US" sz="2800" dirty="0" smtClean="0"/>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Universal Grammar (UG)</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400" dirty="0"/>
              <a:t>Children acquire a complex grammar quickly and easily without any particular help beyond exposure to the language because they do not start from scratch. </a:t>
            </a:r>
          </a:p>
          <a:p>
            <a:r>
              <a:rPr lang="en-US" sz="2400" dirty="0"/>
              <a:t>UG provides them with a significant head start. It helps them to extract the rules of their language and to avoid many grammatical errors.</a:t>
            </a:r>
          </a:p>
          <a:p>
            <a:r>
              <a:rPr lang="en-US" sz="2400" dirty="0"/>
              <a:t>UG is not a grammar like the grammar of English or Arabic, but represents the principles to which all human languages conform. </a:t>
            </a:r>
          </a:p>
          <a:p>
            <a:r>
              <a:rPr lang="en-US" sz="2400" dirty="0"/>
              <a:t>Children create grammars based on the linguistic input and are guided by UG.</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29972676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Stages in language acquisition</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From first words to virtual adult competence takes three to five years, during which time children pass through linguistic stages. </a:t>
            </a:r>
          </a:p>
          <a:p>
            <a:pPr lvl="0" eaLnBrk="1" fontAlgn="auto" hangingPunct="1">
              <a:spcAft>
                <a:spcPts val="0"/>
              </a:spcAft>
              <a:buFont typeface="Arial" pitchFamily="34" charset="0"/>
              <a:buChar char="•"/>
            </a:pPr>
            <a:r>
              <a:rPr lang="en-US" dirty="0">
                <a:solidFill>
                  <a:prstClr val="black"/>
                </a:solidFill>
              </a:rPr>
              <a:t>They begin by babbling, they then acquire their first words, and in just a few months they begin to put words together into sentences.</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53012478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The perception and production of speech sounds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 newborn will respond to phonetic contrasts found in human languages even when these differences are not phonemic in the language spoken in the baby’s home. </a:t>
            </a:r>
          </a:p>
          <a:p>
            <a:r>
              <a:rPr lang="en-US" sz="2800" dirty="0"/>
              <a:t>A baby hearing a human voice over a loudspeaker saying [pa] [pa] [pa] will slowly decrease her rate of sucking. If the sound changes to [</a:t>
            </a:r>
            <a:r>
              <a:rPr lang="en-US" sz="2800" dirty="0" err="1"/>
              <a:t>ba</a:t>
            </a:r>
            <a:r>
              <a:rPr lang="en-US" sz="2800" dirty="0"/>
              <a:t>] or even [</a:t>
            </a:r>
            <a:r>
              <a:rPr lang="en-US" sz="2800" dirty="0" err="1"/>
              <a:t>pʰa</a:t>
            </a:r>
            <a:r>
              <a:rPr lang="en-US" sz="2800" dirty="0"/>
              <a:t>], the sucking rate increases dramatically.</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385785836"/>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The perception and production of speech sounds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Infants can perceive voicing contrasts such as [pa] versus [</a:t>
            </a:r>
            <a:r>
              <a:rPr lang="en-US" sz="2800" dirty="0" err="1"/>
              <a:t>ba</a:t>
            </a:r>
            <a:r>
              <a:rPr lang="en-US" sz="2800" dirty="0"/>
              <a:t>], contrasts in place of articulation such as [da] versus [</a:t>
            </a:r>
            <a:r>
              <a:rPr lang="en-US" sz="2800" dirty="0" err="1"/>
              <a:t>ga</a:t>
            </a:r>
            <a:r>
              <a:rPr lang="en-US" sz="2800" dirty="0"/>
              <a:t>], and contrasts in manner of articulation such as [</a:t>
            </a:r>
            <a:r>
              <a:rPr lang="en-US" sz="2800" dirty="0" err="1"/>
              <a:t>ra</a:t>
            </a:r>
            <a:r>
              <a:rPr lang="en-US" sz="2800" dirty="0"/>
              <a:t>] versus [la], or [</a:t>
            </a:r>
            <a:r>
              <a:rPr lang="en-US" sz="2800" dirty="0" err="1"/>
              <a:t>ra</a:t>
            </a:r>
            <a:r>
              <a:rPr lang="en-US" sz="2800" dirty="0"/>
              <a:t>] versus [</a:t>
            </a:r>
            <a:r>
              <a:rPr lang="en-US" sz="2800" dirty="0" err="1"/>
              <a:t>wa</a:t>
            </a:r>
            <a:r>
              <a:rPr lang="en-US" sz="2800" dirty="0"/>
              <a:t>], among many others.</a:t>
            </a:r>
          </a:p>
          <a:p>
            <a:r>
              <a:rPr lang="en-US" sz="2800" dirty="0"/>
              <a:t>Japanese infants can no longer hear the difference between [r] and [l], which do not contrast in Japanese, whereas babies in English-speaking homes retain this perception.</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32902262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charset="0"/>
                <a:cs typeface="Arial" charset="0"/>
              </a:rPr>
              <a:t>Babling</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At around six months, the infant begins to babble.</a:t>
            </a:r>
          </a:p>
          <a:p>
            <a:r>
              <a:rPr lang="en-US" sz="2800" dirty="0"/>
              <a:t>By the end of the first year the child’s babbles come to include only those sounds and sound combinations that occur in the target language. </a:t>
            </a:r>
          </a:p>
          <a:p>
            <a:r>
              <a:rPr lang="en-US" sz="2800" dirty="0"/>
              <a:t>Babbles begin to sound like words, although they may not have any specific meaning attached to them.</a:t>
            </a:r>
          </a:p>
          <a:p>
            <a:r>
              <a:rPr lang="en-US" sz="2800" dirty="0"/>
              <a:t>Babbling is the earliest stage in language acquisition.</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11081167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Language acquisition on children</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Children do not learn a language simply by memorizing the sentences of the language. Rather, they acquire a system of grammatical rules. </a:t>
            </a:r>
          </a:p>
          <a:p>
            <a:pPr lvl="0" eaLnBrk="1" fontAlgn="auto" hangingPunct="1">
              <a:spcAft>
                <a:spcPts val="0"/>
              </a:spcAft>
              <a:buFont typeface="Arial" pitchFamily="34" charset="0"/>
              <a:buChar char="•"/>
            </a:pPr>
            <a:r>
              <a:rPr lang="en-US" dirty="0">
                <a:solidFill>
                  <a:prstClr val="black"/>
                </a:solidFill>
              </a:rPr>
              <a:t>Children are to quickly and effortlessly extract the intricate system of rules from the language they heard around.</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First word</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Some time after the age of one, the child begins to repeatedly use the same string of sounds to mean the same thing. At this stage children realize that sounds are related to meanings.</a:t>
            </a:r>
          </a:p>
          <a:p>
            <a:r>
              <a:rPr lang="en-US" sz="2800" dirty="0"/>
              <a:t>Most children go through a stage in which their utterances consist of only one word. This is called the holophrastic</a:t>
            </a:r>
            <a:r>
              <a:rPr lang="en-US" sz="2800" b="1" dirty="0"/>
              <a:t> </a:t>
            </a:r>
            <a:r>
              <a:rPr lang="en-US" sz="2800" dirty="0"/>
              <a:t>or “whole phrase” stage because these one-word utterances seem to convey a more complex message. For example, when a child says “down” he may be making a request to be put down.</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594886780"/>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t>
            </a:r>
            <a:r>
              <a:rPr lang="en-US" sz="3200" dirty="0" err="1" smtClean="0">
                <a:latin typeface="Arial" charset="0"/>
                <a:cs typeface="Arial" charset="0"/>
              </a:rPr>
              <a:t>aquisition</a:t>
            </a:r>
            <a:r>
              <a:rPr lang="en-US" sz="3200" dirty="0" smtClean="0">
                <a:latin typeface="Arial" charset="0"/>
                <a:cs typeface="Arial" charset="0"/>
              </a:rPr>
              <a:t> of phonology</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600" dirty="0"/>
              <a:t>Children first acquire the small set of sounds common to all languages regardless of the ambient language(s), and in later stages acquire the less common sounds of their own language. For example, most languages have the sounds [p] and [s], but [θ] is a rare sound.</a:t>
            </a:r>
          </a:p>
          <a:p>
            <a:r>
              <a:rPr lang="en-US" sz="2600" dirty="0"/>
              <a:t>T</a:t>
            </a:r>
            <a:r>
              <a:rPr lang="en-US" sz="2600" dirty="0" smtClean="0"/>
              <a:t>he </a:t>
            </a:r>
            <a:r>
              <a:rPr lang="en-US" sz="2600" dirty="0"/>
              <a:t>order of acquisition of classes of sounds begins with vowels and then goes by </a:t>
            </a:r>
            <a:r>
              <a:rPr lang="en-US" sz="2600" i="1" dirty="0"/>
              <a:t>manner </a:t>
            </a:r>
            <a:r>
              <a:rPr lang="en-US" sz="2600" dirty="0"/>
              <a:t>of articulation for consonants: nasals are acquired first, then glides, stops, liquids, fricatives, and affricates. Natural classes characterized by </a:t>
            </a:r>
            <a:r>
              <a:rPr lang="en-US" sz="2600" i="1" dirty="0"/>
              <a:t>place </a:t>
            </a:r>
            <a:r>
              <a:rPr lang="en-US" sz="2600" dirty="0"/>
              <a:t>of articulation features </a:t>
            </a:r>
            <a:r>
              <a:rPr lang="en-US" sz="2600" dirty="0" smtClean="0"/>
              <a:t>: </a:t>
            </a:r>
            <a:r>
              <a:rPr lang="en-US" sz="2600" dirty="0"/>
              <a:t>labials, velars, </a:t>
            </a:r>
            <a:r>
              <a:rPr lang="en-US" sz="2600" dirty="0" err="1"/>
              <a:t>alveolars</a:t>
            </a:r>
            <a:r>
              <a:rPr lang="en-US" sz="2600" dirty="0"/>
              <a:t>, and palatals.</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2038876296"/>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phonology</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A child’s first words show many substitutions of one feature for another or one phoneme for another. </a:t>
            </a:r>
          </a:p>
          <a:p>
            <a:pPr lvl="0" eaLnBrk="1" fontAlgn="auto" hangingPunct="1">
              <a:spcAft>
                <a:spcPts val="0"/>
              </a:spcAft>
              <a:buFont typeface="Arial" pitchFamily="34" charset="0"/>
              <a:buChar char="•"/>
            </a:pPr>
            <a:r>
              <a:rPr lang="en-US" i="1" dirty="0">
                <a:solidFill>
                  <a:prstClr val="black"/>
                </a:solidFill>
              </a:rPr>
              <a:t>Mouth </a:t>
            </a:r>
            <a:r>
              <a:rPr lang="en-US" dirty="0">
                <a:solidFill>
                  <a:prstClr val="black"/>
                </a:solidFill>
              </a:rPr>
              <a:t>[</a:t>
            </a:r>
            <a:r>
              <a:rPr lang="en-US" dirty="0" err="1">
                <a:solidFill>
                  <a:prstClr val="black"/>
                </a:solidFill>
              </a:rPr>
              <a:t>maʊθ</a:t>
            </a:r>
            <a:r>
              <a:rPr lang="en-US" dirty="0">
                <a:solidFill>
                  <a:prstClr val="black"/>
                </a:solidFill>
              </a:rPr>
              <a:t>] is pronounced </a:t>
            </a:r>
            <a:r>
              <a:rPr lang="en-US" i="1" dirty="0">
                <a:solidFill>
                  <a:prstClr val="black"/>
                </a:solidFill>
              </a:rPr>
              <a:t>mouse </a:t>
            </a:r>
            <a:r>
              <a:rPr lang="en-US" dirty="0">
                <a:solidFill>
                  <a:prstClr val="black"/>
                </a:solidFill>
              </a:rPr>
              <a:t>[</a:t>
            </a:r>
            <a:r>
              <a:rPr lang="en-US" dirty="0" err="1">
                <a:solidFill>
                  <a:prstClr val="black"/>
                </a:solidFill>
              </a:rPr>
              <a:t>maʊs</a:t>
            </a:r>
            <a:r>
              <a:rPr lang="en-US" dirty="0">
                <a:solidFill>
                  <a:prstClr val="black"/>
                </a:solidFill>
              </a:rPr>
              <a:t>]</a:t>
            </a:r>
          </a:p>
          <a:p>
            <a:pPr lvl="0" eaLnBrk="1" fontAlgn="auto" hangingPunct="1">
              <a:spcAft>
                <a:spcPts val="0"/>
              </a:spcAft>
              <a:buFont typeface="Arial" pitchFamily="34" charset="0"/>
              <a:buChar char="•"/>
            </a:pPr>
            <a:r>
              <a:rPr lang="en-US" i="1" dirty="0">
                <a:solidFill>
                  <a:prstClr val="black"/>
                </a:solidFill>
              </a:rPr>
              <a:t>Light </a:t>
            </a:r>
            <a:r>
              <a:rPr lang="en-US" dirty="0">
                <a:solidFill>
                  <a:prstClr val="black"/>
                </a:solidFill>
              </a:rPr>
              <a:t>[</a:t>
            </a:r>
            <a:r>
              <a:rPr lang="en-US" dirty="0" err="1">
                <a:solidFill>
                  <a:prstClr val="black"/>
                </a:solidFill>
              </a:rPr>
              <a:t>laɪt</a:t>
            </a:r>
            <a:r>
              <a:rPr lang="en-US" dirty="0">
                <a:solidFill>
                  <a:prstClr val="black"/>
                </a:solidFill>
              </a:rPr>
              <a:t>] is pronounced </a:t>
            </a:r>
            <a:r>
              <a:rPr lang="en-US" i="1" dirty="0" err="1">
                <a:solidFill>
                  <a:prstClr val="black"/>
                </a:solidFill>
              </a:rPr>
              <a:t>yight</a:t>
            </a:r>
            <a:r>
              <a:rPr lang="en-US" i="1" dirty="0">
                <a:solidFill>
                  <a:prstClr val="black"/>
                </a:solidFill>
              </a:rPr>
              <a:t> </a:t>
            </a:r>
            <a:r>
              <a:rPr lang="en-US" dirty="0">
                <a:solidFill>
                  <a:prstClr val="black"/>
                </a:solidFill>
              </a:rPr>
              <a:t>[</a:t>
            </a:r>
            <a:r>
              <a:rPr lang="en-US" dirty="0" err="1">
                <a:solidFill>
                  <a:prstClr val="black"/>
                </a:solidFill>
              </a:rPr>
              <a:t>jaɪt</a:t>
            </a:r>
            <a:r>
              <a:rPr lang="en-US" dirty="0">
                <a:solidFill>
                  <a:prstClr val="black"/>
                </a:solidFill>
              </a:rPr>
              <a:t>]. </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2366775935"/>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word meaning</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 child may extend the meaning of a word from a particular referent to encompass a larger class. </a:t>
            </a:r>
          </a:p>
          <a:p>
            <a:r>
              <a:rPr lang="en-US" sz="2800" i="1" dirty="0"/>
              <a:t>Sock </a:t>
            </a:r>
            <a:r>
              <a:rPr lang="en-US" sz="2800" dirty="0"/>
              <a:t>not only for socks but also for other undergarments that are put on over the feet such as undershorts.</a:t>
            </a:r>
          </a:p>
          <a:p>
            <a:r>
              <a:rPr lang="en-US" sz="2800" dirty="0"/>
              <a:t>Overextensions are usually based on physical attributes such as size, shape, and texture. </a:t>
            </a:r>
            <a:r>
              <a:rPr lang="en-US" sz="2800" i="1" dirty="0"/>
              <a:t>Ball </a:t>
            </a:r>
            <a:r>
              <a:rPr lang="en-US" sz="2800" dirty="0"/>
              <a:t>may refer to all round things, </a:t>
            </a:r>
            <a:r>
              <a:rPr lang="en-US" sz="2800" i="1" dirty="0"/>
              <a:t>bunny </a:t>
            </a:r>
            <a:r>
              <a:rPr lang="en-US" sz="2800" dirty="0"/>
              <a:t>to all furry things, and so on.</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4161399418"/>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word meaning</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“uh oh,” which a child would say after he had an accident like spilling juice, or when he deliberately poured his yogurt over the side of his high chair. His use of this word shows his developing use of language for social purposes.</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1128643667"/>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morphology</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Children’s errors in morphology reveal that the child acquires the regular rules of the grammar and then overgeneralizes them. This </a:t>
            </a:r>
            <a:r>
              <a:rPr lang="en-US" sz="2800" b="1" dirty="0"/>
              <a:t>overgeneralization </a:t>
            </a:r>
            <a:r>
              <a:rPr lang="en-US" sz="2800" dirty="0"/>
              <a:t>occurs when children treat irregular verbs and nouns as if they were regular.</a:t>
            </a:r>
          </a:p>
          <a:p>
            <a:r>
              <a:rPr lang="en-US" sz="2800" dirty="0"/>
              <a:t>Examples: </a:t>
            </a:r>
            <a:r>
              <a:rPr lang="en-US" sz="2800" i="1" dirty="0" err="1"/>
              <a:t>bringed</a:t>
            </a:r>
            <a:r>
              <a:rPr lang="en-US" sz="2800" dirty="0"/>
              <a:t>, </a:t>
            </a:r>
            <a:r>
              <a:rPr lang="en-US" sz="2800" i="1" dirty="0" err="1"/>
              <a:t>goed</a:t>
            </a:r>
            <a:r>
              <a:rPr lang="en-US" sz="2800" dirty="0"/>
              <a:t>, </a:t>
            </a:r>
            <a:r>
              <a:rPr lang="en-US" sz="2800" i="1" dirty="0" err="1"/>
              <a:t>drawed</a:t>
            </a:r>
            <a:r>
              <a:rPr lang="en-US" sz="2800" dirty="0"/>
              <a:t>, and </a:t>
            </a:r>
            <a:r>
              <a:rPr lang="en-US" sz="2800" i="1" dirty="0" err="1"/>
              <a:t>runned</a:t>
            </a:r>
            <a:r>
              <a:rPr lang="en-US" sz="2800" dirty="0"/>
              <a:t>, or </a:t>
            </a:r>
            <a:r>
              <a:rPr lang="en-US" sz="2800" i="1" dirty="0"/>
              <a:t>foots</a:t>
            </a:r>
            <a:r>
              <a:rPr lang="en-US" sz="2800" dirty="0"/>
              <a:t>, </a:t>
            </a:r>
            <a:r>
              <a:rPr lang="en-US" sz="2800" i="1" dirty="0" err="1"/>
              <a:t>mouses</a:t>
            </a:r>
            <a:r>
              <a:rPr lang="en-US" sz="2800" dirty="0"/>
              <a:t>, </a:t>
            </a:r>
            <a:r>
              <a:rPr lang="en-US" sz="2800" i="1" dirty="0"/>
              <a:t>and </a:t>
            </a:r>
            <a:r>
              <a:rPr lang="en-US" sz="2800" i="1" dirty="0" err="1"/>
              <a:t>sheeps</a:t>
            </a:r>
            <a:r>
              <a:rPr lang="en-US" sz="2800" dirty="0"/>
              <a:t>.</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94520617"/>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morphology</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Children also show knowledge of the derivational rules of their language and use these rules to create novel words. For example, we can derive verbs from nouns. </a:t>
            </a:r>
          </a:p>
          <a:p>
            <a:r>
              <a:rPr lang="en-US" sz="2800" dirty="0"/>
              <a:t>From the noun </a:t>
            </a:r>
            <a:r>
              <a:rPr lang="en-US" sz="2800" i="1" dirty="0"/>
              <a:t>microwave </a:t>
            </a:r>
            <a:r>
              <a:rPr lang="en-US" sz="2800" dirty="0"/>
              <a:t>we now have a verb </a:t>
            </a:r>
            <a:r>
              <a:rPr lang="en-US" sz="2800" i="1" dirty="0"/>
              <a:t>to microwave</a:t>
            </a:r>
            <a:r>
              <a:rPr lang="en-US" sz="2800" dirty="0"/>
              <a:t>; from the noun </a:t>
            </a:r>
            <a:r>
              <a:rPr lang="en-US" sz="2800" i="1" dirty="0"/>
              <a:t>e(</a:t>
            </a:r>
            <a:r>
              <a:rPr lang="en-US" sz="2800" i="1" dirty="0" err="1"/>
              <a:t>lectronic</a:t>
            </a:r>
            <a:r>
              <a:rPr lang="en-US" sz="2800" i="1" dirty="0"/>
              <a:t>) mail </a:t>
            </a:r>
            <a:r>
              <a:rPr lang="en-US" sz="2800" dirty="0"/>
              <a:t>we derived the verb </a:t>
            </a:r>
            <a:r>
              <a:rPr lang="en-US" sz="2800" i="1" dirty="0"/>
              <a:t>to e-mail</a:t>
            </a:r>
            <a:r>
              <a:rPr lang="en-US" sz="2800" dirty="0"/>
              <a:t>. Children acquire this derivational rule early and use it often because there are lots of gaps in their verb vocabulary.</a:t>
            </a:r>
          </a:p>
          <a:p>
            <a:r>
              <a:rPr lang="en-US" sz="2800" dirty="0"/>
              <a:t>I </a:t>
            </a:r>
            <a:r>
              <a:rPr lang="en-US" sz="2800" dirty="0" err="1"/>
              <a:t>broomed</a:t>
            </a:r>
            <a:r>
              <a:rPr lang="en-US" sz="2800" dirty="0"/>
              <a:t> it up. </a:t>
            </a:r>
            <a:r>
              <a:rPr lang="en-US" sz="2800" dirty="0">
                <a:sym typeface="Wingdings" pitchFamily="2" charset="2"/>
              </a:rPr>
              <a:t></a:t>
            </a:r>
            <a:r>
              <a:rPr lang="en-US" sz="2800" dirty="0"/>
              <a:t>“I swept it up.”</a:t>
            </a:r>
          </a:p>
          <a:p>
            <a:r>
              <a:rPr lang="en-US" sz="2800" dirty="0"/>
              <a:t>He’s keying the door. </a:t>
            </a:r>
            <a:r>
              <a:rPr lang="en-US" sz="2800" dirty="0">
                <a:sym typeface="Wingdings" pitchFamily="2" charset="2"/>
              </a:rPr>
              <a:t></a:t>
            </a:r>
            <a:r>
              <a:rPr lang="en-US" sz="2800" dirty="0"/>
              <a:t>“He’s opening the door (with a key).”</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199079978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syntax</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Around the time of their second birthday, children begin to put words together. At first these utterances appear to be strings of two of the child’s earlier holophrastic utterances, each word with its own single-pitch contour.</a:t>
            </a:r>
          </a:p>
          <a:p>
            <a:r>
              <a:rPr lang="en-US" sz="2800" dirty="0"/>
              <a:t>Soon, they begin to form actual two-word sentences with clear syntactic and semantic relations.</a:t>
            </a:r>
          </a:p>
          <a:p>
            <a:r>
              <a:rPr lang="en-US" sz="2800" i="1" dirty="0"/>
              <a:t>Mommy sock </a:t>
            </a:r>
            <a:r>
              <a:rPr lang="en-US" sz="2800" dirty="0"/>
              <a:t>can express a subject + object relation in the situation when the mother is putting the sock on the child, or a possessive relation when the child is pointing to Mommy’s sock. </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1357943141"/>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syntax</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It can take many months before children use all the grammatical morphemes and auxiliary verbs consistently.</a:t>
            </a:r>
          </a:p>
          <a:p>
            <a:r>
              <a:rPr lang="en-US" sz="2800" i="1" dirty="0"/>
              <a:t>“I(’m) play(</a:t>
            </a:r>
            <a:r>
              <a:rPr lang="en-US" sz="2800" i="1" dirty="0" err="1"/>
              <a:t>ing</a:t>
            </a:r>
            <a:r>
              <a:rPr lang="en-US" sz="2800" i="1" dirty="0"/>
              <a:t> with) this.”</a:t>
            </a:r>
          </a:p>
          <a:p>
            <a:r>
              <a:rPr lang="en-US" sz="2800" i="1" dirty="0"/>
              <a:t>“Mommy talk(</a:t>
            </a:r>
            <a:r>
              <a:rPr lang="en-US" sz="2800" i="1" dirty="0" err="1"/>
              <a:t>ed</a:t>
            </a:r>
            <a:r>
              <a:rPr lang="en-US" sz="2800" i="1" dirty="0"/>
              <a:t> to the) men.”</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783469169"/>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syntax</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Although the sentences may lack certain morphemes, they nevertheless appear to have hierarchical constituent structures and syntactic rules similar to those in the adult grammar. </a:t>
            </a:r>
          </a:p>
          <a:p>
            <a:r>
              <a:rPr lang="en-US" sz="2800" dirty="0"/>
              <a:t>For example, children almost never violate the word-order rules of their language. In languages with relatively fixed word order such as English and Japanese, children use the required order (SVO in English, SOV in Japanese) from the earliest stage.</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6342387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charset="0"/>
                <a:cs typeface="Arial" charset="0"/>
              </a:rPr>
              <a:t>Behaviourism</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Language was viewed as a kind of verbal behavior, and it was proposed that children learn language through imitation, reinforcement, analogy, and similar processes.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syntax</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By the age of 3;0, most children are consistent in their use of function morphemes. </a:t>
            </a:r>
          </a:p>
          <a:p>
            <a:r>
              <a:rPr lang="en-US" sz="2800" dirty="0"/>
              <a:t>They have begun to produce and understand complex structures, including coordinated sentences and embedded sentences of various kinds.</a:t>
            </a:r>
          </a:p>
          <a:p>
            <a:r>
              <a:rPr lang="en-US" sz="2800" i="1" dirty="0"/>
              <a:t>I want this doll because she’s big.</a:t>
            </a:r>
          </a:p>
          <a:p>
            <a:r>
              <a:rPr lang="en-US" sz="2800" i="1" dirty="0"/>
              <a:t>I know what to do.</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455947108"/>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syntax</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Children can generally form grammatical </a:t>
            </a:r>
            <a:r>
              <a:rPr lang="en-US" sz="2800" i="1" dirty="0" err="1"/>
              <a:t>wh</a:t>
            </a:r>
            <a:r>
              <a:rPr lang="en-US" sz="2800" i="1" dirty="0"/>
              <a:t> </a:t>
            </a:r>
            <a:r>
              <a:rPr lang="en-US" sz="2800" dirty="0"/>
              <a:t>questions with the proper Aux inversion such as </a:t>
            </a:r>
            <a:r>
              <a:rPr lang="en-US" sz="2800" i="1" dirty="0"/>
              <a:t>What can I do tomorrow? .</a:t>
            </a:r>
          </a:p>
          <a:p>
            <a:r>
              <a:rPr lang="en-US" sz="2800" dirty="0"/>
              <a:t>They can produce and understand relative clauses such as </a:t>
            </a:r>
            <a:r>
              <a:rPr lang="en-US" sz="2800" i="1" dirty="0"/>
              <a:t>This is the lion that chased the giraffe.</a:t>
            </a:r>
            <a:endParaRPr lang="en-US" sz="2800" dirty="0"/>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3226976989"/>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of pragmatics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Context is needed to determine the reference of pronouns.</a:t>
            </a:r>
          </a:p>
          <a:p>
            <a:r>
              <a:rPr lang="en-US" sz="2800" dirty="0"/>
              <a:t>The meaning of </a:t>
            </a:r>
            <a:r>
              <a:rPr lang="en-US" sz="2800" i="1" dirty="0"/>
              <a:t>I </a:t>
            </a:r>
            <a:r>
              <a:rPr lang="en-US" sz="2800" dirty="0"/>
              <a:t>and </a:t>
            </a:r>
            <a:r>
              <a:rPr lang="en-US" sz="2800" i="1" dirty="0"/>
              <a:t>you </a:t>
            </a:r>
            <a:r>
              <a:rPr lang="en-US" sz="2800" dirty="0"/>
              <a:t>depends on who is talking and who is listening.</a:t>
            </a:r>
          </a:p>
          <a:p>
            <a:r>
              <a:rPr lang="en-US" sz="2800" dirty="0"/>
              <a:t>Younger children (around age two) have difficulty with the “shifting reference” of these pronouns. A typical error that children make at this age is to refer to themselves as “you,” for example, saying “You want to take a walk” when they mean “I want to take a walk.”</a:t>
            </a:r>
          </a:p>
          <a:p>
            <a:endParaRPr lang="en-US" sz="2800" dirty="0" smtClean="0"/>
          </a:p>
          <a:p>
            <a:endParaRPr lang="id-ID" sz="2800" dirty="0" smtClean="0">
              <a:latin typeface="Arial" charset="0"/>
              <a:cs typeface="Arial" charset="0"/>
            </a:endParaRPr>
          </a:p>
        </p:txBody>
      </p:sp>
    </p:spTree>
    <p:extLst>
      <p:ext uri="{BB962C8B-B14F-4D97-AF65-F5344CB8AC3E}">
        <p14:creationId xmlns:p14="http://schemas.microsoft.com/office/powerpoint/2010/main" val="2114468463"/>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acquisition </a:t>
            </a:r>
            <a:r>
              <a:rPr lang="en-US" sz="3200" smtClean="0">
                <a:latin typeface="Arial" charset="0"/>
                <a:cs typeface="Arial" charset="0"/>
              </a:rPr>
              <a:t>of pragmatics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Like pronouns, the interpretation of articles depends on context.</a:t>
            </a:r>
          </a:p>
          <a:p>
            <a:r>
              <a:rPr lang="en-US" sz="2800" dirty="0"/>
              <a:t>The definite article </a:t>
            </a:r>
            <a:r>
              <a:rPr lang="en-US" sz="2800" i="1" dirty="0"/>
              <a:t>the</a:t>
            </a:r>
            <a:r>
              <a:rPr lang="en-US" sz="2800" dirty="0"/>
              <a:t>, as in “the boy,” can be used felicitously only when it is clear to speaker and hearer what boy is being discussed. In a discourse the indefinite article </a:t>
            </a:r>
            <a:r>
              <a:rPr lang="en-US" sz="2800" i="1" dirty="0"/>
              <a:t>a/an </a:t>
            </a:r>
            <a:r>
              <a:rPr lang="en-US" sz="2800" dirty="0"/>
              <a:t>must be used for the first mention of a new referent, but the definite article (or pronoun) may be used in subsequent mentions</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Do children learn language through imitation?</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800" dirty="0"/>
              <a:t>Child: My teacher </a:t>
            </a:r>
            <a:r>
              <a:rPr lang="en-US" sz="2800" dirty="0" err="1"/>
              <a:t>holded</a:t>
            </a:r>
            <a:r>
              <a:rPr lang="en-US" sz="2800" dirty="0"/>
              <a:t> the baby rabbits and we patted them.</a:t>
            </a:r>
          </a:p>
          <a:p>
            <a:r>
              <a:rPr lang="en-US" sz="2800" dirty="0"/>
              <a:t>Adult: Did you say your teacher held the baby rabbits?</a:t>
            </a:r>
          </a:p>
          <a:p>
            <a:r>
              <a:rPr lang="en-US" sz="2800" dirty="0"/>
              <a:t>Child: Yes.</a:t>
            </a:r>
          </a:p>
          <a:p>
            <a:r>
              <a:rPr lang="en-US" sz="2800" dirty="0"/>
              <a:t>Adult: What did you say she did?</a:t>
            </a:r>
          </a:p>
          <a:p>
            <a:r>
              <a:rPr lang="en-US" sz="2800" dirty="0"/>
              <a:t>Child: She </a:t>
            </a:r>
            <a:r>
              <a:rPr lang="en-US" sz="2800" dirty="0" err="1"/>
              <a:t>holded</a:t>
            </a:r>
            <a:r>
              <a:rPr lang="en-US" sz="2800" dirty="0"/>
              <a:t> the baby rabbits and we patted them.</a:t>
            </a:r>
          </a:p>
          <a:p>
            <a:r>
              <a:rPr lang="en-US" sz="2800" dirty="0"/>
              <a:t>Adult: Did you say she held them tightly?</a:t>
            </a:r>
          </a:p>
          <a:p>
            <a:r>
              <a:rPr lang="en-US" sz="2800" dirty="0"/>
              <a:t>Child: No, she </a:t>
            </a:r>
            <a:r>
              <a:rPr lang="en-US" sz="2800" dirty="0" err="1"/>
              <a:t>holded</a:t>
            </a:r>
            <a:r>
              <a:rPr lang="en-US" sz="2800" dirty="0"/>
              <a:t> them loosely.</a:t>
            </a:r>
          </a:p>
          <a:p>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Do children learn language through imitation?</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pPr lvl="0" eaLnBrk="1" fontAlgn="auto" hangingPunct="1">
              <a:spcAft>
                <a:spcPts val="0"/>
              </a:spcAft>
              <a:buFont typeface="Arial" pitchFamily="34" charset="0"/>
              <a:buChar char="•"/>
            </a:pPr>
            <a:r>
              <a:rPr lang="en-US" dirty="0">
                <a:solidFill>
                  <a:prstClr val="black"/>
                </a:solidFill>
              </a:rPr>
              <a:t>Children produced the word </a:t>
            </a:r>
            <a:r>
              <a:rPr lang="en-US" dirty="0" err="1">
                <a:solidFill>
                  <a:prstClr val="black"/>
                </a:solidFill>
              </a:rPr>
              <a:t>holded</a:t>
            </a:r>
            <a:r>
              <a:rPr lang="en-US" dirty="0">
                <a:solidFill>
                  <a:prstClr val="black"/>
                </a:solidFill>
              </a:rPr>
              <a:t> which are never used by adults. If they imitate adults’ language, adults never produced </a:t>
            </a:r>
            <a:r>
              <a:rPr lang="en-US" dirty="0" err="1">
                <a:solidFill>
                  <a:prstClr val="black"/>
                </a:solidFill>
              </a:rPr>
              <a:t>holded</a:t>
            </a:r>
            <a:r>
              <a:rPr lang="en-US" dirty="0">
                <a:solidFill>
                  <a:prstClr val="black"/>
                </a:solidFill>
              </a:rPr>
              <a:t>. </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t>Children’s effort to imitate adults’ language</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a:t>Children are unable to produce sentences outside of the rules of their developing grammar. </a:t>
            </a:r>
          </a:p>
          <a:p>
            <a:r>
              <a:rPr lang="en-US" sz="2800" dirty="0"/>
              <a:t>adult: He’s going out. </a:t>
            </a:r>
          </a:p>
          <a:p>
            <a:r>
              <a:rPr lang="en-US" sz="2800" dirty="0"/>
              <a:t>child: He go out.</a:t>
            </a:r>
          </a:p>
          <a:p>
            <a:r>
              <a:rPr lang="en-US" sz="2800" dirty="0"/>
              <a:t>adult: That’s an old-time train. </a:t>
            </a:r>
          </a:p>
          <a:p>
            <a:r>
              <a:rPr lang="en-US" sz="2800" dirty="0"/>
              <a:t>child: Old-time train.</a:t>
            </a:r>
          </a:p>
          <a:p>
            <a:r>
              <a:rPr lang="en-US" sz="2800" dirty="0"/>
              <a:t>adult: Adam, say what I say. Where can I put them? </a:t>
            </a:r>
          </a:p>
          <a:p>
            <a:r>
              <a:rPr lang="en-US" sz="2800" dirty="0"/>
              <a:t>child: Where I can put them?</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a:t>Do children learn through correction</a:t>
            </a:r>
            <a:br>
              <a:rPr lang="en-US" sz="3200" dirty="0"/>
            </a:br>
            <a:r>
              <a:rPr lang="en-US" sz="3200" dirty="0"/>
              <a:t>and reinforcement?</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Child	: Nobody don’t like me.</a:t>
            </a:r>
          </a:p>
          <a:p>
            <a:pPr lvl="0" eaLnBrk="1" fontAlgn="auto" hangingPunct="1">
              <a:spcAft>
                <a:spcPts val="0"/>
              </a:spcAft>
              <a:buFont typeface="Arial" pitchFamily="34" charset="0"/>
              <a:buChar char="•"/>
            </a:pPr>
            <a:r>
              <a:rPr lang="en-US" dirty="0">
                <a:solidFill>
                  <a:prstClr val="black"/>
                </a:solidFill>
              </a:rPr>
              <a:t>Mother	: No, say “Nobody likes me.”</a:t>
            </a:r>
          </a:p>
          <a:p>
            <a:pPr lvl="0" eaLnBrk="1" fontAlgn="auto" hangingPunct="1">
              <a:spcAft>
                <a:spcPts val="0"/>
              </a:spcAft>
              <a:buFont typeface="Arial" pitchFamily="34" charset="0"/>
              <a:buChar char="•"/>
            </a:pPr>
            <a:r>
              <a:rPr lang="en-US" dirty="0">
                <a:solidFill>
                  <a:prstClr val="black"/>
                </a:solidFill>
              </a:rPr>
              <a:t>Child	: Nobody don’t like me.</a:t>
            </a:r>
          </a:p>
          <a:p>
            <a:pPr marL="0" lvl="0" indent="0" eaLnBrk="1" fontAlgn="auto" hangingPunct="1">
              <a:spcAft>
                <a:spcPts val="0"/>
              </a:spcAft>
              <a:buNone/>
            </a:pPr>
            <a:r>
              <a:rPr lang="en-US" dirty="0">
                <a:solidFill>
                  <a:prstClr val="black"/>
                </a:solidFill>
              </a:rPr>
              <a:t>	(dialogue repeated eight times)</a:t>
            </a:r>
          </a:p>
          <a:p>
            <a:pPr lvl="0" eaLnBrk="1" fontAlgn="auto" hangingPunct="1">
              <a:spcAft>
                <a:spcPts val="0"/>
              </a:spcAft>
              <a:buFont typeface="Arial" pitchFamily="34" charset="0"/>
              <a:buChar char="•"/>
            </a:pPr>
            <a:r>
              <a:rPr lang="en-US" dirty="0">
                <a:solidFill>
                  <a:prstClr val="black"/>
                </a:solidFill>
              </a:rPr>
              <a:t>Mother	: Now, listen carefully; say “Nobody likes me.”</a:t>
            </a:r>
          </a:p>
          <a:p>
            <a:pPr lvl="0" eaLnBrk="1" fontAlgn="auto" hangingPunct="1">
              <a:spcAft>
                <a:spcPts val="0"/>
              </a:spcAft>
              <a:buFont typeface="Arial" pitchFamily="34" charset="0"/>
              <a:buChar char="•"/>
            </a:pPr>
            <a:r>
              <a:rPr lang="en-US" dirty="0">
                <a:solidFill>
                  <a:prstClr val="black"/>
                </a:solidFill>
              </a:rPr>
              <a:t>Child	: Oh, nobody don’t likes me.</a:t>
            </a:r>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a:t>Correcting children’s language</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r>
              <a:rPr lang="en-US" sz="2400" dirty="0"/>
              <a:t>Children do not know what they are doing wrong and are unable to make corrections even when they are pointed out, as shown by the preceding example and the following one:</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t>Correcting children’s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200" dirty="0"/>
              <a:t>Child		: Want other one spoon, Daddy.</a:t>
            </a:r>
          </a:p>
          <a:p>
            <a:r>
              <a:rPr lang="en-US" sz="2200" dirty="0"/>
              <a:t>Father	: You mean, you want </a:t>
            </a:r>
            <a:r>
              <a:rPr lang="en-US" sz="2200" i="1" dirty="0"/>
              <a:t>the other spoon</a:t>
            </a:r>
            <a:r>
              <a:rPr lang="en-US" sz="2200" dirty="0"/>
              <a:t>.</a:t>
            </a:r>
          </a:p>
          <a:p>
            <a:r>
              <a:rPr lang="en-US" sz="2200" dirty="0"/>
              <a:t>Child		: Yes, I want other one spoon, please, Daddy.</a:t>
            </a:r>
          </a:p>
          <a:p>
            <a:r>
              <a:rPr lang="en-US" sz="2200" dirty="0"/>
              <a:t>Father	: Can you say “the other spoon”?</a:t>
            </a:r>
          </a:p>
          <a:p>
            <a:r>
              <a:rPr lang="en-US" sz="2200" dirty="0"/>
              <a:t>Child		: Other . . . one . . . spoon.</a:t>
            </a:r>
          </a:p>
          <a:p>
            <a:r>
              <a:rPr lang="en-US" sz="2200" dirty="0"/>
              <a:t>Father	: Say . . . “other.”</a:t>
            </a:r>
          </a:p>
          <a:p>
            <a:r>
              <a:rPr lang="en-US" sz="2200" dirty="0"/>
              <a:t>Child		: Other.</a:t>
            </a:r>
          </a:p>
          <a:p>
            <a:r>
              <a:rPr lang="en-US" sz="2200" dirty="0"/>
              <a:t>Father	: Spoon.</a:t>
            </a:r>
          </a:p>
          <a:p>
            <a:r>
              <a:rPr lang="en-US" sz="2200" dirty="0"/>
              <a:t>Child		: Spoon.</a:t>
            </a:r>
          </a:p>
          <a:p>
            <a:r>
              <a:rPr lang="en-US" sz="2200" dirty="0"/>
              <a:t>Father	: Other . . . spoon.</a:t>
            </a:r>
          </a:p>
          <a:p>
            <a:r>
              <a:rPr lang="en-US" sz="2200" dirty="0"/>
              <a:t>Child		: Other . . . spoon. Now give me other one spoon?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1860</TotalTime>
  <Words>2105</Words>
  <Application>Microsoft Office PowerPoint</Application>
  <PresentationFormat>On-screen Show (4:3)</PresentationFormat>
  <Paragraphs>167</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Language acquisition on children</vt:lpstr>
      <vt:lpstr>Behaviourism</vt:lpstr>
      <vt:lpstr>Do children learn language through imitation?</vt:lpstr>
      <vt:lpstr>Do children learn language through imitation?</vt:lpstr>
      <vt:lpstr>Children’s effort to imitate adults’ language</vt:lpstr>
      <vt:lpstr>Do children learn through correction and reinforcement?</vt:lpstr>
      <vt:lpstr>Correcting children’s language</vt:lpstr>
      <vt:lpstr>Correcting children’s language</vt:lpstr>
      <vt:lpstr>Do children learn through analogy? </vt:lpstr>
      <vt:lpstr>Do children learn through analogy? </vt:lpstr>
      <vt:lpstr>Do children learn through structured input?</vt:lpstr>
      <vt:lpstr>Do children learn through structured input?</vt:lpstr>
      <vt:lpstr>The innateness hypothesis</vt:lpstr>
      <vt:lpstr>Universal Grammar (UG)</vt:lpstr>
      <vt:lpstr>Stages in language acquisition</vt:lpstr>
      <vt:lpstr>The perception and production of speech sounds</vt:lpstr>
      <vt:lpstr>The perception and production of speech sounds</vt:lpstr>
      <vt:lpstr>Babling</vt:lpstr>
      <vt:lpstr>First word</vt:lpstr>
      <vt:lpstr>The aquisition of phonology</vt:lpstr>
      <vt:lpstr>The acquisition of phonology</vt:lpstr>
      <vt:lpstr>The acquisition of word meaning</vt:lpstr>
      <vt:lpstr>The acquisition of word meaning</vt:lpstr>
      <vt:lpstr>The acquisition of morphology</vt:lpstr>
      <vt:lpstr>The acquisition of morphology</vt:lpstr>
      <vt:lpstr>The acquisition of syntax</vt:lpstr>
      <vt:lpstr>The acquisition of syntax</vt:lpstr>
      <vt:lpstr>The acquisition of syntax</vt:lpstr>
      <vt:lpstr>The acquisition of syntax</vt:lpstr>
      <vt:lpstr>The acquisition of syntax</vt:lpstr>
      <vt:lpstr>The acquisition of pragmatics</vt:lpstr>
      <vt:lpstr>The acquisition of pragmatics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256</cp:revision>
  <dcterms:created xsi:type="dcterms:W3CDTF">2010-08-24T06:47:44Z</dcterms:created>
  <dcterms:modified xsi:type="dcterms:W3CDTF">2018-06-28T01:07:19Z</dcterms:modified>
</cp:coreProperties>
</file>