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316" r:id="rId2"/>
    <p:sldId id="366" r:id="rId3"/>
    <p:sldId id="367" r:id="rId4"/>
    <p:sldId id="368" r:id="rId5"/>
    <p:sldId id="369" r:id="rId6"/>
    <p:sldId id="371" r:id="rId7"/>
    <p:sldId id="372" r:id="rId8"/>
    <p:sldId id="373" r:id="rId9"/>
    <p:sldId id="376" r:id="rId10"/>
    <p:sldId id="377" r:id="rId11"/>
    <p:sldId id="380" r:id="rId12"/>
    <p:sldId id="379" r:id="rId13"/>
    <p:sldId id="378" r:id="rId14"/>
    <p:sldId id="381" r:id="rId15"/>
    <p:sldId id="382" r:id="rId16"/>
    <p:sldId id="383" r:id="rId17"/>
    <p:sldId id="384" r:id="rId18"/>
    <p:sldId id="385"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2" autoAdjust="0"/>
    <p:restoredTop sz="93190" autoAdjust="0"/>
  </p:normalViewPr>
  <p:slideViewPr>
    <p:cSldViewPr>
      <p:cViewPr>
        <p:scale>
          <a:sx n="87" d="100"/>
          <a:sy n="87" d="100"/>
        </p:scale>
        <p:origin x="-2310" y="-5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B7A7411F-5962-43D2-8BDF-DBE29F4535E2}" type="datetimeFigureOut">
              <a:rPr lang="id-ID"/>
              <a:pPr>
                <a:defRPr/>
              </a:pPr>
              <a:t>29/06/2018</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963707B7-A839-446A-9626-7F48954E6744}" type="slidenum">
              <a:rPr lang="id-ID"/>
              <a:pPr>
                <a:defRPr/>
              </a:pPr>
              <a:t>‹#›</a:t>
            </a:fld>
            <a:endParaRPr lang="id-ID"/>
          </a:p>
        </p:txBody>
      </p:sp>
    </p:spTree>
    <p:extLst>
      <p:ext uri="{BB962C8B-B14F-4D97-AF65-F5344CB8AC3E}">
        <p14:creationId xmlns:p14="http://schemas.microsoft.com/office/powerpoint/2010/main" val="7449582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21717A49-E459-4135-B415-47D14107CA01}" type="slidenum">
              <a:rPr lang="id-ID" smtClean="0"/>
              <a:pPr>
                <a:defRPr/>
              </a:pPr>
              <a:t>2</a:t>
            </a:fld>
            <a:endParaRPr lang="id-ID"/>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F1CACD6E-301E-4874-85FB-D3ED9AFEF1C1}" type="slidenum">
              <a:rPr lang="id-ID" smtClean="0"/>
              <a:pPr>
                <a:defRPr/>
              </a:pPr>
              <a:t>11</a:t>
            </a:fld>
            <a:endParaRPr lang="id-ID"/>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F1CACD6E-301E-4874-85FB-D3ED9AFEF1C1}" type="slidenum">
              <a:rPr lang="id-ID" smtClean="0"/>
              <a:pPr>
                <a:defRPr/>
              </a:pPr>
              <a:t>12</a:t>
            </a:fld>
            <a:endParaRPr lang="id-ID"/>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F1CACD6E-301E-4874-85FB-D3ED9AFEF1C1}" type="slidenum">
              <a:rPr lang="id-ID" smtClean="0"/>
              <a:pPr>
                <a:defRPr/>
              </a:pPr>
              <a:t>13</a:t>
            </a:fld>
            <a:endParaRPr lang="id-ID"/>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F1CACD6E-301E-4874-85FB-D3ED9AFEF1C1}" type="slidenum">
              <a:rPr lang="id-ID" smtClean="0"/>
              <a:pPr>
                <a:defRPr/>
              </a:pPr>
              <a:t>14</a:t>
            </a:fld>
            <a:endParaRPr lang="id-ID"/>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F1CACD6E-301E-4874-85FB-D3ED9AFEF1C1}" type="slidenum">
              <a:rPr lang="id-ID" smtClean="0"/>
              <a:pPr>
                <a:defRPr/>
              </a:pPr>
              <a:t>15</a:t>
            </a:fld>
            <a:endParaRPr lang="id-ID"/>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F1CACD6E-301E-4874-85FB-D3ED9AFEF1C1}" type="slidenum">
              <a:rPr lang="id-ID" smtClean="0"/>
              <a:pPr>
                <a:defRPr/>
              </a:pPr>
              <a:t>16</a:t>
            </a:fld>
            <a:endParaRPr lang="id-ID"/>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F1CACD6E-301E-4874-85FB-D3ED9AFEF1C1}" type="slidenum">
              <a:rPr lang="id-ID" smtClean="0"/>
              <a:pPr>
                <a:defRPr/>
              </a:pPr>
              <a:t>17</a:t>
            </a:fld>
            <a:endParaRPr lang="id-ID"/>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F1CACD6E-301E-4874-85FB-D3ED9AFEF1C1}" type="slidenum">
              <a:rPr lang="id-ID" smtClean="0"/>
              <a:pPr>
                <a:defRPr/>
              </a:pPr>
              <a:t>18</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D83CE223-8EA8-4B88-8B34-4E4C22DA1FFF}" type="slidenum">
              <a:rPr lang="id-ID" smtClean="0"/>
              <a:pPr>
                <a:defRPr/>
              </a:pPr>
              <a:t>3</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C326F7B6-4988-44F2-8A01-611AB6623278}" type="slidenum">
              <a:rPr lang="id-ID" smtClean="0"/>
              <a:pPr>
                <a:defRPr/>
              </a:pPr>
              <a:t>4</a:t>
            </a:fld>
            <a:endParaRPr lang="id-I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ED930821-ED3E-4E86-A02C-A52F06F4C3A7}" type="slidenum">
              <a:rPr lang="id-ID" smtClean="0"/>
              <a:pPr>
                <a:defRPr/>
              </a:pPr>
              <a:t>5</a:t>
            </a:fld>
            <a:endParaRPr lang="id-ID"/>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753332A7-525F-4D46-87BE-948A87799FF2}" type="slidenum">
              <a:rPr lang="id-ID" smtClean="0"/>
              <a:pPr>
                <a:defRPr/>
              </a:pPr>
              <a:t>6</a:t>
            </a:fld>
            <a:endParaRPr lang="id-ID"/>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E2D511C4-29A4-4D86-8CF3-26D4E0CA886B}" type="slidenum">
              <a:rPr lang="id-ID" smtClean="0"/>
              <a:pPr>
                <a:defRPr/>
              </a:pPr>
              <a:t>7</a:t>
            </a:fld>
            <a:endParaRPr lang="id-ID"/>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8382060D-E8EF-4C9C-8F93-394C876057B5}" type="slidenum">
              <a:rPr lang="id-ID" smtClean="0"/>
              <a:pPr>
                <a:defRPr/>
              </a:pPr>
              <a:t>8</a:t>
            </a:fld>
            <a:endParaRPr lang="id-ID"/>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F1CACD6E-301E-4874-85FB-D3ED9AFEF1C1}" type="slidenum">
              <a:rPr lang="id-ID" smtClean="0"/>
              <a:pPr>
                <a:defRPr/>
              </a:pPr>
              <a:t>9</a:t>
            </a:fld>
            <a:endParaRPr lang="id-ID"/>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F1CACD6E-301E-4874-85FB-D3ED9AFEF1C1}" type="slidenum">
              <a:rPr lang="id-ID" smtClean="0"/>
              <a:pPr>
                <a:defRPr/>
              </a:pPr>
              <a:t>10</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0E5D95F-5A60-4647-90B4-4AFF87F539DD}" type="datetime1">
              <a:rPr lang="en-US"/>
              <a:pPr>
                <a:defRPr/>
              </a:pPr>
              <a:t>6/29/2018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137FAC3-0F19-412E-969C-BD194A57481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7312288-0F77-4C6A-BF8B-D755D3F4BACF}" type="datetime1">
              <a:rPr lang="en-US"/>
              <a:pPr>
                <a:defRPr/>
              </a:pPr>
              <a:t>6/29/2018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C1AF6AB-0AFC-410A-A00E-37016E6409C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93A2D8B-6010-4AA9-8A3F-28DD6CC616FA}" type="datetime1">
              <a:rPr lang="en-US"/>
              <a:pPr>
                <a:defRPr/>
              </a:pPr>
              <a:t>6/29/2018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899E929-AF45-43C0-BB8E-CD8E9B14EA9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C0F78FA-53DA-4C19-8544-485CE105EB33}" type="datetime1">
              <a:rPr lang="en-US"/>
              <a:pPr>
                <a:defRPr/>
              </a:pPr>
              <a:t>6/29/2018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75A1A0B-BFAE-4606-BBE7-7740C781412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F9862A3-2013-438F-9049-7E56A3DD6830}" type="datetime1">
              <a:rPr lang="en-US"/>
              <a:pPr>
                <a:defRPr/>
              </a:pPr>
              <a:t>6/29/2018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77FF70C-E240-41E1-AEB9-8C22D945C76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EAC3A71-D019-4897-914A-43B3D80389AA}" type="datetime1">
              <a:rPr lang="en-US"/>
              <a:pPr>
                <a:defRPr/>
              </a:pPr>
              <a:t>6/29/2018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0F1EC88-8680-43F0-93AA-6D7E5E16523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3C494FC-3B95-4709-98B0-68F0CBCA4BC1}" type="datetime1">
              <a:rPr lang="en-US"/>
              <a:pPr>
                <a:defRPr/>
              </a:pPr>
              <a:t>6/29/2018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E9ED7F9-53C1-4998-A51B-F181F0D6F52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93D20611-488E-4775-99CA-66F08B3CD9F2}" type="datetime1">
              <a:rPr lang="en-US"/>
              <a:pPr>
                <a:defRPr/>
              </a:pPr>
              <a:t>6/29/2018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1BD8136-5618-47C1-BB6B-1A11DCB11D9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32F9DD1-48A0-45EA-BB4C-ADBA667B1D3A}" type="datetime1">
              <a:rPr lang="en-US"/>
              <a:pPr>
                <a:defRPr/>
              </a:pPr>
              <a:t>6/29/2018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33FB13AB-4301-4195-B635-009CBFB1F5C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F4FB05B-3B90-4014-AE71-08619DCDC0D6}" type="datetime1">
              <a:rPr lang="en-US"/>
              <a:pPr>
                <a:defRPr/>
              </a:pPr>
              <a:t>6/29/2018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7E24B19-98E3-4287-8921-7C43E1AFF0C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94A1A67-7B74-4A67-97CE-7B00FC7E03EE}" type="datetime1">
              <a:rPr lang="en-US"/>
              <a:pPr>
                <a:defRPr/>
              </a:pPr>
              <a:t>6/29/2018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BB2A012-C078-44F7-AC23-A0E89DC6CBC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64BE28D7-1570-419B-AB9A-79F9EDBE69CA}" type="datetime1">
              <a:rPr lang="en-US"/>
              <a:pPr>
                <a:defRPr/>
              </a:pPr>
              <a:t>6/29/2018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400">
                <a:solidFill>
                  <a:schemeClr val="tx1"/>
                </a:solidFill>
                <a:latin typeface="+mn-lt"/>
              </a:defRPr>
            </a:lvl1pPr>
          </a:lstStyle>
          <a:p>
            <a:pPr>
              <a:defRPr/>
            </a:pPr>
            <a:fld id="{1F2C22BE-CED9-405A-917A-3BB819EFD2D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a:srcRect l="1051" r="800" b="504"/>
          <a:stretch>
            <a:fillRect/>
          </a:stretch>
        </p:blipFill>
        <p:spPr bwMode="auto">
          <a:xfrm>
            <a:off x="0" y="304800"/>
            <a:ext cx="9144000" cy="6840538"/>
          </a:xfrm>
          <a:prstGeom prst="rect">
            <a:avLst/>
          </a:prstGeom>
          <a:noFill/>
          <a:ln w="9525">
            <a:noFill/>
            <a:miter lim="800000"/>
            <a:headEnd/>
            <a:tailEnd/>
          </a:ln>
        </p:spPr>
      </p:pic>
      <p:sp>
        <p:nvSpPr>
          <p:cNvPr id="2051" name="TextBox 1"/>
          <p:cNvSpPr txBox="1">
            <a:spLocks noChangeArrowheads="1"/>
          </p:cNvSpPr>
          <p:nvPr/>
        </p:nvSpPr>
        <p:spPr bwMode="auto">
          <a:xfrm>
            <a:off x="3200400" y="3725863"/>
            <a:ext cx="5638800" cy="1200150"/>
          </a:xfrm>
          <a:prstGeom prst="rect">
            <a:avLst/>
          </a:prstGeom>
          <a:noFill/>
          <a:ln w="9525">
            <a:noFill/>
            <a:miter lim="800000"/>
            <a:headEnd/>
            <a:tailEnd/>
          </a:ln>
        </p:spPr>
        <p:txBody>
          <a:bodyPr>
            <a:spAutoFit/>
          </a:bodyPr>
          <a:lstStyle/>
          <a:p>
            <a:pPr algn="ctr"/>
            <a:r>
              <a:rPr lang="en-US" b="1" dirty="0" smtClean="0">
                <a:solidFill>
                  <a:schemeClr val="bg1"/>
                </a:solidFill>
              </a:rPr>
              <a:t>INTRODUCTION TO LINGUISTICS</a:t>
            </a:r>
            <a:endParaRPr lang="en-US" b="1" dirty="0">
              <a:solidFill>
                <a:schemeClr val="bg1"/>
              </a:solidFill>
            </a:endParaRPr>
          </a:p>
          <a:p>
            <a:pPr algn="ctr"/>
            <a:r>
              <a:rPr lang="en-US" b="1" dirty="0">
                <a:solidFill>
                  <a:schemeClr val="bg1"/>
                </a:solidFill>
              </a:rPr>
              <a:t>SESSION </a:t>
            </a:r>
            <a:r>
              <a:rPr lang="en-US" b="1" dirty="0" smtClean="0">
                <a:solidFill>
                  <a:schemeClr val="bg1"/>
                </a:solidFill>
              </a:rPr>
              <a:t>13</a:t>
            </a:r>
            <a:endParaRPr lang="en-US" b="1" dirty="0">
              <a:solidFill>
                <a:schemeClr val="bg1"/>
              </a:solidFill>
            </a:endParaRPr>
          </a:p>
          <a:p>
            <a:pPr algn="ctr"/>
            <a:r>
              <a:rPr lang="en-US" b="1" dirty="0">
                <a:solidFill>
                  <a:schemeClr val="bg1"/>
                </a:solidFill>
              </a:rPr>
              <a:t>RIKA MUTIARA, </a:t>
            </a:r>
            <a:r>
              <a:rPr lang="en-US" b="1" dirty="0" err="1" smtClean="0">
                <a:solidFill>
                  <a:schemeClr val="bg1"/>
                </a:solidFill>
              </a:rPr>
              <a:t>S.Pd</a:t>
            </a:r>
            <a:r>
              <a:rPr lang="en-US" b="1" dirty="0" smtClean="0">
                <a:solidFill>
                  <a:schemeClr val="bg1"/>
                </a:solidFill>
              </a:rPr>
              <a:t>., </a:t>
            </a:r>
            <a:r>
              <a:rPr lang="en-US" b="1" dirty="0" err="1" smtClean="0">
                <a:solidFill>
                  <a:schemeClr val="bg1"/>
                </a:solidFill>
              </a:rPr>
              <a:t>M.Hum</a:t>
            </a:r>
            <a:r>
              <a:rPr lang="en-US" b="1" dirty="0" smtClean="0">
                <a:solidFill>
                  <a:schemeClr val="bg1"/>
                </a:solidFill>
              </a:rPr>
              <a:t>.</a:t>
            </a:r>
            <a:endParaRPr lang="en-US" b="1" dirty="0">
              <a:solidFill>
                <a:schemeClr val="bg1"/>
              </a:solidFill>
            </a:endParaRPr>
          </a:p>
          <a:p>
            <a:pPr algn="ctr"/>
            <a:r>
              <a:rPr lang="en-US" b="1" dirty="0">
                <a:solidFill>
                  <a:schemeClr val="bg1"/>
                </a:solidFill>
              </a:rPr>
              <a:t>PENDIDIKAN </a:t>
            </a:r>
            <a:r>
              <a:rPr lang="en-US" b="1" dirty="0" smtClean="0">
                <a:solidFill>
                  <a:schemeClr val="bg1"/>
                </a:solidFill>
              </a:rPr>
              <a:t>BAHASA INGGRIS, </a:t>
            </a:r>
            <a:r>
              <a:rPr lang="en-US" b="1" dirty="0">
                <a:solidFill>
                  <a:schemeClr val="bg1"/>
                </a:solidFill>
              </a:rPr>
              <a:t>FKIP</a:t>
            </a: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5363" name="Title 5"/>
          <p:cNvSpPr>
            <a:spLocks noGrp="1"/>
          </p:cNvSpPr>
          <p:nvPr>
            <p:ph type="title"/>
          </p:nvPr>
        </p:nvSpPr>
        <p:spPr>
          <a:xfrm>
            <a:off x="533400" y="609600"/>
            <a:ext cx="8229600" cy="838200"/>
          </a:xfrm>
        </p:spPr>
        <p:txBody>
          <a:bodyPr/>
          <a:lstStyle/>
          <a:p>
            <a:pPr>
              <a:spcBef>
                <a:spcPct val="50000"/>
              </a:spcBef>
            </a:pPr>
            <a:r>
              <a:rPr lang="en-US" sz="3200" dirty="0" smtClean="0">
                <a:latin typeface="Arial" charset="0"/>
                <a:cs typeface="Arial" charset="0"/>
              </a:rPr>
              <a:t>The acquisition-learning process</a:t>
            </a:r>
            <a:endParaRPr lang="en-US" sz="3200" dirty="0" smtClean="0">
              <a:latin typeface="Arial" charset="0"/>
              <a:cs typeface="Arial" charset="0"/>
            </a:endParaRPr>
          </a:p>
        </p:txBody>
      </p:sp>
      <p:sp>
        <p:nvSpPr>
          <p:cNvPr id="15364" name="Content Placeholder 5"/>
          <p:cNvSpPr>
            <a:spLocks noGrp="1"/>
          </p:cNvSpPr>
          <p:nvPr>
            <p:ph idx="1"/>
          </p:nvPr>
        </p:nvSpPr>
        <p:spPr>
          <a:xfrm>
            <a:off x="457200" y="1524000"/>
            <a:ext cx="8229600" cy="4602163"/>
          </a:xfrm>
        </p:spPr>
        <p:txBody>
          <a:bodyPr/>
          <a:lstStyle/>
          <a:p>
            <a:r>
              <a:rPr lang="en-US" sz="2800" dirty="0"/>
              <a:t>Language acquisition is a subconscious process. </a:t>
            </a:r>
          </a:p>
          <a:p>
            <a:r>
              <a:rPr lang="en-US" sz="2800" dirty="0"/>
              <a:t>The result of language acquisition, acquired competence, is also subconscious. We have a "feel" for correctness.</a:t>
            </a:r>
          </a:p>
          <a:p>
            <a:r>
              <a:rPr lang="en-US" sz="2800" dirty="0"/>
              <a:t>The term "learning“ refers to conscious knowledge of a second language, knowing the rules, being aware of them, and being able to talk about them. </a:t>
            </a:r>
          </a:p>
          <a:p>
            <a:r>
              <a:rPr lang="en-US" sz="2800" dirty="0"/>
              <a:t>Error correction has little or no effect on subconscious acquisition, but is thought to be useful for conscious learning.</a:t>
            </a:r>
          </a:p>
          <a:p>
            <a:pPr>
              <a:buNone/>
            </a:pPr>
            <a:endParaRPr lang="id-ID" sz="28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5363" name="Title 5"/>
          <p:cNvSpPr>
            <a:spLocks noGrp="1"/>
          </p:cNvSpPr>
          <p:nvPr>
            <p:ph type="title"/>
          </p:nvPr>
        </p:nvSpPr>
        <p:spPr>
          <a:xfrm>
            <a:off x="533400" y="685800"/>
            <a:ext cx="8229600" cy="685800"/>
          </a:xfrm>
        </p:spPr>
        <p:txBody>
          <a:bodyPr/>
          <a:lstStyle/>
          <a:p>
            <a:pPr>
              <a:spcBef>
                <a:spcPct val="50000"/>
              </a:spcBef>
            </a:pPr>
            <a:r>
              <a:rPr lang="en-US" sz="3200" dirty="0" smtClean="0">
                <a:latin typeface="Arial" charset="0"/>
                <a:cs typeface="Arial" charset="0"/>
              </a:rPr>
              <a:t>The natural order hypothesis</a:t>
            </a:r>
            <a:endParaRPr lang="en-US" sz="3200" dirty="0" smtClean="0">
              <a:latin typeface="Arial" charset="0"/>
              <a:cs typeface="Arial" charset="0"/>
            </a:endParaRPr>
          </a:p>
        </p:txBody>
      </p:sp>
      <p:sp>
        <p:nvSpPr>
          <p:cNvPr id="15364" name="Content Placeholder 5"/>
          <p:cNvSpPr>
            <a:spLocks noGrp="1"/>
          </p:cNvSpPr>
          <p:nvPr>
            <p:ph idx="1"/>
          </p:nvPr>
        </p:nvSpPr>
        <p:spPr>
          <a:xfrm>
            <a:off x="457200" y="1524000"/>
            <a:ext cx="8229600" cy="4602163"/>
          </a:xfrm>
        </p:spPr>
        <p:txBody>
          <a:bodyPr/>
          <a:lstStyle/>
          <a:p>
            <a:r>
              <a:rPr lang="en-US" sz="2800" dirty="0"/>
              <a:t>Acquirers of a given language tend to acquire certain grammatical structures early, and others later.</a:t>
            </a:r>
          </a:p>
          <a:p>
            <a:r>
              <a:rPr lang="en-US" sz="2800" dirty="0"/>
              <a:t>Brown (1973) reported that children acquiring English as a </a:t>
            </a:r>
            <a:r>
              <a:rPr lang="en-US" sz="2800" dirty="0" smtClean="0"/>
              <a:t>L1 tended </a:t>
            </a:r>
            <a:r>
              <a:rPr lang="en-US" sz="2800" dirty="0"/>
              <a:t>to acquire certain grammatical morphemes, or functions words, earlier than others. </a:t>
            </a:r>
          </a:p>
          <a:p>
            <a:r>
              <a:rPr lang="en-US" sz="2800" dirty="0"/>
              <a:t>For example, the progressive marker </a:t>
            </a:r>
            <a:r>
              <a:rPr lang="en-US" sz="2800" i="1" dirty="0" err="1"/>
              <a:t>ing</a:t>
            </a:r>
            <a:r>
              <a:rPr lang="en-US" sz="2800" i="1" dirty="0"/>
              <a:t> </a:t>
            </a:r>
            <a:r>
              <a:rPr lang="en-US" sz="2800" dirty="0"/>
              <a:t>(as in "He is play</a:t>
            </a:r>
            <a:r>
              <a:rPr lang="en-US" sz="2800" i="1" dirty="0"/>
              <a:t>ing </a:t>
            </a:r>
            <a:r>
              <a:rPr lang="en-US" sz="2800" dirty="0"/>
              <a:t>baseball".) and the plural marker /s/ ("two dog</a:t>
            </a:r>
            <a:r>
              <a:rPr lang="en-US" sz="2800" i="1" dirty="0"/>
              <a:t>s</a:t>
            </a:r>
            <a:r>
              <a:rPr lang="en-US" sz="2800" dirty="0"/>
              <a:t>") were among the first morphemes acquired, while the third person singular marker /s/ (as in "He live</a:t>
            </a:r>
            <a:r>
              <a:rPr lang="en-US" sz="2800" i="1" dirty="0"/>
              <a:t>s </a:t>
            </a:r>
            <a:r>
              <a:rPr lang="en-US" sz="2800" dirty="0"/>
              <a:t>in New York") and the possessive /s/ ("John'</a:t>
            </a:r>
            <a:r>
              <a:rPr lang="en-US" sz="2800" i="1" dirty="0"/>
              <a:t>s </a:t>
            </a:r>
            <a:r>
              <a:rPr lang="en-US" sz="2800" dirty="0"/>
              <a:t>hat") were typically acquired much later.</a:t>
            </a:r>
          </a:p>
          <a:p>
            <a:endParaRPr lang="id-ID" sz="28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5363" name="Title 5"/>
          <p:cNvSpPr>
            <a:spLocks noGrp="1"/>
          </p:cNvSpPr>
          <p:nvPr>
            <p:ph type="title"/>
          </p:nvPr>
        </p:nvSpPr>
        <p:spPr>
          <a:xfrm>
            <a:off x="533400" y="685800"/>
            <a:ext cx="8229600" cy="685800"/>
          </a:xfrm>
        </p:spPr>
        <p:txBody>
          <a:bodyPr/>
          <a:lstStyle/>
          <a:p>
            <a:pPr>
              <a:spcBef>
                <a:spcPct val="50000"/>
              </a:spcBef>
            </a:pPr>
            <a:r>
              <a:rPr lang="en-US" sz="3200" dirty="0" smtClean="0">
                <a:latin typeface="Arial" charset="0"/>
                <a:cs typeface="Arial" charset="0"/>
              </a:rPr>
              <a:t>The natural order hypothesis</a:t>
            </a:r>
            <a:endParaRPr lang="en-US" sz="3200" dirty="0" smtClean="0">
              <a:latin typeface="Arial" charset="0"/>
              <a:cs typeface="Arial" charset="0"/>
            </a:endParaRPr>
          </a:p>
        </p:txBody>
      </p:sp>
      <p:sp>
        <p:nvSpPr>
          <p:cNvPr id="15364" name="Content Placeholder 5"/>
          <p:cNvSpPr>
            <a:spLocks noGrp="1"/>
          </p:cNvSpPr>
          <p:nvPr>
            <p:ph idx="1"/>
          </p:nvPr>
        </p:nvSpPr>
        <p:spPr>
          <a:xfrm>
            <a:off x="457200" y="1524000"/>
            <a:ext cx="8229600" cy="4602163"/>
          </a:xfrm>
        </p:spPr>
        <p:txBody>
          <a:bodyPr/>
          <a:lstStyle/>
          <a:p>
            <a:r>
              <a:rPr lang="en-US" sz="2800" dirty="0"/>
              <a:t>The implication of the natural order hypothesis is not that our syllabi should be based on the order found in the studies discussed. </a:t>
            </a:r>
          </a:p>
          <a:p>
            <a:endParaRPr lang="id-ID" sz="28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5363" name="Title 5"/>
          <p:cNvSpPr>
            <a:spLocks noGrp="1"/>
          </p:cNvSpPr>
          <p:nvPr>
            <p:ph type="title"/>
          </p:nvPr>
        </p:nvSpPr>
        <p:spPr>
          <a:xfrm>
            <a:off x="533400" y="685800"/>
            <a:ext cx="8229600" cy="685800"/>
          </a:xfrm>
        </p:spPr>
        <p:txBody>
          <a:bodyPr/>
          <a:lstStyle/>
          <a:p>
            <a:pPr>
              <a:spcBef>
                <a:spcPct val="50000"/>
              </a:spcBef>
            </a:pPr>
            <a:r>
              <a:rPr lang="en-US" sz="3200" dirty="0" smtClean="0">
                <a:latin typeface="Arial" charset="0"/>
                <a:cs typeface="Arial" charset="0"/>
              </a:rPr>
              <a:t>The monitor hypothesis</a:t>
            </a:r>
            <a:endParaRPr lang="en-US" sz="3200" dirty="0" smtClean="0">
              <a:latin typeface="Arial" charset="0"/>
              <a:cs typeface="Arial" charset="0"/>
            </a:endParaRPr>
          </a:p>
        </p:txBody>
      </p:sp>
      <p:sp>
        <p:nvSpPr>
          <p:cNvPr id="15364" name="Content Placeholder 5"/>
          <p:cNvSpPr>
            <a:spLocks noGrp="1"/>
          </p:cNvSpPr>
          <p:nvPr>
            <p:ph idx="1"/>
          </p:nvPr>
        </p:nvSpPr>
        <p:spPr>
          <a:xfrm>
            <a:off x="457200" y="1524000"/>
            <a:ext cx="8229600" cy="4602163"/>
          </a:xfrm>
        </p:spPr>
        <p:txBody>
          <a:bodyPr/>
          <a:lstStyle/>
          <a:p>
            <a:r>
              <a:rPr lang="en-US" sz="2800" dirty="0"/>
              <a:t>The monitor hypothesis implies that formal rules, or conscious learning, play only a limited role in second language performance.</a:t>
            </a:r>
          </a:p>
          <a:p>
            <a:r>
              <a:rPr lang="en-US" sz="2800" dirty="0"/>
              <a:t>L2 performers can use conscious rules only when three conditions are met (time, focus on form, know the rule)</a:t>
            </a:r>
          </a:p>
          <a:p>
            <a:r>
              <a:rPr lang="en-US" sz="2800" dirty="0"/>
              <a:t>Sufficient time-&gt;think about and use rules.</a:t>
            </a:r>
          </a:p>
          <a:p>
            <a:r>
              <a:rPr lang="en-US" sz="2800" dirty="0"/>
              <a:t>Focus on form -&gt;thinking about correctness.</a:t>
            </a:r>
          </a:p>
          <a:p>
            <a:r>
              <a:rPr lang="en-US" sz="2800" dirty="0"/>
              <a:t>Know the rule -&gt; exposure to the rules</a:t>
            </a:r>
          </a:p>
          <a:p>
            <a:endParaRPr lang="en-US" sz="2800" dirty="0"/>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5363" name="Title 5"/>
          <p:cNvSpPr>
            <a:spLocks noGrp="1"/>
          </p:cNvSpPr>
          <p:nvPr>
            <p:ph type="title"/>
          </p:nvPr>
        </p:nvSpPr>
        <p:spPr>
          <a:xfrm>
            <a:off x="533400" y="685800"/>
            <a:ext cx="8229600" cy="685800"/>
          </a:xfrm>
        </p:spPr>
        <p:txBody>
          <a:bodyPr/>
          <a:lstStyle/>
          <a:p>
            <a:pPr>
              <a:spcBef>
                <a:spcPct val="50000"/>
              </a:spcBef>
            </a:pPr>
            <a:r>
              <a:rPr lang="en-US" sz="3200" dirty="0" smtClean="0">
                <a:latin typeface="Arial" charset="0"/>
                <a:cs typeface="Arial" charset="0"/>
              </a:rPr>
              <a:t>The monitor hypothesis</a:t>
            </a:r>
            <a:endParaRPr lang="en-US" sz="3200" dirty="0" smtClean="0">
              <a:latin typeface="Arial" charset="0"/>
              <a:cs typeface="Arial" charset="0"/>
            </a:endParaRPr>
          </a:p>
        </p:txBody>
      </p:sp>
      <p:sp>
        <p:nvSpPr>
          <p:cNvPr id="15364" name="Content Placeholder 5"/>
          <p:cNvSpPr>
            <a:spLocks noGrp="1"/>
          </p:cNvSpPr>
          <p:nvPr>
            <p:ph idx="1"/>
          </p:nvPr>
        </p:nvSpPr>
        <p:spPr>
          <a:xfrm>
            <a:off x="457200" y="1524000"/>
            <a:ext cx="8229600" cy="4602163"/>
          </a:xfrm>
        </p:spPr>
        <p:txBody>
          <a:bodyPr/>
          <a:lstStyle/>
          <a:p>
            <a:r>
              <a:rPr lang="en-US" sz="2800" i="1" dirty="0"/>
              <a:t>Monitor Over-users: </a:t>
            </a:r>
            <a:r>
              <a:rPr lang="en-US" sz="2800" dirty="0"/>
              <a:t>Performers may speak hesitantly, often self-correct in the middle of utterances, and are so concerned with correctness.</a:t>
            </a:r>
          </a:p>
          <a:p>
            <a:r>
              <a:rPr lang="en-US" sz="2800" i="1" dirty="0"/>
              <a:t>Monitor under-users: </a:t>
            </a:r>
            <a:r>
              <a:rPr lang="en-US" sz="2800" dirty="0"/>
              <a:t>These are performers who have not learned, or if they have learned, prefer not to use their conscious knowledge, even when conditions allow it.</a:t>
            </a:r>
          </a:p>
          <a:p>
            <a:r>
              <a:rPr lang="en-US" sz="2800" i="1" dirty="0"/>
              <a:t>The optimal Monitor user: </a:t>
            </a:r>
            <a:r>
              <a:rPr lang="en-US" sz="2800" dirty="0"/>
              <a:t>Use the Monitor when it is appropriate and when it does not interfere with communication.</a:t>
            </a:r>
          </a:p>
          <a:p>
            <a:endParaRPr lang="id-ID" sz="28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5363" name="Title 5"/>
          <p:cNvSpPr>
            <a:spLocks noGrp="1"/>
          </p:cNvSpPr>
          <p:nvPr>
            <p:ph type="title"/>
          </p:nvPr>
        </p:nvSpPr>
        <p:spPr>
          <a:xfrm>
            <a:off x="533400" y="685800"/>
            <a:ext cx="8229600" cy="685800"/>
          </a:xfrm>
        </p:spPr>
        <p:txBody>
          <a:bodyPr/>
          <a:lstStyle/>
          <a:p>
            <a:pPr>
              <a:spcBef>
                <a:spcPct val="50000"/>
              </a:spcBef>
            </a:pPr>
            <a:r>
              <a:rPr lang="en-US" sz="3200" dirty="0" smtClean="0">
                <a:latin typeface="Arial" charset="0"/>
                <a:cs typeface="Arial" charset="0"/>
              </a:rPr>
              <a:t>The input hypothesis</a:t>
            </a:r>
            <a:endParaRPr lang="en-US" sz="3200" dirty="0" smtClean="0">
              <a:latin typeface="Arial" charset="0"/>
              <a:cs typeface="Arial" charset="0"/>
            </a:endParaRPr>
          </a:p>
        </p:txBody>
      </p:sp>
      <p:sp>
        <p:nvSpPr>
          <p:cNvPr id="15364" name="Content Placeholder 5"/>
          <p:cNvSpPr>
            <a:spLocks noGrp="1"/>
          </p:cNvSpPr>
          <p:nvPr>
            <p:ph idx="1"/>
          </p:nvPr>
        </p:nvSpPr>
        <p:spPr>
          <a:xfrm>
            <a:off x="457200" y="1524000"/>
            <a:ext cx="8229600" cy="4602163"/>
          </a:xfrm>
        </p:spPr>
        <p:txBody>
          <a:bodyPr/>
          <a:lstStyle/>
          <a:p>
            <a:r>
              <a:rPr lang="en-US" sz="2800" dirty="0"/>
              <a:t>Input: i+1</a:t>
            </a:r>
          </a:p>
          <a:p>
            <a:pPr marL="0" indent="0">
              <a:buNone/>
            </a:pPr>
            <a:r>
              <a:rPr lang="en-US" sz="2800" dirty="0"/>
              <a:t>	i=current competence</a:t>
            </a:r>
          </a:p>
          <a:p>
            <a:r>
              <a:rPr lang="en-US" sz="2800" dirty="0"/>
              <a:t>The input hypothesis relates to acquisition, not learning.</a:t>
            </a:r>
          </a:p>
          <a:p>
            <a:r>
              <a:rPr lang="en-US" sz="2800" dirty="0"/>
              <a:t>The acquirer understand input that contains </a:t>
            </a:r>
            <a:r>
              <a:rPr lang="en-US" sz="2800" i="1" dirty="0"/>
              <a:t>i </a:t>
            </a:r>
            <a:r>
              <a:rPr lang="en-US" sz="2800" dirty="0"/>
              <a:t>+ </a:t>
            </a:r>
            <a:r>
              <a:rPr lang="en-US" sz="2800" i="1" dirty="0"/>
              <a:t>1</a:t>
            </a:r>
            <a:r>
              <a:rPr lang="en-US" sz="2800" dirty="0"/>
              <a:t>, where "understand" means that the acquirer is </a:t>
            </a:r>
            <a:r>
              <a:rPr lang="en-US" sz="2800" dirty="0" err="1"/>
              <a:t>focussed</a:t>
            </a:r>
            <a:r>
              <a:rPr lang="en-US" sz="2800" dirty="0"/>
              <a:t> on the meaning and not the form of the message.</a:t>
            </a:r>
          </a:p>
          <a:p>
            <a:r>
              <a:rPr lang="en-US" sz="2800" dirty="0"/>
              <a:t>We also use context, our knowledge of the world, our extra-linguistic information to help us understand language directed at us.</a:t>
            </a:r>
          </a:p>
          <a:p>
            <a:endParaRPr lang="en-US" sz="2800" dirty="0" smtClean="0"/>
          </a:p>
          <a:p>
            <a:endParaRPr lang="id-ID" sz="28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5363" name="Title 5"/>
          <p:cNvSpPr>
            <a:spLocks noGrp="1"/>
          </p:cNvSpPr>
          <p:nvPr>
            <p:ph type="title"/>
          </p:nvPr>
        </p:nvSpPr>
        <p:spPr>
          <a:xfrm>
            <a:off x="533400" y="685800"/>
            <a:ext cx="8229600" cy="685800"/>
          </a:xfrm>
        </p:spPr>
        <p:txBody>
          <a:bodyPr/>
          <a:lstStyle/>
          <a:p>
            <a:pPr>
              <a:spcBef>
                <a:spcPct val="50000"/>
              </a:spcBef>
            </a:pPr>
            <a:r>
              <a:rPr lang="en-US" sz="3200" dirty="0" smtClean="0">
                <a:latin typeface="Arial" charset="0"/>
                <a:cs typeface="Arial" charset="0"/>
              </a:rPr>
              <a:t>The input hypothesis</a:t>
            </a:r>
            <a:endParaRPr lang="en-US" sz="3200" dirty="0" smtClean="0">
              <a:latin typeface="Arial" charset="0"/>
              <a:cs typeface="Arial" charset="0"/>
            </a:endParaRPr>
          </a:p>
        </p:txBody>
      </p:sp>
      <p:sp>
        <p:nvSpPr>
          <p:cNvPr id="15364" name="Content Placeholder 5"/>
          <p:cNvSpPr>
            <a:spLocks noGrp="1"/>
          </p:cNvSpPr>
          <p:nvPr>
            <p:ph idx="1"/>
          </p:nvPr>
        </p:nvSpPr>
        <p:spPr>
          <a:xfrm>
            <a:off x="457200" y="1524000"/>
            <a:ext cx="8229600" cy="4602163"/>
          </a:xfrm>
        </p:spPr>
        <p:txBody>
          <a:bodyPr/>
          <a:lstStyle/>
          <a:p>
            <a:r>
              <a:rPr lang="en-US" sz="2800" dirty="0"/>
              <a:t>“The silent period”: the child is building up competence in the second language via listening, by understanding the language around him. </a:t>
            </a:r>
          </a:p>
          <a:p>
            <a:r>
              <a:rPr lang="en-US" sz="2800" dirty="0"/>
              <a:t>In accordance with the input hypothesis, speaking ability emerges on its own after enough competence has been developed by listening and understanding.</a:t>
            </a:r>
          </a:p>
          <a:p>
            <a:endParaRPr lang="id-ID" sz="28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5363" name="Title 5"/>
          <p:cNvSpPr>
            <a:spLocks noGrp="1"/>
          </p:cNvSpPr>
          <p:nvPr>
            <p:ph type="title"/>
          </p:nvPr>
        </p:nvSpPr>
        <p:spPr>
          <a:xfrm>
            <a:off x="533400" y="685800"/>
            <a:ext cx="8229600" cy="685800"/>
          </a:xfrm>
        </p:spPr>
        <p:txBody>
          <a:bodyPr/>
          <a:lstStyle/>
          <a:p>
            <a:pPr>
              <a:spcBef>
                <a:spcPct val="50000"/>
              </a:spcBef>
            </a:pPr>
            <a:r>
              <a:rPr lang="en-US" sz="3200" dirty="0" smtClean="0">
                <a:latin typeface="Arial" charset="0"/>
                <a:cs typeface="Arial" charset="0"/>
              </a:rPr>
              <a:t>The affective filler hypothesis</a:t>
            </a:r>
            <a:endParaRPr lang="en-US" sz="3200" dirty="0" smtClean="0">
              <a:latin typeface="Arial" charset="0"/>
              <a:cs typeface="Arial" charset="0"/>
            </a:endParaRPr>
          </a:p>
        </p:txBody>
      </p:sp>
      <p:sp>
        <p:nvSpPr>
          <p:cNvPr id="15364" name="Content Placeholder 5"/>
          <p:cNvSpPr>
            <a:spLocks noGrp="1"/>
          </p:cNvSpPr>
          <p:nvPr>
            <p:ph idx="1"/>
          </p:nvPr>
        </p:nvSpPr>
        <p:spPr>
          <a:xfrm>
            <a:off x="457200" y="1524000"/>
            <a:ext cx="8229600" cy="4602163"/>
          </a:xfrm>
        </p:spPr>
        <p:txBody>
          <a:bodyPr/>
          <a:lstStyle/>
          <a:p>
            <a:r>
              <a:rPr lang="en-US" sz="2800" dirty="0"/>
              <a:t>Affective variables relate to success in second language acquisition (motivation, self-confidence, anxiety).</a:t>
            </a:r>
          </a:p>
          <a:p>
            <a:r>
              <a:rPr lang="en-US" sz="2800" dirty="0"/>
              <a:t>Performers with high motivation generally do better in second language acquisition.</a:t>
            </a:r>
          </a:p>
          <a:p>
            <a:r>
              <a:rPr lang="en-US" sz="2800" dirty="0"/>
              <a:t>Performers with self-confidence and a good self-image tend to do better in second language acquisition.</a:t>
            </a:r>
          </a:p>
          <a:p>
            <a:r>
              <a:rPr lang="en-US" sz="2800" dirty="0"/>
              <a:t>Low anxiety appears to be conducive to second language acquisition.</a:t>
            </a:r>
          </a:p>
          <a:p>
            <a:endParaRPr lang="id-ID" sz="2800" dirty="0" smtClean="0">
              <a:latin typeface="Arial" charset="0"/>
              <a:cs typeface="Arial" charset="0"/>
            </a:endParaRPr>
          </a:p>
        </p:txBody>
      </p:sp>
    </p:spTree>
    <p:extLst>
      <p:ext uri="{BB962C8B-B14F-4D97-AF65-F5344CB8AC3E}">
        <p14:creationId xmlns:p14="http://schemas.microsoft.com/office/powerpoint/2010/main" val="760013460"/>
      </p:ext>
    </p:extLst>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5363" name="Title 5"/>
          <p:cNvSpPr>
            <a:spLocks noGrp="1"/>
          </p:cNvSpPr>
          <p:nvPr>
            <p:ph type="title"/>
          </p:nvPr>
        </p:nvSpPr>
        <p:spPr>
          <a:xfrm>
            <a:off x="533400" y="685800"/>
            <a:ext cx="8229600" cy="685800"/>
          </a:xfrm>
        </p:spPr>
        <p:txBody>
          <a:bodyPr/>
          <a:lstStyle/>
          <a:p>
            <a:pPr>
              <a:spcBef>
                <a:spcPct val="50000"/>
              </a:spcBef>
            </a:pPr>
            <a:r>
              <a:rPr lang="en-US" sz="3200" dirty="0" smtClean="0">
                <a:latin typeface="Arial" charset="0"/>
                <a:cs typeface="Arial" charset="0"/>
              </a:rPr>
              <a:t>The affective </a:t>
            </a:r>
            <a:r>
              <a:rPr lang="en-US" sz="3200" smtClean="0">
                <a:latin typeface="Arial" charset="0"/>
                <a:cs typeface="Arial" charset="0"/>
              </a:rPr>
              <a:t>filler hypothesis</a:t>
            </a:r>
            <a:endParaRPr lang="en-US" sz="3200" dirty="0" smtClean="0">
              <a:latin typeface="Arial" charset="0"/>
              <a:cs typeface="Arial" charset="0"/>
            </a:endParaRPr>
          </a:p>
        </p:txBody>
      </p:sp>
      <p:sp>
        <p:nvSpPr>
          <p:cNvPr id="15364" name="Content Placeholder 5"/>
          <p:cNvSpPr>
            <a:spLocks noGrp="1"/>
          </p:cNvSpPr>
          <p:nvPr>
            <p:ph idx="1"/>
          </p:nvPr>
        </p:nvSpPr>
        <p:spPr>
          <a:xfrm>
            <a:off x="457200" y="1524000"/>
            <a:ext cx="8229600" cy="4602163"/>
          </a:xfrm>
        </p:spPr>
        <p:txBody>
          <a:bodyPr/>
          <a:lstStyle/>
          <a:p>
            <a:r>
              <a:rPr lang="en-US" sz="2800" dirty="0"/>
              <a:t>Those whose attitudes are not optimal for second language acquisition will not only tend to seek less input, but they will also have a high or strong affective filter. </a:t>
            </a:r>
          </a:p>
          <a:p>
            <a:endParaRPr lang="id-ID" sz="2800" dirty="0" smtClean="0">
              <a:latin typeface="Arial" charset="0"/>
              <a:cs typeface="Arial" charset="0"/>
            </a:endParaRPr>
          </a:p>
        </p:txBody>
      </p:sp>
    </p:spTree>
    <p:extLst>
      <p:ext uri="{BB962C8B-B14F-4D97-AF65-F5344CB8AC3E}">
        <p14:creationId xmlns:p14="http://schemas.microsoft.com/office/powerpoint/2010/main" val="1745723777"/>
      </p:ext>
    </p:extLst>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7171" name="Title 5"/>
          <p:cNvSpPr>
            <a:spLocks noGrp="1"/>
          </p:cNvSpPr>
          <p:nvPr>
            <p:ph type="title"/>
          </p:nvPr>
        </p:nvSpPr>
        <p:spPr>
          <a:xfrm>
            <a:off x="533400" y="685800"/>
            <a:ext cx="8229600" cy="685800"/>
          </a:xfrm>
        </p:spPr>
        <p:txBody>
          <a:bodyPr/>
          <a:lstStyle/>
          <a:p>
            <a:pPr>
              <a:spcBef>
                <a:spcPct val="50000"/>
              </a:spcBef>
            </a:pPr>
            <a:r>
              <a:rPr lang="en-US" sz="3200" dirty="0" smtClean="0">
                <a:latin typeface="Arial" charset="0"/>
                <a:cs typeface="Arial" charset="0"/>
              </a:rPr>
              <a:t>L2 acquisition</a:t>
            </a:r>
            <a:endParaRPr lang="en-US" sz="3200" dirty="0" smtClean="0">
              <a:latin typeface="Arial" charset="0"/>
              <a:cs typeface="Arial" charset="0"/>
            </a:endParaRPr>
          </a:p>
        </p:txBody>
      </p:sp>
      <p:sp>
        <p:nvSpPr>
          <p:cNvPr id="7172" name="Content Placeholder 5"/>
          <p:cNvSpPr>
            <a:spLocks noGrp="1"/>
          </p:cNvSpPr>
          <p:nvPr>
            <p:ph idx="1"/>
          </p:nvPr>
        </p:nvSpPr>
        <p:spPr>
          <a:xfrm>
            <a:off x="457200" y="1524000"/>
            <a:ext cx="8229600" cy="4602163"/>
          </a:xfrm>
        </p:spPr>
        <p:txBody>
          <a:bodyPr/>
          <a:lstStyle/>
          <a:p>
            <a:pPr lvl="0" eaLnBrk="1" fontAlgn="auto" hangingPunct="1">
              <a:spcAft>
                <a:spcPts val="0"/>
              </a:spcAft>
              <a:buFont typeface="Arial" pitchFamily="34" charset="0"/>
              <a:buChar char="•"/>
            </a:pPr>
            <a:r>
              <a:rPr lang="en-US" sz="3000" dirty="0">
                <a:solidFill>
                  <a:prstClr val="black"/>
                </a:solidFill>
              </a:rPr>
              <a:t>Unlike L1 acquisition, which is uniformly successful across children and languages, adults vary considerably in their ability to acquire an L2 completely.</a:t>
            </a:r>
          </a:p>
          <a:p>
            <a:pPr lvl="0" eaLnBrk="1" fontAlgn="auto" hangingPunct="1">
              <a:spcAft>
                <a:spcPts val="0"/>
              </a:spcAft>
              <a:buFont typeface="Arial" pitchFamily="34" charset="0"/>
              <a:buChar char="•"/>
            </a:pPr>
            <a:r>
              <a:rPr lang="en-US" sz="3000" dirty="0">
                <a:solidFill>
                  <a:prstClr val="black"/>
                </a:solidFill>
              </a:rPr>
              <a:t>Success may depend on a range of factors, including age, talent, motivation, and whether you are in the country where the language is spoken or sitting in a classroom with no further contact with native speakers. </a:t>
            </a:r>
          </a:p>
          <a:p>
            <a:pPr lvl="0" eaLnBrk="1" fontAlgn="auto" hangingPunct="1">
              <a:spcAft>
                <a:spcPts val="0"/>
              </a:spcAft>
              <a:buFont typeface="Arial" pitchFamily="34" charset="0"/>
              <a:buChar char="•"/>
            </a:pPr>
            <a:r>
              <a:rPr lang="en-US" sz="3000" dirty="0" smtClean="0">
                <a:solidFill>
                  <a:prstClr val="black"/>
                </a:solidFill>
              </a:rPr>
              <a:t>L2 acquisition </a:t>
            </a:r>
            <a:r>
              <a:rPr lang="en-US" sz="3000" dirty="0">
                <a:solidFill>
                  <a:prstClr val="black"/>
                </a:solidFill>
              </a:rPr>
              <a:t>is something different from </a:t>
            </a:r>
            <a:r>
              <a:rPr lang="en-US" sz="3000" dirty="0" smtClean="0">
                <a:solidFill>
                  <a:prstClr val="black"/>
                </a:solidFill>
              </a:rPr>
              <a:t>L1 acquisition</a:t>
            </a:r>
            <a:r>
              <a:rPr lang="en-US" sz="3000" dirty="0">
                <a:solidFill>
                  <a:prstClr val="black"/>
                </a:solidFill>
              </a:rPr>
              <a:t>. </a:t>
            </a: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8195" name="Title 5"/>
          <p:cNvSpPr>
            <a:spLocks noGrp="1"/>
          </p:cNvSpPr>
          <p:nvPr>
            <p:ph type="title"/>
          </p:nvPr>
        </p:nvSpPr>
        <p:spPr>
          <a:xfrm>
            <a:off x="533400" y="685800"/>
            <a:ext cx="8229600" cy="685800"/>
          </a:xfrm>
        </p:spPr>
        <p:txBody>
          <a:bodyPr/>
          <a:lstStyle/>
          <a:p>
            <a:pPr>
              <a:spcBef>
                <a:spcPct val="50000"/>
              </a:spcBef>
            </a:pPr>
            <a:r>
              <a:rPr lang="en-US" sz="3200" dirty="0" smtClean="0">
                <a:latin typeface="Arial" charset="0"/>
                <a:cs typeface="Arial" charset="0"/>
              </a:rPr>
              <a:t>L2 acquisition</a:t>
            </a:r>
            <a:endParaRPr lang="en-US" sz="3200" dirty="0" smtClean="0">
              <a:latin typeface="Arial" charset="0"/>
              <a:cs typeface="Arial" charset="0"/>
            </a:endParaRPr>
          </a:p>
        </p:txBody>
      </p:sp>
      <p:sp>
        <p:nvSpPr>
          <p:cNvPr id="8196" name="Content Placeholder 5"/>
          <p:cNvSpPr>
            <a:spLocks noGrp="1"/>
          </p:cNvSpPr>
          <p:nvPr>
            <p:ph idx="1"/>
          </p:nvPr>
        </p:nvSpPr>
        <p:spPr>
          <a:xfrm>
            <a:off x="457200" y="1524000"/>
            <a:ext cx="8229600" cy="4602163"/>
          </a:xfrm>
        </p:spPr>
        <p:txBody>
          <a:bodyPr/>
          <a:lstStyle/>
          <a:p>
            <a:pPr lvl="0" eaLnBrk="1" fontAlgn="auto" hangingPunct="1">
              <a:spcAft>
                <a:spcPts val="0"/>
              </a:spcAft>
              <a:buFont typeface="Arial" pitchFamily="34" charset="0"/>
              <a:buChar char="•"/>
            </a:pPr>
            <a:r>
              <a:rPr lang="en-US" sz="2700" dirty="0">
                <a:solidFill>
                  <a:prstClr val="black"/>
                </a:solidFill>
              </a:rPr>
              <a:t>In certain important respects, however, L2 acquisition is like L1 acquisition.</a:t>
            </a:r>
          </a:p>
          <a:p>
            <a:pPr lvl="0" eaLnBrk="1" fontAlgn="auto" hangingPunct="1">
              <a:spcAft>
                <a:spcPts val="0"/>
              </a:spcAft>
              <a:buFont typeface="Arial" pitchFamily="34" charset="0"/>
              <a:buChar char="•"/>
            </a:pPr>
            <a:r>
              <a:rPr lang="en-US" sz="2700" dirty="0">
                <a:solidFill>
                  <a:prstClr val="black"/>
                </a:solidFill>
              </a:rPr>
              <a:t>Like L1ers, L2ers do not acquire their second language overnight; they go through stages. </a:t>
            </a:r>
          </a:p>
          <a:p>
            <a:pPr lvl="0" eaLnBrk="1" fontAlgn="auto" hangingPunct="1">
              <a:spcAft>
                <a:spcPts val="0"/>
              </a:spcAft>
              <a:buFont typeface="Arial" pitchFamily="34" charset="0"/>
              <a:buChar char="•"/>
            </a:pPr>
            <a:r>
              <a:rPr lang="en-US" sz="2700" dirty="0">
                <a:solidFill>
                  <a:prstClr val="black"/>
                </a:solidFill>
              </a:rPr>
              <a:t>Like L1ers, L2ers construct grammars. These grammars reflect their competence in the L2 at each stage, and so their language at any particular point, though not native-like, is rule-governed and not haphazard. </a:t>
            </a:r>
          </a:p>
          <a:p>
            <a:pPr lvl="0" eaLnBrk="1" fontAlgn="auto" hangingPunct="1">
              <a:spcAft>
                <a:spcPts val="0"/>
              </a:spcAft>
              <a:buFont typeface="Arial" pitchFamily="34" charset="0"/>
              <a:buChar char="•"/>
            </a:pPr>
            <a:r>
              <a:rPr lang="en-US" sz="2700" dirty="0">
                <a:solidFill>
                  <a:prstClr val="black"/>
                </a:solidFill>
              </a:rPr>
              <a:t>The intermediate grammars that L2ers create on their way to the target have been called </a:t>
            </a:r>
            <a:r>
              <a:rPr lang="en-US" sz="2700" dirty="0" err="1">
                <a:solidFill>
                  <a:prstClr val="black"/>
                </a:solidFill>
              </a:rPr>
              <a:t>interlanguage</a:t>
            </a:r>
            <a:r>
              <a:rPr lang="en-US" sz="2700" dirty="0">
                <a:solidFill>
                  <a:prstClr val="black"/>
                </a:solidFill>
              </a:rPr>
              <a:t> grammars.</a:t>
            </a: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9219" name="Title 5"/>
          <p:cNvSpPr>
            <a:spLocks noGrp="1"/>
          </p:cNvSpPr>
          <p:nvPr>
            <p:ph type="title"/>
          </p:nvPr>
        </p:nvSpPr>
        <p:spPr>
          <a:xfrm>
            <a:off x="533400" y="457200"/>
            <a:ext cx="8229600" cy="914400"/>
          </a:xfrm>
        </p:spPr>
        <p:txBody>
          <a:bodyPr/>
          <a:lstStyle/>
          <a:p>
            <a:pPr>
              <a:spcBef>
                <a:spcPct val="50000"/>
              </a:spcBef>
            </a:pPr>
            <a:r>
              <a:rPr lang="en-US" sz="3200" dirty="0" err="1" smtClean="0">
                <a:latin typeface="Arial" charset="0"/>
                <a:cs typeface="Arial" charset="0"/>
              </a:rPr>
              <a:t>Interlanguage</a:t>
            </a:r>
            <a:endParaRPr lang="en-US" sz="3200" dirty="0" smtClean="0">
              <a:latin typeface="Arial" charset="0"/>
              <a:cs typeface="Arial" charset="0"/>
            </a:endParaRPr>
          </a:p>
        </p:txBody>
      </p:sp>
      <p:sp>
        <p:nvSpPr>
          <p:cNvPr id="9220" name="Content Placeholder 5"/>
          <p:cNvSpPr>
            <a:spLocks noGrp="1"/>
          </p:cNvSpPr>
          <p:nvPr>
            <p:ph idx="1"/>
          </p:nvPr>
        </p:nvSpPr>
        <p:spPr>
          <a:xfrm>
            <a:off x="457200" y="1295400"/>
            <a:ext cx="8229600" cy="4830763"/>
          </a:xfrm>
        </p:spPr>
        <p:txBody>
          <a:bodyPr/>
          <a:lstStyle/>
          <a:p>
            <a:r>
              <a:rPr lang="en-US" sz="2800" dirty="0"/>
              <a:t>She have a dinner. </a:t>
            </a:r>
          </a:p>
          <a:p>
            <a:r>
              <a:rPr lang="en-US" sz="2800" dirty="0"/>
              <a:t>My house new</a:t>
            </a:r>
          </a:p>
          <a:p>
            <a:r>
              <a:rPr lang="en-US" sz="2800" dirty="0"/>
              <a:t>I going to school. </a:t>
            </a:r>
          </a:p>
          <a:p>
            <a:endParaRPr lang="en-US" sz="2800" dirty="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0243" name="Title 5"/>
          <p:cNvSpPr>
            <a:spLocks noGrp="1"/>
          </p:cNvSpPr>
          <p:nvPr>
            <p:ph type="title"/>
          </p:nvPr>
        </p:nvSpPr>
        <p:spPr>
          <a:xfrm>
            <a:off x="533400" y="685800"/>
            <a:ext cx="8229600" cy="685800"/>
          </a:xfrm>
        </p:spPr>
        <p:txBody>
          <a:bodyPr/>
          <a:lstStyle/>
          <a:p>
            <a:pPr>
              <a:spcBef>
                <a:spcPct val="50000"/>
              </a:spcBef>
            </a:pPr>
            <a:r>
              <a:rPr lang="en-US" sz="3200" dirty="0"/>
              <a:t>Native language in L2 acquisition</a:t>
            </a:r>
            <a:endParaRPr lang="en-US" sz="3200" dirty="0" smtClean="0">
              <a:latin typeface="Arial" charset="0"/>
              <a:cs typeface="Arial" charset="0"/>
            </a:endParaRPr>
          </a:p>
        </p:txBody>
      </p:sp>
      <p:sp>
        <p:nvSpPr>
          <p:cNvPr id="2" name="Content Placeholder 1"/>
          <p:cNvSpPr>
            <a:spLocks noGrp="1"/>
          </p:cNvSpPr>
          <p:nvPr>
            <p:ph idx="1"/>
          </p:nvPr>
        </p:nvSpPr>
        <p:spPr/>
        <p:txBody>
          <a:bodyPr/>
          <a:lstStyle/>
          <a:p>
            <a:r>
              <a:rPr lang="en-US" sz="2800" dirty="0"/>
              <a:t>L2ers—especially at the beginning stages of acquiring their L2—seem to rely on their L1 grammar to some extent.</a:t>
            </a:r>
          </a:p>
          <a:p>
            <a:r>
              <a:rPr lang="en-US" sz="2800" dirty="0"/>
              <a:t>The </a:t>
            </a:r>
            <a:r>
              <a:rPr lang="en-US" sz="2800" b="1" dirty="0"/>
              <a:t>transfer </a:t>
            </a:r>
            <a:r>
              <a:rPr lang="en-US" sz="2800" dirty="0"/>
              <a:t>of grammatical rules from their L1. </a:t>
            </a:r>
          </a:p>
          <a:p>
            <a:r>
              <a:rPr lang="en-US" sz="2800" dirty="0"/>
              <a:t>This is most obvious in phonology. L2ers generally speak with an accent because they may transfer the phonemes, phonological rules, or syllable structures of their first language to their second language.</a:t>
            </a:r>
          </a:p>
          <a:p>
            <a:r>
              <a:rPr lang="en-US" sz="2800" dirty="0"/>
              <a:t>Japanese speaker, who does not distinguish between </a:t>
            </a:r>
            <a:r>
              <a:rPr lang="en-US" sz="2800" i="1" dirty="0"/>
              <a:t>write </a:t>
            </a:r>
            <a:r>
              <a:rPr lang="en-US" sz="2800" dirty="0"/>
              <a:t>[</a:t>
            </a:r>
            <a:r>
              <a:rPr lang="en-US" sz="2800" dirty="0" err="1"/>
              <a:t>raɪt</a:t>
            </a:r>
            <a:r>
              <a:rPr lang="en-US" sz="2800" dirty="0"/>
              <a:t>] and </a:t>
            </a:r>
            <a:r>
              <a:rPr lang="en-US" sz="2800" i="1" dirty="0"/>
              <a:t>light </a:t>
            </a:r>
            <a:r>
              <a:rPr lang="en-US" sz="2800" dirty="0"/>
              <a:t>[</a:t>
            </a:r>
            <a:r>
              <a:rPr lang="en-US" sz="2800" dirty="0" err="1"/>
              <a:t>laɪt</a:t>
            </a:r>
            <a:r>
              <a:rPr lang="en-US" sz="2800" dirty="0"/>
              <a:t>] because the r/l distinction is not phonemic in Japanese.</a:t>
            </a:r>
          </a:p>
          <a:p>
            <a:endParaRPr lang="en-US" dirty="0"/>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2291" name="Title 5"/>
          <p:cNvSpPr>
            <a:spLocks noGrp="1"/>
          </p:cNvSpPr>
          <p:nvPr>
            <p:ph type="title"/>
          </p:nvPr>
        </p:nvSpPr>
        <p:spPr>
          <a:xfrm>
            <a:off x="533400" y="685800"/>
            <a:ext cx="8229600" cy="685800"/>
          </a:xfrm>
        </p:spPr>
        <p:txBody>
          <a:bodyPr/>
          <a:lstStyle/>
          <a:p>
            <a:pPr>
              <a:spcBef>
                <a:spcPct val="50000"/>
              </a:spcBef>
            </a:pPr>
            <a:r>
              <a:rPr lang="en-US" sz="3200" dirty="0"/>
              <a:t>Native language in L2 acquisition</a:t>
            </a:r>
            <a:endParaRPr lang="en-US" sz="3200" dirty="0" smtClean="0">
              <a:latin typeface="Arial" charset="0"/>
              <a:cs typeface="Arial" charset="0"/>
            </a:endParaRPr>
          </a:p>
        </p:txBody>
      </p:sp>
      <p:sp>
        <p:nvSpPr>
          <p:cNvPr id="12292" name="Content Placeholder 5"/>
          <p:cNvSpPr>
            <a:spLocks noGrp="1"/>
          </p:cNvSpPr>
          <p:nvPr>
            <p:ph idx="1"/>
          </p:nvPr>
        </p:nvSpPr>
        <p:spPr>
          <a:xfrm>
            <a:off x="457200" y="1524000"/>
            <a:ext cx="8229600" cy="4602163"/>
          </a:xfrm>
        </p:spPr>
        <p:txBody>
          <a:bodyPr/>
          <a:lstStyle/>
          <a:p>
            <a:r>
              <a:rPr lang="en-US" sz="2800" dirty="0"/>
              <a:t>Native language influence is also found in the syntax and morphology. </a:t>
            </a:r>
          </a:p>
          <a:p>
            <a:r>
              <a:rPr lang="en-US" sz="2800" dirty="0"/>
              <a:t>This influence shows up as a wholesale transfer of a particular piece of grammar. For example, a Spanish speaker acquiring English might drop subjects in </a:t>
            </a:r>
            <a:r>
              <a:rPr lang="en-US" sz="2800" dirty="0" err="1"/>
              <a:t>nonimperative</a:t>
            </a:r>
            <a:r>
              <a:rPr lang="en-US" sz="2800" dirty="0"/>
              <a:t> sentences because this is possible in Spanish, as illustrated by the following examples:</a:t>
            </a:r>
          </a:p>
          <a:p>
            <a:r>
              <a:rPr lang="en-US" sz="2800" dirty="0"/>
              <a:t>Hey, is not funny.</a:t>
            </a:r>
          </a:p>
          <a:p>
            <a:r>
              <a:rPr lang="en-US" sz="2800" dirty="0"/>
              <a:t>In here have the mouth.</a:t>
            </a:r>
          </a:p>
          <a:p>
            <a:r>
              <a:rPr lang="en-US" sz="2800" dirty="0"/>
              <a:t>Live in Colombia.</a:t>
            </a:r>
          </a:p>
          <a:p>
            <a:endParaRPr lang="en-US" sz="2800" dirty="0" smtClean="0"/>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3315" name="Title 5"/>
          <p:cNvSpPr>
            <a:spLocks noGrp="1"/>
          </p:cNvSpPr>
          <p:nvPr>
            <p:ph type="title"/>
          </p:nvPr>
        </p:nvSpPr>
        <p:spPr>
          <a:xfrm>
            <a:off x="533400" y="685800"/>
            <a:ext cx="8229600" cy="685800"/>
          </a:xfrm>
        </p:spPr>
        <p:txBody>
          <a:bodyPr/>
          <a:lstStyle/>
          <a:p>
            <a:pPr>
              <a:spcBef>
                <a:spcPct val="50000"/>
              </a:spcBef>
            </a:pPr>
            <a:r>
              <a:rPr lang="en-US" sz="3200" dirty="0"/>
              <a:t>Native language in L2 acquisition</a:t>
            </a:r>
            <a:endParaRPr lang="en-US" sz="3200" dirty="0" smtClean="0">
              <a:latin typeface="Arial" charset="0"/>
              <a:cs typeface="Arial" charset="0"/>
            </a:endParaRPr>
          </a:p>
        </p:txBody>
      </p:sp>
      <p:sp>
        <p:nvSpPr>
          <p:cNvPr id="13316" name="Content Placeholder 5"/>
          <p:cNvSpPr>
            <a:spLocks noGrp="1"/>
          </p:cNvSpPr>
          <p:nvPr>
            <p:ph idx="1"/>
          </p:nvPr>
        </p:nvSpPr>
        <p:spPr>
          <a:xfrm>
            <a:off x="457200" y="1524000"/>
            <a:ext cx="8229600" cy="4602163"/>
          </a:xfrm>
        </p:spPr>
        <p:txBody>
          <a:bodyPr/>
          <a:lstStyle/>
          <a:p>
            <a:pPr lvl="0" eaLnBrk="1" fontAlgn="auto" hangingPunct="1">
              <a:spcAft>
                <a:spcPts val="0"/>
              </a:spcAft>
              <a:buFont typeface="Arial" pitchFamily="34" charset="0"/>
              <a:buChar char="•"/>
            </a:pPr>
            <a:r>
              <a:rPr lang="en-US" dirty="0">
                <a:solidFill>
                  <a:prstClr val="black"/>
                </a:solidFill>
              </a:rPr>
              <a:t>People whose L1 is German acquire English yes-no questions faster than Japanese speakers do. </a:t>
            </a:r>
          </a:p>
          <a:p>
            <a:pPr lvl="0" eaLnBrk="1" fontAlgn="auto" hangingPunct="1">
              <a:spcAft>
                <a:spcPts val="0"/>
              </a:spcAft>
              <a:buFont typeface="Arial" pitchFamily="34" charset="0"/>
              <a:buChar char="•"/>
            </a:pPr>
            <a:r>
              <a:rPr lang="en-US" dirty="0">
                <a:solidFill>
                  <a:prstClr val="black"/>
                </a:solidFill>
              </a:rPr>
              <a:t>This is because German has a verb movement rule for forming yes-no questions that is very close to the English Aux movement rule.</a:t>
            </a:r>
          </a:p>
          <a:p>
            <a:endParaRPr lang="en-US"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4339" name="Title 5"/>
          <p:cNvSpPr>
            <a:spLocks noGrp="1"/>
          </p:cNvSpPr>
          <p:nvPr>
            <p:ph type="title"/>
          </p:nvPr>
        </p:nvSpPr>
        <p:spPr>
          <a:xfrm>
            <a:off x="533400" y="685800"/>
            <a:ext cx="8229600" cy="685800"/>
          </a:xfrm>
        </p:spPr>
        <p:txBody>
          <a:bodyPr/>
          <a:lstStyle/>
          <a:p>
            <a:pPr>
              <a:spcBef>
                <a:spcPct val="50000"/>
              </a:spcBef>
            </a:pPr>
            <a:r>
              <a:rPr lang="en-US" sz="3200" dirty="0"/>
              <a:t>Is there a critical period for L2 acquisition?</a:t>
            </a:r>
            <a:endParaRPr lang="en-US" sz="3200" dirty="0" smtClean="0">
              <a:latin typeface="Arial" charset="0"/>
              <a:cs typeface="Arial" charset="0"/>
            </a:endParaRPr>
          </a:p>
        </p:txBody>
      </p:sp>
      <p:sp>
        <p:nvSpPr>
          <p:cNvPr id="14340" name="Content Placeholder 5"/>
          <p:cNvSpPr>
            <a:spLocks noGrp="1"/>
          </p:cNvSpPr>
          <p:nvPr>
            <p:ph idx="1"/>
          </p:nvPr>
        </p:nvSpPr>
        <p:spPr>
          <a:xfrm>
            <a:off x="457200" y="1524000"/>
            <a:ext cx="8229600" cy="4602163"/>
          </a:xfrm>
        </p:spPr>
        <p:txBody>
          <a:bodyPr/>
          <a:lstStyle/>
          <a:p>
            <a:pPr lvl="0" eaLnBrk="1" fontAlgn="auto" hangingPunct="1">
              <a:spcAft>
                <a:spcPts val="0"/>
              </a:spcAft>
              <a:buFont typeface="Arial" pitchFamily="34" charset="0"/>
              <a:buChar char="•"/>
            </a:pPr>
            <a:r>
              <a:rPr lang="en-US" dirty="0">
                <a:solidFill>
                  <a:prstClr val="black"/>
                </a:solidFill>
              </a:rPr>
              <a:t>Age is a significant factor in L2 acquisition. The younger a person is when exposed to a second language, the more likely she is to achieve native-like competence.</a:t>
            </a:r>
          </a:p>
          <a:p>
            <a:pPr lvl="0" eaLnBrk="1" fontAlgn="auto" hangingPunct="1">
              <a:spcAft>
                <a:spcPts val="0"/>
              </a:spcAft>
              <a:buFont typeface="Arial" pitchFamily="34" charset="0"/>
              <a:buChar char="•"/>
            </a:pPr>
            <a:r>
              <a:rPr lang="en-US" dirty="0">
                <a:solidFill>
                  <a:prstClr val="black"/>
                </a:solidFill>
              </a:rPr>
              <a:t>L2 acquisition abilities gradually decline with age and that there are “sensitive periods” for the native-like mastery of certain aspects of the L2.</a:t>
            </a: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5363" name="Title 5"/>
          <p:cNvSpPr>
            <a:spLocks noGrp="1"/>
          </p:cNvSpPr>
          <p:nvPr>
            <p:ph type="title"/>
          </p:nvPr>
        </p:nvSpPr>
        <p:spPr>
          <a:xfrm>
            <a:off x="533400" y="609600"/>
            <a:ext cx="8229600" cy="838200"/>
          </a:xfrm>
        </p:spPr>
        <p:txBody>
          <a:bodyPr/>
          <a:lstStyle/>
          <a:p>
            <a:pPr>
              <a:spcBef>
                <a:spcPct val="50000"/>
              </a:spcBef>
            </a:pPr>
            <a:r>
              <a:rPr lang="en-US" sz="3200" dirty="0"/>
              <a:t>Stephen </a:t>
            </a:r>
            <a:r>
              <a:rPr lang="en-US" sz="3200" dirty="0" err="1"/>
              <a:t>Krashen's</a:t>
            </a:r>
            <a:r>
              <a:rPr lang="en-US" sz="3200" dirty="0"/>
              <a:t> 5 hypotheses of second language acquisition</a:t>
            </a:r>
            <a:endParaRPr lang="en-US" sz="3200" dirty="0" smtClean="0">
              <a:latin typeface="Arial" charset="0"/>
              <a:cs typeface="Arial" charset="0"/>
            </a:endParaRPr>
          </a:p>
        </p:txBody>
      </p:sp>
      <p:sp>
        <p:nvSpPr>
          <p:cNvPr id="15364" name="Content Placeholder 5"/>
          <p:cNvSpPr>
            <a:spLocks noGrp="1"/>
          </p:cNvSpPr>
          <p:nvPr>
            <p:ph idx="1"/>
          </p:nvPr>
        </p:nvSpPr>
        <p:spPr>
          <a:xfrm>
            <a:off x="457200" y="1524000"/>
            <a:ext cx="8229600" cy="4602163"/>
          </a:xfrm>
        </p:spPr>
        <p:txBody>
          <a:bodyPr/>
          <a:lstStyle/>
          <a:p>
            <a:pPr lvl="0" eaLnBrk="1" fontAlgn="auto" hangingPunct="1">
              <a:spcAft>
                <a:spcPts val="0"/>
              </a:spcAft>
              <a:buFont typeface="Arial" pitchFamily="34" charset="0"/>
              <a:buChar char="•"/>
            </a:pPr>
            <a:r>
              <a:rPr lang="en-US" dirty="0">
                <a:solidFill>
                  <a:prstClr val="black"/>
                </a:solidFill>
              </a:rPr>
              <a:t>The acquisition-learning distinction</a:t>
            </a:r>
          </a:p>
          <a:p>
            <a:pPr lvl="0" eaLnBrk="1" fontAlgn="auto" hangingPunct="1">
              <a:spcAft>
                <a:spcPts val="0"/>
              </a:spcAft>
              <a:buFont typeface="Arial" pitchFamily="34" charset="0"/>
              <a:buChar char="•"/>
            </a:pPr>
            <a:r>
              <a:rPr lang="en-US" dirty="0">
                <a:solidFill>
                  <a:prstClr val="black"/>
                </a:solidFill>
              </a:rPr>
              <a:t>The natural order hypothesis</a:t>
            </a:r>
          </a:p>
          <a:p>
            <a:pPr lvl="0" eaLnBrk="1" fontAlgn="auto" hangingPunct="1">
              <a:spcAft>
                <a:spcPts val="0"/>
              </a:spcAft>
              <a:buFont typeface="Arial" pitchFamily="34" charset="0"/>
              <a:buChar char="•"/>
            </a:pPr>
            <a:r>
              <a:rPr lang="en-US" dirty="0">
                <a:solidFill>
                  <a:prstClr val="black"/>
                </a:solidFill>
              </a:rPr>
              <a:t>The monitor hypothesis</a:t>
            </a:r>
          </a:p>
          <a:p>
            <a:pPr lvl="0" eaLnBrk="1" fontAlgn="auto" hangingPunct="1">
              <a:spcAft>
                <a:spcPts val="0"/>
              </a:spcAft>
              <a:buFont typeface="Arial" pitchFamily="34" charset="0"/>
              <a:buChar char="•"/>
            </a:pPr>
            <a:r>
              <a:rPr lang="en-US" dirty="0">
                <a:solidFill>
                  <a:prstClr val="black"/>
                </a:solidFill>
              </a:rPr>
              <a:t>The input hypothesis</a:t>
            </a:r>
          </a:p>
          <a:p>
            <a:pPr lvl="0" eaLnBrk="1" fontAlgn="auto" hangingPunct="1">
              <a:spcAft>
                <a:spcPts val="0"/>
              </a:spcAft>
              <a:buFont typeface="Arial" pitchFamily="34" charset="0"/>
              <a:buChar char="•"/>
            </a:pPr>
            <a:r>
              <a:rPr lang="en-US" dirty="0">
                <a:solidFill>
                  <a:prstClr val="black"/>
                </a:solidFill>
              </a:rPr>
              <a:t>The affective filter hypothesis</a:t>
            </a:r>
          </a:p>
          <a:p>
            <a:endParaRPr lang="id-ID" sz="28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1833</TotalTime>
  <Words>1052</Words>
  <Application>Microsoft Office PowerPoint</Application>
  <PresentationFormat>On-screen Show (4:3)</PresentationFormat>
  <Paragraphs>94</Paragraphs>
  <Slides>18</Slides>
  <Notes>17</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L2 acquisition</vt:lpstr>
      <vt:lpstr>L2 acquisition</vt:lpstr>
      <vt:lpstr>Interlanguage</vt:lpstr>
      <vt:lpstr>Native language in L2 acquisition</vt:lpstr>
      <vt:lpstr>Native language in L2 acquisition</vt:lpstr>
      <vt:lpstr>Native language in L2 acquisition</vt:lpstr>
      <vt:lpstr>Is there a critical period for L2 acquisition?</vt:lpstr>
      <vt:lpstr>Stephen Krashen's 5 hypotheses of second language acquisition</vt:lpstr>
      <vt:lpstr>The acquisition-learning process</vt:lpstr>
      <vt:lpstr>The natural order hypothesis</vt:lpstr>
      <vt:lpstr>The natural order hypothesis</vt:lpstr>
      <vt:lpstr>The monitor hypothesis</vt:lpstr>
      <vt:lpstr>The monitor hypothesis</vt:lpstr>
      <vt:lpstr>The input hypothesis</vt:lpstr>
      <vt:lpstr>The input hypothesis</vt:lpstr>
      <vt:lpstr>The affective filler hypothesis</vt:lpstr>
      <vt:lpstr>The affective filler hypothesis</vt:lpstr>
    </vt:vector>
  </TitlesOfParts>
  <Company>signDesign Communications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BPISTI2008</cp:lastModifiedBy>
  <cp:revision>252</cp:revision>
  <dcterms:created xsi:type="dcterms:W3CDTF">2010-08-24T06:47:44Z</dcterms:created>
  <dcterms:modified xsi:type="dcterms:W3CDTF">2018-06-29T04:07:03Z</dcterms:modified>
</cp:coreProperties>
</file>