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6" r:id="rId2"/>
    <p:sldId id="366" r:id="rId3"/>
    <p:sldId id="367" r:id="rId4"/>
    <p:sldId id="368" r:id="rId5"/>
    <p:sldId id="369" r:id="rId6"/>
    <p:sldId id="371" r:id="rId7"/>
    <p:sldId id="372" r:id="rId8"/>
    <p:sldId id="373" r:id="rId9"/>
    <p:sldId id="376" r:id="rId10"/>
    <p:sldId id="377" r:id="rId11"/>
    <p:sldId id="380" r:id="rId12"/>
    <p:sldId id="379" r:id="rId13"/>
    <p:sldId id="37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87" d="100"/>
          <a:sy n="87" d="100"/>
        </p:scale>
        <p:origin x="-2310"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29/06/2018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6/29/2018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6/29/2018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6/29/2018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6/29/2018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6/29/2018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6/29/2018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6/29/2018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6/29/2018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INTRODUCTION TO LINGUISTICS</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14</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The role of input</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One input condition that is thought to promote bilingual development is one person, one language—as in, Mom speaks only language A to the child and Dad speaks only language B. </a:t>
            </a:r>
          </a:p>
          <a:p>
            <a:pPr lvl="0" eaLnBrk="1" fontAlgn="auto" hangingPunct="1">
              <a:spcAft>
                <a:spcPts val="0"/>
              </a:spcAft>
              <a:buFont typeface="Arial" pitchFamily="34" charset="0"/>
              <a:buChar char="•"/>
            </a:pPr>
            <a:r>
              <a:rPr lang="en-US" dirty="0">
                <a:solidFill>
                  <a:prstClr val="black"/>
                </a:solidFill>
              </a:rPr>
              <a:t>The idea is that keeping the two languages separate in the input will make it easier for the child to acquire each without influence from the other.</a:t>
            </a:r>
          </a:p>
          <a:p>
            <a:pPr>
              <a:buNone/>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role of input</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Bilingual children are raised in a variety of circumstances. Some may have more or less equal exposure to the two languages; some may hear one language more than the other but still have sufficient input in the two languages to become “native” in both; some may ultimately have one language that is dominant to a lesser or greater degree. </a:t>
            </a:r>
          </a:p>
          <a:p>
            <a:r>
              <a:rPr lang="en-US" sz="2800" dirty="0"/>
              <a:t>The child should receive roughly equal amounts of input in the two languages to achieve native proficiency in both.</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t>Cognitive effects of bilingualism</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Bilingual children outperform monolinguals in certain kinds of problem solving.</a:t>
            </a:r>
          </a:p>
          <a:p>
            <a:r>
              <a:rPr lang="en-US" sz="2800" dirty="0"/>
              <a:t>Bilingual children seem to have better metalinguistic awareness, which refers to a speaker’s conscious awareness </a:t>
            </a:r>
            <a:r>
              <a:rPr lang="en-US" sz="2800" i="1" dirty="0"/>
              <a:t>about </a:t>
            </a:r>
            <a:r>
              <a:rPr lang="en-US" sz="2800" dirty="0"/>
              <a:t>language </a:t>
            </a:r>
            <a:r>
              <a:rPr lang="en-US" sz="2800" dirty="0" smtClean="0"/>
              <a:t>.</a:t>
            </a:r>
          </a:p>
          <a:p>
            <a:r>
              <a:rPr lang="en-US" sz="2800" dirty="0" smtClean="0"/>
              <a:t>Bilingual </a:t>
            </a:r>
            <a:r>
              <a:rPr lang="en-US" sz="2800" dirty="0"/>
              <a:t>children have an earlier understanding of the arbitrary relationship between an object and its name. </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Cognitive effects of bilingualism</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They have sufficient metalinguistic awareness to speak the contextually appropriate language.</a:t>
            </a:r>
          </a:p>
          <a:p>
            <a:r>
              <a:rPr lang="en-US" sz="2800" dirty="0"/>
              <a:t>Studies that show the most positive effects (e.g., better school performance) generally involve children reared in societies where both languages are valued and whose parents were interested and supportive of their bilingual development.</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Bilingualism</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3000" dirty="0">
                <a:solidFill>
                  <a:prstClr val="black"/>
                </a:solidFill>
              </a:rPr>
              <a:t>L2 acquisition, generally refers to the acquisition of a second language by someone (adult or child) who has already acquired a first language. This is also referred to as sequential bilingualism.</a:t>
            </a:r>
          </a:p>
          <a:p>
            <a:pPr lvl="0" eaLnBrk="1" fontAlgn="auto" hangingPunct="1">
              <a:spcAft>
                <a:spcPts val="0"/>
              </a:spcAft>
              <a:buFont typeface="Arial" pitchFamily="34" charset="0"/>
              <a:buChar char="•"/>
            </a:pPr>
            <a:r>
              <a:rPr lang="en-US" sz="3000" dirty="0">
                <a:solidFill>
                  <a:prstClr val="black"/>
                </a:solidFill>
              </a:rPr>
              <a:t>Bilingual language acquisition refers to the (more or less) simultaneous acquisition of two languages beginning in infancy (or before the age of three years), also referred to as simultaneous bilingualism.</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a:solidFill>
                  <a:prstClr val="black"/>
                </a:solidFill>
              </a:rPr>
              <a:t>The unitary system hypothesis</a:t>
            </a:r>
            <a:endParaRPr lang="en-US"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2700" dirty="0">
                <a:solidFill>
                  <a:prstClr val="black"/>
                </a:solidFill>
              </a:rPr>
              <a:t>The unitary system hypothesis says that the child initially constructs only one lexicon and one grammar. </a:t>
            </a:r>
          </a:p>
          <a:p>
            <a:pPr lvl="0" eaLnBrk="1" fontAlgn="auto" hangingPunct="1">
              <a:spcAft>
                <a:spcPts val="0"/>
              </a:spcAft>
              <a:buFont typeface="Arial" pitchFamily="34" charset="0"/>
              <a:buChar char="•"/>
            </a:pPr>
            <a:r>
              <a:rPr lang="en-US" sz="2700" dirty="0">
                <a:solidFill>
                  <a:prstClr val="black"/>
                </a:solidFill>
              </a:rPr>
              <a:t>The presence of mixed utterances support for this hypothesis.</a:t>
            </a:r>
          </a:p>
          <a:p>
            <a:pPr lvl="0" eaLnBrk="1" fontAlgn="auto" hangingPunct="1">
              <a:spcAft>
                <a:spcPts val="0"/>
              </a:spcAft>
              <a:buFont typeface="Arial" pitchFamily="34" charset="0"/>
              <a:buChar char="•"/>
            </a:pPr>
            <a:r>
              <a:rPr lang="en-US" sz="2700" dirty="0">
                <a:solidFill>
                  <a:prstClr val="black"/>
                </a:solidFill>
              </a:rPr>
              <a:t>A French word appears in an otherwise English sentence. </a:t>
            </a:r>
          </a:p>
          <a:p>
            <a:pPr lvl="0" eaLnBrk="1" fontAlgn="auto" hangingPunct="1">
              <a:spcAft>
                <a:spcPts val="0"/>
              </a:spcAft>
              <a:buFont typeface="Arial" pitchFamily="34" charset="0"/>
              <a:buChar char="•"/>
            </a:pPr>
            <a:r>
              <a:rPr lang="en-US" sz="2700" i="1" dirty="0">
                <a:solidFill>
                  <a:prstClr val="black"/>
                </a:solidFill>
              </a:rPr>
              <a:t>His nose is </a:t>
            </a:r>
            <a:r>
              <a:rPr lang="en-US" sz="2700" i="1" dirty="0" err="1">
                <a:solidFill>
                  <a:prstClr val="black"/>
                </a:solidFill>
              </a:rPr>
              <a:t>perdu</a:t>
            </a:r>
            <a:r>
              <a:rPr lang="en-US" sz="2700" i="1" dirty="0">
                <a:solidFill>
                  <a:prstClr val="black"/>
                </a:solidFill>
              </a:rPr>
              <a:t>. “His nose is lost.”</a:t>
            </a:r>
          </a:p>
          <a:p>
            <a:pPr lvl="0" eaLnBrk="1" fontAlgn="auto" hangingPunct="1">
              <a:spcAft>
                <a:spcPts val="0"/>
              </a:spcAft>
              <a:buFont typeface="Arial" pitchFamily="34" charset="0"/>
              <a:buChar char="•"/>
            </a:pPr>
            <a:r>
              <a:rPr lang="en-US" sz="2700" dirty="0">
                <a:solidFill>
                  <a:prstClr val="black"/>
                </a:solidFill>
              </a:rPr>
              <a:t>All of the words are English but the syntax is French.</a:t>
            </a:r>
          </a:p>
          <a:p>
            <a:pPr lvl="0" eaLnBrk="1" fontAlgn="auto" hangingPunct="1">
              <a:spcAft>
                <a:spcPts val="0"/>
              </a:spcAft>
              <a:buFont typeface="Arial" pitchFamily="34" charset="0"/>
              <a:buChar char="•"/>
            </a:pPr>
            <a:r>
              <a:rPr lang="en-US" sz="2700" i="1" dirty="0">
                <a:solidFill>
                  <a:prstClr val="black"/>
                </a:solidFill>
              </a:rPr>
              <a:t>A house pink “A pink house”</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a:solidFill>
                  <a:prstClr val="black"/>
                </a:solidFill>
              </a:rPr>
              <a:t>The unitary system hypothesis</a:t>
            </a:r>
            <a:endParaRPr lang="en-US" sz="3200" dirty="0" smtClean="0">
              <a:latin typeface="Arial" charset="0"/>
              <a:cs typeface="Arial" charset="0"/>
            </a:endParaRPr>
          </a:p>
        </p:txBody>
      </p:sp>
      <p:sp>
        <p:nvSpPr>
          <p:cNvPr id="9220" name="Content Placeholder 5"/>
          <p:cNvSpPr>
            <a:spLocks noGrp="1"/>
          </p:cNvSpPr>
          <p:nvPr>
            <p:ph idx="1"/>
          </p:nvPr>
        </p:nvSpPr>
        <p:spPr>
          <a:xfrm>
            <a:off x="457200" y="1295400"/>
            <a:ext cx="8229600" cy="4830763"/>
          </a:xfrm>
        </p:spPr>
        <p:txBody>
          <a:bodyPr/>
          <a:lstStyle/>
          <a:p>
            <a:pPr lvl="0" eaLnBrk="1" fontAlgn="auto" hangingPunct="1">
              <a:spcAft>
                <a:spcPts val="0"/>
              </a:spcAft>
              <a:buFont typeface="Arial" pitchFamily="34" charset="0"/>
              <a:buChar char="•"/>
            </a:pPr>
            <a:r>
              <a:rPr lang="en-US" dirty="0">
                <a:solidFill>
                  <a:prstClr val="black"/>
                </a:solidFill>
              </a:rPr>
              <a:t>At the early stages, bilingual children often have words for particular objects in only one language. For example, a Spanish-English bilingual</a:t>
            </a:r>
          </a:p>
          <a:p>
            <a:pPr lvl="0" eaLnBrk="1" fontAlgn="auto" hangingPunct="1">
              <a:spcAft>
                <a:spcPts val="0"/>
              </a:spcAft>
              <a:buFont typeface="Arial" pitchFamily="34" charset="0"/>
              <a:buChar char="•"/>
            </a:pPr>
            <a:r>
              <a:rPr lang="en-US" dirty="0">
                <a:solidFill>
                  <a:prstClr val="black"/>
                </a:solidFill>
              </a:rPr>
              <a:t>Child may know the Spanish word for milk, </a:t>
            </a:r>
            <a:r>
              <a:rPr lang="en-US" i="1" dirty="0" err="1">
                <a:solidFill>
                  <a:prstClr val="black"/>
                </a:solidFill>
              </a:rPr>
              <a:t>leche</a:t>
            </a:r>
            <a:r>
              <a:rPr lang="en-US" dirty="0">
                <a:solidFill>
                  <a:prstClr val="black"/>
                </a:solidFill>
              </a:rPr>
              <a:t>, but not the English word, or she may have the word </a:t>
            </a:r>
            <a:r>
              <a:rPr lang="en-US" i="1" dirty="0">
                <a:solidFill>
                  <a:prstClr val="black"/>
                </a:solidFill>
              </a:rPr>
              <a:t>water </a:t>
            </a:r>
            <a:r>
              <a:rPr lang="en-US" dirty="0">
                <a:solidFill>
                  <a:prstClr val="black"/>
                </a:solidFill>
              </a:rPr>
              <a:t>but not </a:t>
            </a:r>
            <a:r>
              <a:rPr lang="en-US" i="1" dirty="0" err="1">
                <a:solidFill>
                  <a:prstClr val="black"/>
                </a:solidFill>
              </a:rPr>
              <a:t>agua</a:t>
            </a:r>
            <a:r>
              <a:rPr lang="en-US" dirty="0">
                <a:solidFill>
                  <a:prstClr val="black"/>
                </a:solidFill>
              </a:rPr>
              <a:t>.</a:t>
            </a:r>
          </a:p>
          <a:p>
            <a:endParaRPr lang="en-US" sz="2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a:solidFill>
                  <a:prstClr val="black"/>
                </a:solidFill>
              </a:rPr>
              <a:t>The unitary system hypothesis</a:t>
            </a:r>
            <a:endParaRPr lang="en-US" sz="3200" dirty="0" smtClean="0">
              <a:latin typeface="Arial" charset="0"/>
              <a:cs typeface="Arial" charset="0"/>
            </a:endParaRPr>
          </a:p>
        </p:txBody>
      </p:sp>
      <p:sp>
        <p:nvSpPr>
          <p:cNvPr id="2" name="Content Placeholder 1"/>
          <p:cNvSpPr>
            <a:spLocks noGrp="1"/>
          </p:cNvSpPr>
          <p:nvPr>
            <p:ph idx="1"/>
          </p:nvPr>
        </p:nvSpPr>
        <p:spPr/>
        <p:txBody>
          <a:bodyPr/>
          <a:lstStyle/>
          <a:p>
            <a:r>
              <a:rPr lang="en-US" dirty="0"/>
              <a:t>Children may not have the same set of words in both languages is that they use their two languages in different circumstances and acquire the vocabulary appropriate to each situation. </a:t>
            </a:r>
          </a:p>
          <a:p>
            <a:r>
              <a:rPr lang="en-US" dirty="0"/>
              <a:t>For example, the bilingual English-Spanish child may hear only Spanish during mealtime, and so he will first learn the Spanish words for foods.</a:t>
            </a:r>
          </a:p>
          <a:p>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solidFill>
                  <a:prstClr val="black"/>
                </a:solidFill>
              </a:rPr>
              <a:t>The unitary system hypothesis</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a:t>Bilingual children have smaller vocabularies in each of their languages than the monolingual child has in her one language. The bilingual child has two lexicons to build. </a:t>
            </a:r>
          </a:p>
          <a:p>
            <a:r>
              <a:rPr lang="en-US" sz="2800" dirty="0"/>
              <a:t>The bilingual child may have more lexical gaps than the monolingual child at a comparable stage of development.</a:t>
            </a:r>
          </a:p>
          <a:p>
            <a:endParaRPr lang="en-US" sz="28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a:t>The separate systems hypothesis</a:t>
            </a:r>
            <a:endParaRPr lang="en-US" sz="32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r>
              <a:rPr lang="en-US" sz="2400" dirty="0"/>
              <a:t>The separate systems hypothesis says that the bilingual child builds a distinct lexicon and grammar for each language. </a:t>
            </a:r>
          </a:p>
          <a:p>
            <a:r>
              <a:rPr lang="en-US" sz="2400" dirty="0"/>
              <a:t>To test the separate systems hypothesis, it is necessary to look at how the child acquires those pieces of grammar that are different in his two languages. </a:t>
            </a:r>
          </a:p>
          <a:p>
            <a:r>
              <a:rPr lang="en-US" sz="2400" dirty="0"/>
              <a:t>Several studies have shown that where the two languages diverge, children acquire the different rules of each language. </a:t>
            </a:r>
          </a:p>
          <a:p>
            <a:r>
              <a:rPr lang="en-US" sz="2400" dirty="0"/>
              <a:t>Spanish-English and French-German bilingual children have been shown to use the word orders appropriate to each language, as well as the correct agreement morphemes for each language. </a:t>
            </a:r>
          </a:p>
          <a:p>
            <a:r>
              <a:rPr lang="en-US" sz="2400" dirty="0" smtClean="0"/>
              <a:t>.</a:t>
            </a:r>
            <a:endParaRPr lang="en-US" sz="2400" dirty="0"/>
          </a:p>
          <a:p>
            <a:endParaRPr lang="en-US"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separate system hypothesis</a:t>
            </a:r>
            <a:endParaRPr lang="en-US" sz="3200" dirty="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r>
              <a:rPr lang="en-US" sz="2400" dirty="0">
                <a:solidFill>
                  <a:prstClr val="black"/>
                </a:solidFill>
              </a:rPr>
              <a:t>Children set up two distinct sets of phonemes and phonological rules for their languages. Language mixing of bilingual children is not caused by confusion, but is rather the result of two grammars operating </a:t>
            </a:r>
            <a:r>
              <a:rPr lang="en-US" sz="2400" dirty="0" smtClean="0">
                <a:solidFill>
                  <a:prstClr val="black"/>
                </a:solidFill>
              </a:rPr>
              <a:t>simultaneously.</a:t>
            </a:r>
          </a:p>
          <a:p>
            <a:r>
              <a:rPr lang="en-US" sz="2400" dirty="0"/>
              <a:t>Children mix because they have lexical gaps; if the French-English bilingual child does not know the English word </a:t>
            </a:r>
            <a:r>
              <a:rPr lang="en-US" sz="2400" i="1" dirty="0"/>
              <a:t>lost</a:t>
            </a:r>
            <a:r>
              <a:rPr lang="en-US" sz="2400" dirty="0"/>
              <a:t>, she will use the word she does know.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Two monolinguals in one head</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Bilingual children develop their grammars along the same lines as monolingual children. They go through a babbling stage, a holophrastic stage, a telegraphic stage, and so on.</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1839</TotalTime>
  <Words>810</Words>
  <Application>Microsoft Office PowerPoint</Application>
  <PresentationFormat>On-screen Show (4:3)</PresentationFormat>
  <Paragraphs>59</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Bilingualism</vt:lpstr>
      <vt:lpstr>The unitary system hypothesis</vt:lpstr>
      <vt:lpstr>The unitary system hypothesis</vt:lpstr>
      <vt:lpstr>The unitary system hypothesis</vt:lpstr>
      <vt:lpstr>The unitary system hypothesis</vt:lpstr>
      <vt:lpstr>The separate systems hypothesis</vt:lpstr>
      <vt:lpstr>The separate system hypothesis</vt:lpstr>
      <vt:lpstr>Two monolinguals in one head</vt:lpstr>
      <vt:lpstr>The role of input</vt:lpstr>
      <vt:lpstr>The role of input</vt:lpstr>
      <vt:lpstr>Cognitive effects of bilingualism</vt:lpstr>
      <vt:lpstr>Cognitive effects of bilingualism</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253</cp:revision>
  <dcterms:created xsi:type="dcterms:W3CDTF">2010-08-24T06:47:44Z</dcterms:created>
  <dcterms:modified xsi:type="dcterms:W3CDTF">2018-06-29T04:25:17Z</dcterms:modified>
</cp:coreProperties>
</file>