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16" r:id="rId2"/>
    <p:sldId id="366" r:id="rId3"/>
    <p:sldId id="367" r:id="rId4"/>
    <p:sldId id="368" r:id="rId5"/>
    <p:sldId id="401" r:id="rId6"/>
    <p:sldId id="402" r:id="rId7"/>
    <p:sldId id="369" r:id="rId8"/>
    <p:sldId id="370" r:id="rId9"/>
    <p:sldId id="371" r:id="rId10"/>
    <p:sldId id="372" r:id="rId11"/>
    <p:sldId id="376" r:id="rId12"/>
    <p:sldId id="404" r:id="rId13"/>
    <p:sldId id="377" r:id="rId14"/>
    <p:sldId id="380" r:id="rId15"/>
    <p:sldId id="379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15/03/2018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0058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TO LINGUISTICS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2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Be careful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words district and  discipline show that the sequence of letters d-i-s does not always constitute a morpheme. (Analogous examples are mission, missile</a:t>
            </a:r>
            <a:r>
              <a:rPr lang="en-US" sz="2800" dirty="0" smtClean="0"/>
              <a:t>, </a:t>
            </a:r>
            <a:r>
              <a:rPr lang="en-US" sz="2800" dirty="0" err="1" smtClean="0"/>
              <a:t>begin,and</a:t>
            </a:r>
            <a:r>
              <a:rPr lang="en-US" sz="2800" dirty="0" smtClean="0"/>
              <a:t> </a:t>
            </a:r>
            <a:r>
              <a:rPr lang="en-US" sz="2800" dirty="0"/>
              <a:t>retrofit.) </a:t>
            </a:r>
          </a:p>
          <a:p>
            <a:r>
              <a:rPr lang="en-US" sz="2800" dirty="0"/>
              <a:t>List five more sequences of letters that are sometimes a morpheme and sometimes not.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Exercise: Derivational and inflectional morphemes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For each word below, indicate whether the word is morphologically simple (S), includes an inflectional morpheme (I), or includes a derivational morpheme (D).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rider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reader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colder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redder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silver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radish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lens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redness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legs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rotation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Root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A root morpheme is the basic form to which other morphemes are attached.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It provides the basic meaning of the word.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The morpheme {saw} is the root of </a:t>
            </a:r>
            <a:r>
              <a:rPr lang="en-US" sz="2800" dirty="0" err="1">
                <a:solidFill>
                  <a:prstClr val="black"/>
                </a:solidFill>
              </a:rPr>
              <a:t>sawers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568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Base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Expressions to which affixes are attached are called bases</a:t>
            </a:r>
          </a:p>
          <a:p>
            <a:r>
              <a:rPr lang="en-US" sz="2800" dirty="0"/>
              <a:t>{move} + {-able} </a:t>
            </a:r>
          </a:p>
          <a:p>
            <a:pPr marL="0" indent="0">
              <a:buNone/>
            </a:pPr>
            <a:r>
              <a:rPr lang="en-US" sz="2800" dirty="0"/>
              <a:t>      {-able} is attached to {move}, move is the root. </a:t>
            </a:r>
          </a:p>
          <a:p>
            <a:r>
              <a:rPr lang="en-US" sz="2800" dirty="0"/>
              <a:t>{</a:t>
            </a:r>
            <a:r>
              <a:rPr lang="en-US" sz="2800" dirty="0" err="1"/>
              <a:t>im</a:t>
            </a:r>
            <a:r>
              <a:rPr lang="en-US" sz="2800" dirty="0"/>
              <a:t>-} + {moveable}</a:t>
            </a:r>
          </a:p>
          <a:p>
            <a:pPr marL="0" indent="0">
              <a:buNone/>
            </a:pPr>
            <a:r>
              <a:rPr lang="en-US" sz="2800" dirty="0"/>
              <a:t>     {</a:t>
            </a:r>
            <a:r>
              <a:rPr lang="en-US" sz="2800" dirty="0" err="1"/>
              <a:t>im</a:t>
            </a:r>
            <a:r>
              <a:rPr lang="en-US" sz="2800" dirty="0"/>
              <a:t>} is attached to moveable, not to {move} but   moveable is not a root, it is a base.</a:t>
            </a:r>
          </a:p>
          <a:p>
            <a:r>
              <a:rPr lang="en-US" sz="2800" dirty="0"/>
              <a:t>While roots may be bases, bases are not always roots.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Allomorphs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Variants of a morpheme are called allomorphs.</a:t>
            </a:r>
          </a:p>
          <a:p>
            <a:r>
              <a:rPr lang="en-US" sz="2800" dirty="0"/>
              <a:t>Influenced by sound environment. </a:t>
            </a:r>
          </a:p>
          <a:p>
            <a:r>
              <a:rPr lang="en-US" sz="2800" dirty="0"/>
              <a:t>The allomorphs of plural and past tense.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Allomorphs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708" y="1557366"/>
            <a:ext cx="6175783" cy="1871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42" y="3657600"/>
            <a:ext cx="6204857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Word tree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30" y="2419350"/>
            <a:ext cx="3398513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Word tree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2057400"/>
            <a:ext cx="3733800" cy="400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Word tree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7" y="2286000"/>
            <a:ext cx="43815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90069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Word tree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Which one is correct?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81263"/>
            <a:ext cx="5795963" cy="326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081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Morpheme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latin typeface="Times New Roman"/>
              </a:rPr>
              <a:t>A morpheme is the smallest part of a word that has grammatical function or meaning</a:t>
            </a:r>
          </a:p>
          <a:p>
            <a:r>
              <a:rPr lang="en-US" sz="2800" dirty="0">
                <a:latin typeface="Times New Roman"/>
              </a:rPr>
              <a:t>Examples: 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/>
              </a:rPr>
              <a:t>may = {may}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/>
              </a:rPr>
              <a:t>shouted = {shout}+{-</a:t>
            </a:r>
            <a:r>
              <a:rPr lang="en-US" sz="2800" dirty="0" err="1">
                <a:latin typeface="Times New Roman"/>
              </a:rPr>
              <a:t>ed</a:t>
            </a:r>
            <a:r>
              <a:rPr lang="en-US" sz="2800" dirty="0">
                <a:latin typeface="Times New Roman"/>
              </a:rPr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/>
              </a:rPr>
              <a:t>coughing = {cough}+{-</a:t>
            </a:r>
            <a:r>
              <a:rPr lang="en-US" sz="2800" dirty="0" err="1">
                <a:latin typeface="Times New Roman"/>
              </a:rPr>
              <a:t>ing</a:t>
            </a:r>
            <a:r>
              <a:rPr lang="en-US" sz="2800" dirty="0">
                <a:latin typeface="Times New Roman"/>
              </a:rPr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/>
              </a:rPr>
              <a:t>unbeliever = {un-}+{believe}+{-</a:t>
            </a:r>
            <a:r>
              <a:rPr lang="en-US" sz="2800" dirty="0" err="1">
                <a:latin typeface="Times New Roman"/>
              </a:rPr>
              <a:t>er</a:t>
            </a:r>
            <a:r>
              <a:rPr lang="en-US" sz="2800" dirty="0">
                <a:latin typeface="Times New Roman"/>
              </a:rPr>
              <a:t>}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Word tree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Why (a) is incorrect? </a:t>
            </a:r>
          </a:p>
          <a:p>
            <a:r>
              <a:rPr lang="en-US" sz="2800" dirty="0"/>
              <a:t>Because un- cannot be inflected to a noun (happiness). </a:t>
            </a:r>
          </a:p>
          <a:p>
            <a:r>
              <a:rPr lang="en-US" sz="2800" dirty="0"/>
              <a:t>Un- must be inflected to an adjective (unhappy).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637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Exercise: Word tree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Draw a word tree of the each word: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shipper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simply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disobey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jumping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resettled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digitizes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anticlimaxes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unemployment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confrontational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642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Creating new words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Derivation: the process of creating separate but morphologically related words. </a:t>
            </a:r>
          </a:p>
          <a:p>
            <a:r>
              <a:rPr lang="en-US" sz="2800" dirty="0"/>
              <a:t>Compounding: combining two bound morphemes.</a:t>
            </a:r>
          </a:p>
          <a:p>
            <a:r>
              <a:rPr lang="en-US" sz="2800" dirty="0"/>
              <a:t>Coining: the creation of new words without reference to the existing morphological resources of the language.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186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Creating new words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Abbreviation: the shortening of existing words to create other words, usually informal versions of the originals.</a:t>
            </a:r>
          </a:p>
          <a:p>
            <a:r>
              <a:rPr lang="en-US" sz="2800" dirty="0"/>
              <a:t>Blending involves taking two or more words, removing parts of each, and joining the residues together to create a new word whose form and meaning are taken from the source words. </a:t>
            </a:r>
          </a:p>
          <a:p>
            <a:r>
              <a:rPr lang="en-US" sz="2800" dirty="0"/>
              <a:t>Borrowing involves copying a word that originally belonged in one language into another language. </a:t>
            </a:r>
          </a:p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016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Derivation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It involves a change in the position of the primary stress in a word.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55863"/>
            <a:ext cx="6096000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6559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Derivation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Only a feature of the final consonant changes, usually its voicing.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5050005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2538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Derivation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It induces a change in a stressed vowel.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6" y="2209800"/>
            <a:ext cx="508000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429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Derivation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addition of a suffix triggers a change in the final consonant of the root.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5281365" cy="919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4520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English allows us to change a word’s part of speech without any change of form. As a result, identical forms may belong to different parts of speech.</a:t>
            </a:r>
          </a:p>
          <a:p>
            <a:r>
              <a:rPr lang="en-US" sz="2800" dirty="0"/>
              <a:t>Example: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This saw is dull.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Don’t saw the board.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281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Compounding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Compounds are sometimes spelled as single words, as in sawmill, sawdust</a:t>
            </a:r>
          </a:p>
          <a:p>
            <a:r>
              <a:rPr lang="en-US" sz="2800" dirty="0"/>
              <a:t>Sometimes the parts are connected by a hyphen, as in jig-saw and sometimes they are spelled as two words, as in chain saw.</a:t>
            </a:r>
          </a:p>
          <a:p>
            <a:r>
              <a:rPr lang="en-US" sz="2800" dirty="0"/>
              <a:t>The main stress is on the first word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43400"/>
            <a:ext cx="3990162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852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Free morpheme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free morpheme: a morpheme that does not have to be attached to another morpheme.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Examples: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yesterday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school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saw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Compounding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meaning of the compound may differ to a greater or lesser degree from that of the corresponding phrase. </a:t>
            </a:r>
          </a:p>
          <a:p>
            <a:r>
              <a:rPr lang="en-US" sz="2800" dirty="0"/>
              <a:t>A blackbird is a species of bird, regardless of its color; a black bird is a bird which is black, regardless of its species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606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Coining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Start out as brand names for everyday items. </a:t>
            </a:r>
          </a:p>
          <a:p>
            <a:r>
              <a:rPr lang="en-US" sz="2800" dirty="0"/>
              <a:t>Examples: aspirin, </a:t>
            </a:r>
            <a:r>
              <a:rPr lang="en-US" sz="2800" dirty="0" err="1"/>
              <a:t>kleenex</a:t>
            </a:r>
            <a:r>
              <a:rPr lang="en-US" sz="2800" dirty="0"/>
              <a:t>, aqua</a:t>
            </a:r>
          </a:p>
        </p:txBody>
      </p:sp>
    </p:spTree>
    <p:extLst>
      <p:ext uri="{BB962C8B-B14F-4D97-AF65-F5344CB8AC3E}">
        <p14:creationId xmlns:p14="http://schemas.microsoft.com/office/powerpoint/2010/main" val="30017884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Abbreviation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i="1" dirty="0"/>
              <a:t>Prof</a:t>
            </a:r>
            <a:r>
              <a:rPr lang="en-US" sz="2800" dirty="0"/>
              <a:t> for professor, </a:t>
            </a:r>
            <a:r>
              <a:rPr lang="en-US" sz="2800" i="1" dirty="0"/>
              <a:t>doc</a:t>
            </a:r>
            <a:r>
              <a:rPr lang="en-US" sz="2800" dirty="0"/>
              <a:t> for doctor.</a:t>
            </a:r>
          </a:p>
          <a:p>
            <a:r>
              <a:rPr lang="en-US" sz="2800" dirty="0"/>
              <a:t>We may use the first letter of each word in a phrase to create a new expression, an acronym, as in UN or US.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23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Blending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It involves </a:t>
            </a:r>
            <a:r>
              <a:rPr lang="en-US" sz="2800" dirty="0"/>
              <a:t>taking two or more words, removing parts of </a:t>
            </a:r>
            <a:r>
              <a:rPr lang="en-US" sz="2800" dirty="0" smtClean="0"/>
              <a:t>each, and </a:t>
            </a:r>
            <a:r>
              <a:rPr lang="en-US" sz="2800" dirty="0"/>
              <a:t>joining the residues together to create a new word whose form </a:t>
            </a:r>
            <a:r>
              <a:rPr lang="en-US" sz="2800" dirty="0" smtClean="0"/>
              <a:t>and meaning </a:t>
            </a:r>
            <a:r>
              <a:rPr lang="en-US" sz="2800" dirty="0"/>
              <a:t>are taken from the source words.</a:t>
            </a:r>
            <a:endParaRPr lang="en-US" sz="2800" dirty="0" smtClean="0"/>
          </a:p>
          <a:p>
            <a:r>
              <a:rPr lang="en-US" sz="2800" dirty="0" smtClean="0"/>
              <a:t>smoke </a:t>
            </a:r>
            <a:r>
              <a:rPr lang="en-US" sz="2800" dirty="0"/>
              <a:t>and  fog </a:t>
            </a:r>
            <a:r>
              <a:rPr lang="en-US" sz="2800" dirty="0">
                <a:sym typeface="Wingdings" pitchFamily="2" charset="2"/>
              </a:rPr>
              <a:t> smog</a:t>
            </a:r>
            <a:endParaRPr lang="en-US" sz="2800" dirty="0"/>
          </a:p>
          <a:p>
            <a:r>
              <a:rPr lang="en-US" sz="2800" dirty="0"/>
              <a:t>motor and  hotel </a:t>
            </a:r>
            <a:r>
              <a:rPr lang="en-US" sz="2800" dirty="0">
                <a:sym typeface="Wingdings" pitchFamily="2" charset="2"/>
              </a:rPr>
              <a:t> motel</a:t>
            </a:r>
            <a:endParaRPr lang="en-US" sz="2800" dirty="0"/>
          </a:p>
          <a:p>
            <a:r>
              <a:rPr lang="en-US" sz="2800" dirty="0"/>
              <a:t>worldwide web and seminar </a:t>
            </a:r>
            <a:r>
              <a:rPr lang="en-US" sz="2800" dirty="0">
                <a:sym typeface="Wingdings" pitchFamily="2" charset="2"/>
              </a:rPr>
              <a:t>webinar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48966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Borrowing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Borrow words from other languages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Latin </a:t>
            </a:r>
            <a:r>
              <a:rPr lang="en-US" sz="2800" dirty="0"/>
              <a:t>(homicide)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Greek (chorus)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French (mutton)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Spanish (ranch)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German (semester)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Scandinavian languages (law)</a:t>
            </a:r>
          </a:p>
          <a:p>
            <a:pPr marL="514350" indent="-514350">
              <a:buFont typeface="+mj-lt"/>
              <a:buAutoNum type="arabicPeriod"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04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Bound morpheme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>
                <a:latin typeface="Times New Roman"/>
              </a:rPr>
              <a:t>A bound morpheme: a morpheme that must be attached as a word part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latin typeface="Times New Roman"/>
              </a:rPr>
              <a:t>Examples:</a:t>
            </a:r>
            <a:endParaRPr lang="en-US" sz="2800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un-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dis-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-</a:t>
            </a:r>
            <a:r>
              <a:rPr lang="en-US" sz="2800" dirty="0" err="1"/>
              <a:t>ment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-able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pre-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Exercise: Free and bound morpheme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List the morphemes in each word below, and state whether each morpheme is free (F) or bound (B).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creating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unhealthy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seaward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waiter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wastage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reconsider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poetic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keys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modernize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incompletion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977325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Derivational morpheme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Derivational morphemes are added to form and to create separate words:</a:t>
            </a:r>
          </a:p>
          <a:p>
            <a:r>
              <a:rPr lang="en-US" sz="2800" dirty="0"/>
              <a:t>Morpheme {-</a:t>
            </a:r>
            <a:r>
              <a:rPr lang="en-US" sz="2800" dirty="0" err="1"/>
              <a:t>er</a:t>
            </a:r>
            <a:r>
              <a:rPr lang="en-US" sz="2800" dirty="0"/>
              <a:t>} is a derivational morpheme whose addition turns a verb into a noun, usually meaning the person or thing that performs the action denoted by the verb. </a:t>
            </a:r>
          </a:p>
          <a:p>
            <a:r>
              <a:rPr lang="en-US" sz="2800" dirty="0"/>
              <a:t>Example: {paint}+{-</a:t>
            </a:r>
            <a:r>
              <a:rPr lang="en-US" sz="2800" dirty="0" err="1"/>
              <a:t>er</a:t>
            </a:r>
            <a:r>
              <a:rPr lang="en-US" sz="2800" dirty="0"/>
              <a:t>}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painter</a:t>
            </a:r>
          </a:p>
          <a:p>
            <a:r>
              <a:rPr lang="en-US" sz="2800" dirty="0"/>
              <a:t>Meaning: “someone who paints.”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604247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Common derivational morphemes chart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" y="1820069"/>
            <a:ext cx="745807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Common derivational morphemes chart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" y="2362200"/>
            <a:ext cx="746760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" y="1905000"/>
            <a:ext cx="74676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Inflectional morpheme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Inflectional morphemes do not create separate words.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They merely modify the word in which they occur in order to indicate grammatical properties such as plurality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Examples: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the {-s} of magazines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the {-</a:t>
            </a:r>
            <a:r>
              <a:rPr lang="en-US" sz="2800" dirty="0" err="1">
                <a:solidFill>
                  <a:prstClr val="black"/>
                </a:solidFill>
              </a:rPr>
              <a:t>ed</a:t>
            </a:r>
            <a:r>
              <a:rPr lang="en-US" sz="2800" dirty="0">
                <a:solidFill>
                  <a:prstClr val="black"/>
                </a:solidFill>
              </a:rPr>
              <a:t>} of barbecued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1004</Words>
  <Application>Microsoft Office PowerPoint</Application>
  <PresentationFormat>On-screen Show (4:3)</PresentationFormat>
  <Paragraphs>181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Morpheme</vt:lpstr>
      <vt:lpstr>Free morpheme</vt:lpstr>
      <vt:lpstr>Bound morpheme</vt:lpstr>
      <vt:lpstr>Exercise: Free and bound morpheme </vt:lpstr>
      <vt:lpstr>Derivational morpheme </vt:lpstr>
      <vt:lpstr>Common derivational morphemes chart</vt:lpstr>
      <vt:lpstr>Common derivational morphemes chart</vt:lpstr>
      <vt:lpstr>Inflectional morpheme</vt:lpstr>
      <vt:lpstr>Be careful</vt:lpstr>
      <vt:lpstr>Exercise: Derivational and inflectional morphemes</vt:lpstr>
      <vt:lpstr>Root</vt:lpstr>
      <vt:lpstr>Base</vt:lpstr>
      <vt:lpstr>Allomorphs</vt:lpstr>
      <vt:lpstr>Allomorphs</vt:lpstr>
      <vt:lpstr>Word tree</vt:lpstr>
      <vt:lpstr>Word tree</vt:lpstr>
      <vt:lpstr>Word tree</vt:lpstr>
      <vt:lpstr>Word tree</vt:lpstr>
      <vt:lpstr>Word tree</vt:lpstr>
      <vt:lpstr>Exercise: Word tree</vt:lpstr>
      <vt:lpstr>Creating new words</vt:lpstr>
      <vt:lpstr>Creating new words</vt:lpstr>
      <vt:lpstr>Derivation</vt:lpstr>
      <vt:lpstr>Derivation</vt:lpstr>
      <vt:lpstr>Derivation</vt:lpstr>
      <vt:lpstr>Derivation</vt:lpstr>
      <vt:lpstr>PowerPoint Presentation</vt:lpstr>
      <vt:lpstr>Compounding</vt:lpstr>
      <vt:lpstr>Compounding</vt:lpstr>
      <vt:lpstr>Coining</vt:lpstr>
      <vt:lpstr>Abbreviation</vt:lpstr>
      <vt:lpstr>Blending</vt:lpstr>
      <vt:lpstr>Borrowing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CLASS</cp:lastModifiedBy>
  <cp:revision>264</cp:revision>
  <dcterms:created xsi:type="dcterms:W3CDTF">2010-08-24T06:47:44Z</dcterms:created>
  <dcterms:modified xsi:type="dcterms:W3CDTF">2018-03-15T04:18:43Z</dcterms:modified>
</cp:coreProperties>
</file>