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16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6" r:id="rId11"/>
    <p:sldId id="377" r:id="rId12"/>
    <p:sldId id="380" r:id="rId13"/>
    <p:sldId id="379" r:id="rId14"/>
    <p:sldId id="378" r:id="rId15"/>
    <p:sldId id="381" r:id="rId16"/>
    <p:sldId id="382" r:id="rId17"/>
    <p:sldId id="383" r:id="rId18"/>
    <p:sldId id="384" r:id="rId19"/>
    <p:sldId id="391" r:id="rId20"/>
    <p:sldId id="392" r:id="rId21"/>
    <p:sldId id="386" r:id="rId22"/>
    <p:sldId id="387" r:id="rId23"/>
    <p:sldId id="388" r:id="rId24"/>
    <p:sldId id="394" r:id="rId25"/>
    <p:sldId id="393" r:id="rId26"/>
    <p:sldId id="389" r:id="rId27"/>
    <p:sldId id="390" r:id="rId28"/>
    <p:sldId id="385" r:id="rId29"/>
    <p:sldId id="395" r:id="rId30"/>
    <p:sldId id="396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22/03/2018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54269-451C-4D69-B509-700AA831B68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INTRODUCTION TO LINGUISTICS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Closed class: Conjunctions (</a:t>
            </a:r>
            <a:r>
              <a:rPr lang="en-US" sz="3200" dirty="0" err="1" smtClean="0">
                <a:latin typeface="Arial" charset="0"/>
                <a:cs typeface="Arial" charset="0"/>
              </a:rPr>
              <a:t>conj</a:t>
            </a:r>
            <a:r>
              <a:rPr lang="en-US" sz="3200" dirty="0" smtClean="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They connect two words, phrases, or clauses on the same level</a:t>
            </a:r>
          </a:p>
          <a:p>
            <a:r>
              <a:rPr lang="en-US" sz="2800" dirty="0"/>
              <a:t>Examples: and, or, but, . . .</a:t>
            </a:r>
          </a:p>
          <a:p>
            <a:r>
              <a:rPr lang="en-US" sz="2800" dirty="0"/>
              <a:t>They connect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N-N (women and men)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V-V (run or walk)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Adj-Adj</a:t>
            </a:r>
            <a:r>
              <a:rPr lang="en-US" sz="2800" dirty="0"/>
              <a:t> (warm but rainy)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Clause-Clause (I will talk and he will write)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More than one word class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Some words belong to several categories:.</a:t>
            </a:r>
          </a:p>
          <a:p>
            <a:r>
              <a:rPr lang="en-US" sz="2800" dirty="0"/>
              <a:t>They have similar meaning: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She  </a:t>
            </a:r>
            <a:r>
              <a:rPr lang="en-US" sz="2800" dirty="0">
                <a:solidFill>
                  <a:srgbClr val="FF0000"/>
                </a:solidFill>
              </a:rPr>
              <a:t>talks </a:t>
            </a:r>
            <a:r>
              <a:rPr lang="en-US" sz="2800" dirty="0"/>
              <a:t>very much.	 vs. 	She is giving three </a:t>
            </a:r>
            <a:r>
              <a:rPr lang="en-US" sz="2800" dirty="0">
                <a:solidFill>
                  <a:srgbClr val="FF0000"/>
                </a:solidFill>
              </a:rPr>
              <a:t>talks</a:t>
            </a:r>
            <a:r>
              <a:rPr lang="en-US" sz="28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It’s </a:t>
            </a:r>
            <a:r>
              <a:rPr lang="en-US" sz="2800" dirty="0">
                <a:solidFill>
                  <a:srgbClr val="FF0000"/>
                </a:solidFill>
              </a:rPr>
              <a:t>cold.		</a:t>
            </a:r>
            <a:r>
              <a:rPr lang="en-US" sz="2800" dirty="0"/>
              <a:t> 	vs.	 I got a </a:t>
            </a:r>
            <a:r>
              <a:rPr lang="en-US" sz="2800" dirty="0">
                <a:solidFill>
                  <a:srgbClr val="FF0000"/>
                </a:solidFill>
              </a:rPr>
              <a:t>cold</a:t>
            </a:r>
            <a:r>
              <a:rPr lang="en-US" sz="2800" dirty="0"/>
              <a:t>.</a:t>
            </a:r>
          </a:p>
          <a:p>
            <a:r>
              <a:rPr lang="en-US" sz="2800" dirty="0"/>
              <a:t>They have completely different meanings.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 can’t </a:t>
            </a:r>
            <a:r>
              <a:rPr lang="en-US" sz="2800" dirty="0">
                <a:solidFill>
                  <a:srgbClr val="FF0000"/>
                </a:solidFill>
              </a:rPr>
              <a:t>bear </a:t>
            </a:r>
            <a:r>
              <a:rPr lang="en-US" sz="2800" dirty="0"/>
              <a:t>the noise.  	vs.	There is a </a:t>
            </a:r>
            <a:r>
              <a:rPr lang="en-US" sz="2800" dirty="0">
                <a:solidFill>
                  <a:srgbClr val="FF0000"/>
                </a:solidFill>
              </a:rPr>
              <a:t>bear</a:t>
            </a:r>
            <a:r>
              <a:rPr lang="en-US" sz="2800" dirty="0"/>
              <a:t> in the wood.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tree </a:t>
            </a:r>
            <a:r>
              <a:rPr lang="en-US" sz="2800" dirty="0">
                <a:solidFill>
                  <a:srgbClr val="FF0000"/>
                </a:solidFill>
              </a:rPr>
              <a:t>barks</a:t>
            </a:r>
            <a:r>
              <a:rPr lang="en-US" sz="2800" dirty="0"/>
              <a:t> 	vs. 	the </a:t>
            </a:r>
            <a:r>
              <a:rPr lang="en-US" sz="2800" dirty="0" smtClean="0"/>
              <a:t>dogs </a:t>
            </a:r>
            <a:r>
              <a:rPr lang="en-US" sz="2800" dirty="0">
                <a:solidFill>
                  <a:srgbClr val="FF0000"/>
                </a:solidFill>
              </a:rPr>
              <a:t>bark</a:t>
            </a:r>
          </a:p>
          <a:p>
            <a:pPr>
              <a:buNone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Identify the class of words of the underlined words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a. </a:t>
            </a:r>
            <a:r>
              <a:rPr lang="en-US" sz="2400" dirty="0"/>
              <a:t>It was a </a:t>
            </a:r>
            <a:r>
              <a:rPr lang="en-US" sz="2400" u="sng" dirty="0"/>
              <a:t>cold</a:t>
            </a:r>
            <a:r>
              <a:rPr lang="en-US" sz="2400" dirty="0"/>
              <a:t> and dreary day.</a:t>
            </a:r>
          </a:p>
          <a:p>
            <a:pPr marL="0" indent="0">
              <a:buNone/>
            </a:pPr>
            <a:r>
              <a:rPr lang="en-US" sz="2400" dirty="0"/>
              <a:t>	b. I can't seem to get rid of my </a:t>
            </a:r>
            <a:r>
              <a:rPr lang="en-US" sz="2400" u="sng" dirty="0"/>
              <a:t>cold</a:t>
            </a:r>
            <a:r>
              <a:rPr lang="en-US" sz="2400" dirty="0"/>
              <a:t>.</a:t>
            </a:r>
          </a:p>
          <a:p>
            <a:r>
              <a:rPr lang="en-US" sz="2400" dirty="0"/>
              <a:t>a. You must </a:t>
            </a:r>
            <a:r>
              <a:rPr lang="en-US" sz="2400" u="sng" dirty="0"/>
              <a:t>dry</a:t>
            </a:r>
            <a:r>
              <a:rPr lang="en-US" sz="2400" dirty="0"/>
              <a:t> cilantro leaves before storing.</a:t>
            </a:r>
          </a:p>
          <a:p>
            <a:pPr marL="0" indent="0">
              <a:buNone/>
            </a:pPr>
            <a:r>
              <a:rPr lang="en-US" sz="2400" dirty="0"/>
              <a:t>	b. The </a:t>
            </a:r>
            <a:r>
              <a:rPr lang="en-US" sz="2400" u="sng" dirty="0"/>
              <a:t>dry</a:t>
            </a:r>
            <a:r>
              <a:rPr lang="en-US" sz="2400" dirty="0"/>
              <a:t> heat of the desert proved to be deadly.</a:t>
            </a:r>
          </a:p>
          <a:p>
            <a:r>
              <a:rPr lang="en-US" sz="2400" dirty="0"/>
              <a:t>a. There has been some improvement in the </a:t>
            </a:r>
            <a:r>
              <a:rPr lang="en-US" sz="2400" u="sng" dirty="0"/>
              <a:t>past</a:t>
            </a:r>
            <a:r>
              <a:rPr lang="en-US" sz="2400" dirty="0"/>
              <a:t> week.</a:t>
            </a:r>
          </a:p>
          <a:p>
            <a:pPr marL="0" indent="0">
              <a:buNone/>
            </a:pPr>
            <a:r>
              <a:rPr lang="en-US" sz="2400" dirty="0"/>
              <a:t>	b. In the </a:t>
            </a:r>
            <a:r>
              <a:rPr lang="en-US" sz="2400" u="sng" dirty="0"/>
              <a:t>pas</a:t>
            </a:r>
            <a:r>
              <a:rPr lang="en-US" sz="2400" dirty="0"/>
              <a:t>t, there has not been much improvement.</a:t>
            </a:r>
          </a:p>
          <a:p>
            <a:r>
              <a:rPr lang="en-US" sz="2400" dirty="0"/>
              <a:t>a. That's a </a:t>
            </a:r>
            <a:r>
              <a:rPr lang="en-US" sz="2400" u="sng" dirty="0"/>
              <a:t>promise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	b. I </a:t>
            </a:r>
            <a:r>
              <a:rPr lang="en-US" sz="2400" u="sng" dirty="0"/>
              <a:t>promise</a:t>
            </a:r>
            <a:r>
              <a:rPr lang="en-US" sz="2400" dirty="0"/>
              <a:t> to take you to the zoo tomorrow.</a:t>
            </a:r>
          </a:p>
          <a:p>
            <a:pPr marL="514350" indent="-514350">
              <a:buAutoNum type="alphaLcPeriod"/>
            </a:pPr>
            <a:r>
              <a:rPr lang="en-US" sz="2400" dirty="0"/>
              <a:t>I forget where I put the </a:t>
            </a:r>
            <a:r>
              <a:rPr lang="en-US" sz="2400" u="sng" dirty="0"/>
              <a:t>book</a:t>
            </a:r>
            <a:r>
              <a:rPr lang="en-US" sz="2400" dirty="0"/>
              <a:t>. </a:t>
            </a:r>
          </a:p>
          <a:p>
            <a:pPr marL="514350" indent="-514350">
              <a:buAutoNum type="alphaLcPeriod"/>
            </a:pPr>
            <a:r>
              <a:rPr lang="en-US" sz="2400" dirty="0"/>
              <a:t>I </a:t>
            </a:r>
            <a:r>
              <a:rPr lang="en-US" sz="2400" u="sng" dirty="0"/>
              <a:t>booked</a:t>
            </a:r>
            <a:r>
              <a:rPr lang="en-US" sz="2400" dirty="0"/>
              <a:t> the ticket for my trip to Manado. </a:t>
            </a:r>
          </a:p>
          <a:p>
            <a:endParaRPr lang="en-US" sz="2400" dirty="0"/>
          </a:p>
          <a:p>
            <a:endParaRPr lang="id-ID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Phrase/Constituent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A phrase is a group of words which “belong together” in a sentence.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Noun phrases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In English, a noun phrase </a:t>
            </a:r>
            <a:r>
              <a:rPr lang="en-US" sz="2800" dirty="0" smtClean="0"/>
              <a:t>is a </a:t>
            </a:r>
            <a:r>
              <a:rPr lang="en-US" sz="2800" dirty="0"/>
              <a:t>determiner followed by a noun, or determiner followed by an adjective followed by a noun, or a single noun, or . . .</a:t>
            </a:r>
          </a:p>
          <a:p>
            <a:r>
              <a:rPr lang="en-US" sz="2800" dirty="0"/>
              <a:t>Examples: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NP→ </a:t>
            </a:r>
            <a:r>
              <a:rPr lang="en-US" sz="2800" dirty="0" err="1"/>
              <a:t>Det</a:t>
            </a:r>
            <a:r>
              <a:rPr lang="en-US" sz="2800" dirty="0"/>
              <a:t> N 		the cat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NP→ </a:t>
            </a:r>
            <a:r>
              <a:rPr lang="en-US" sz="2800" dirty="0" err="1"/>
              <a:t>Det</a:t>
            </a:r>
            <a:r>
              <a:rPr lang="en-US" sz="2800" dirty="0"/>
              <a:t> </a:t>
            </a:r>
            <a:r>
              <a:rPr lang="en-US" sz="2800" dirty="0" err="1"/>
              <a:t>Adj</a:t>
            </a:r>
            <a:r>
              <a:rPr lang="en-US" sz="2800" dirty="0"/>
              <a:t> N	</a:t>
            </a:r>
            <a:r>
              <a:rPr lang="en-US" sz="2800" dirty="0" smtClean="0"/>
              <a:t>	those </a:t>
            </a:r>
            <a:r>
              <a:rPr lang="en-US" sz="2800" dirty="0"/>
              <a:t>noisy cats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NP→ </a:t>
            </a:r>
            <a:r>
              <a:rPr lang="en-US" sz="2800" dirty="0" err="1"/>
              <a:t>Adj</a:t>
            </a:r>
            <a:r>
              <a:rPr lang="en-US" sz="2800" dirty="0"/>
              <a:t> N		noisy cats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Prepositional phrases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In English, preposition is usually followed by a noun </a:t>
            </a:r>
            <a:r>
              <a:rPr lang="en-US" sz="2800" dirty="0" smtClean="0"/>
              <a:t>phrase</a:t>
            </a:r>
            <a:endParaRPr lang="en-US" sz="2800" dirty="0"/>
          </a:p>
          <a:p>
            <a:r>
              <a:rPr lang="en-US" sz="2800" dirty="0"/>
              <a:t>Example</a:t>
            </a:r>
          </a:p>
          <a:p>
            <a:r>
              <a:rPr lang="en-US" sz="2800" dirty="0"/>
              <a:t>PP →P NP		about those noisy cats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Clauses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A </a:t>
            </a:r>
            <a:r>
              <a:rPr lang="en-US" sz="2800" dirty="0"/>
              <a:t>clause is a group of words that includes a subject and a verb. </a:t>
            </a:r>
          </a:p>
          <a:p>
            <a:r>
              <a:rPr lang="en-US" sz="2800" dirty="0"/>
              <a:t>A clause can be distinguished from a phrase, which does not contain a subject and a verb (</a:t>
            </a:r>
            <a:r>
              <a:rPr lang="en-US" sz="2800" i="1" dirty="0"/>
              <a:t>e.g.</a:t>
            </a:r>
            <a:r>
              <a:rPr lang="en-US" sz="2800" dirty="0"/>
              <a:t>, in the afternoon, drinking from the bowl).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Clauses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In English, a clause consists of a subject (N or NP) followed by a verb which is sometimes followed by an object (N or NP), prepositional phrases etc.</a:t>
            </a:r>
          </a:p>
          <a:p>
            <a:r>
              <a:rPr lang="en-US" sz="2800" dirty="0" err="1"/>
              <a:t>Alphons</a:t>
            </a:r>
            <a:r>
              <a:rPr lang="en-US" sz="2800" dirty="0"/>
              <a:t> slept. 		</a:t>
            </a:r>
            <a:r>
              <a:rPr lang="en-US" sz="2800" dirty="0" smtClean="0"/>
              <a:t>	Subject </a:t>
            </a:r>
            <a:r>
              <a:rPr lang="en-US" sz="2800" dirty="0"/>
              <a:t>+ V</a:t>
            </a:r>
          </a:p>
          <a:p>
            <a:r>
              <a:rPr lang="en-US" sz="2800" dirty="0" err="1"/>
              <a:t>Alphons</a:t>
            </a:r>
            <a:r>
              <a:rPr lang="en-US" sz="2800" dirty="0"/>
              <a:t> saw his dog.	</a:t>
            </a:r>
            <a:r>
              <a:rPr lang="en-US" sz="2800" dirty="0" smtClean="0"/>
              <a:t>	Subject </a:t>
            </a:r>
            <a:r>
              <a:rPr lang="en-US" sz="2800" dirty="0"/>
              <a:t>+ V + Object</a:t>
            </a:r>
          </a:p>
          <a:p>
            <a:r>
              <a:rPr lang="en-US" sz="2800" dirty="0"/>
              <a:t>NP V 		</a:t>
            </a:r>
            <a:r>
              <a:rPr lang="en-US" sz="2800" dirty="0" err="1"/>
              <a:t>Alphons</a:t>
            </a:r>
            <a:r>
              <a:rPr lang="en-US" sz="2800" dirty="0"/>
              <a:t> slept.</a:t>
            </a:r>
          </a:p>
          <a:p>
            <a:r>
              <a:rPr lang="en-US" sz="2800" dirty="0"/>
              <a:t>NP V NP 		</a:t>
            </a:r>
            <a:r>
              <a:rPr lang="en-US" sz="2800" dirty="0" err="1"/>
              <a:t>Alphons</a:t>
            </a:r>
            <a:r>
              <a:rPr lang="en-US" sz="2800" dirty="0"/>
              <a:t> saw his dog.</a:t>
            </a:r>
          </a:p>
          <a:p>
            <a:r>
              <a:rPr lang="en-US" sz="2800" dirty="0"/>
              <a:t>NP V PP 		</a:t>
            </a:r>
            <a:r>
              <a:rPr lang="en-US" sz="2800" dirty="0" err="1"/>
              <a:t>Alphons</a:t>
            </a:r>
            <a:r>
              <a:rPr lang="en-US" sz="2800" dirty="0"/>
              <a:t> asked for a beer.</a:t>
            </a:r>
          </a:p>
          <a:p>
            <a:r>
              <a:rPr lang="en-US" sz="2800" dirty="0"/>
              <a:t>NP V NP PP 	</a:t>
            </a:r>
            <a:r>
              <a:rPr lang="en-US" sz="2800" dirty="0" err="1"/>
              <a:t>Alphons</a:t>
            </a:r>
            <a:r>
              <a:rPr lang="en-US" sz="2800" dirty="0"/>
              <a:t> asked his dog for a beer.</a:t>
            </a:r>
          </a:p>
          <a:p>
            <a:endParaRPr lang="en-US" sz="2800" dirty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Phrase structure trees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Phrases are created from other phrases or words.</a:t>
            </a:r>
          </a:p>
          <a:p>
            <a:r>
              <a:rPr lang="en-US" sz="2800" dirty="0"/>
              <a:t>Sentence is the biggest phrase.</a:t>
            </a:r>
          </a:p>
          <a:p>
            <a:endParaRPr lang="en-US" sz="2800" dirty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14600"/>
            <a:ext cx="5147773" cy="358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78180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Constituency test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Sometimes, we get confused whether one is a phrase or not.</a:t>
            </a:r>
          </a:p>
          <a:p>
            <a:r>
              <a:rPr lang="en-US" sz="2800" dirty="0"/>
              <a:t>To check, we have constituency test. </a:t>
            </a:r>
          </a:p>
          <a:p>
            <a:r>
              <a:rPr lang="en-US" sz="2800" dirty="0"/>
              <a:t>A very useful constituency test is substitution. </a:t>
            </a:r>
          </a:p>
          <a:p>
            <a:endParaRPr lang="en-US" sz="2800" dirty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7784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What is syntax?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Syntax is a subfield of </a:t>
            </a:r>
            <a:r>
              <a:rPr lang="en-US" sz="2400" dirty="0" err="1"/>
              <a:t>microlinguistics</a:t>
            </a:r>
            <a:r>
              <a:rPr lang="en-US" sz="2400" dirty="0"/>
              <a:t> that concerns on </a:t>
            </a:r>
            <a:r>
              <a:rPr lang="en-US" sz="2400" dirty="0" smtClean="0"/>
              <a:t>phrase and clause </a:t>
            </a:r>
            <a:r>
              <a:rPr lang="en-US" sz="2400" dirty="0"/>
              <a:t>structures. </a:t>
            </a:r>
          </a:p>
          <a:p>
            <a:r>
              <a:rPr lang="en-US" sz="2400" dirty="0"/>
              <a:t>Syntax discuses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Word order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Agreement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modifies what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Substitution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Replacing the string of words with another one which belongs to pronouns.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Mary helped the man in the green hat and Michael.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Mary helped them.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20260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Substitution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If </a:t>
            </a:r>
            <a:r>
              <a:rPr lang="en-US" sz="2800" dirty="0"/>
              <a:t>the substitution leaves the meaning roughly unchanged, then the constituency test has worked.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 read a book about Napoleon in Italy.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 read it in Italy.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 read it.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5596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Ambiguity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More </a:t>
            </a:r>
            <a:r>
              <a:rPr lang="en-US" sz="2800" dirty="0"/>
              <a:t>than one possible structure for the same string of words.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 saw a man with a telescope.(Who has the telescope, me or the man?)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We need more intelligent leaders.(need more or more intelligent?)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6886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Ambiguity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en-US" sz="2800" dirty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62150"/>
            <a:ext cx="4633913" cy="408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94911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Ambiguity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en-US" sz="2800" dirty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5324475" cy="3864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32608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Tree diagram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en-US" sz="2800" dirty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306" y="1752600"/>
            <a:ext cx="5362575" cy="4435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63876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Draw the tree diagrams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The man took the money. </a:t>
            </a:r>
          </a:p>
          <a:p>
            <a:r>
              <a:rPr lang="en-US" sz="2800" dirty="0"/>
              <a:t>The young lady cooked special dish. 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52159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Tree diagram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en-US" sz="2800" dirty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845" y="1981200"/>
            <a:ext cx="6462713" cy="377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98088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Draw the tree diagrams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/>
              <a:t>old postman might deliver the letter. </a:t>
            </a:r>
          </a:p>
          <a:p>
            <a:r>
              <a:rPr lang="en-US" sz="2800" dirty="0"/>
              <a:t>Your order can arrive.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5784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Tree diagram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en-US" sz="2800" dirty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00263"/>
            <a:ext cx="8090958" cy="330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33587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What is syntax?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smtClean="0"/>
              <a:t>Syntax is not about meaning. </a:t>
            </a:r>
          </a:p>
          <a:p>
            <a:r>
              <a:rPr lang="en-US" sz="2400" dirty="0" smtClean="0"/>
              <a:t>A sentence can grammatically correct but nonsense</a:t>
            </a:r>
          </a:p>
          <a:p>
            <a:r>
              <a:rPr lang="en-US" sz="2400" dirty="0" smtClean="0"/>
              <a:t>Colorless green ideas sleep furiously.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adj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adj</a:t>
            </a:r>
            <a:r>
              <a:rPr lang="en-US" sz="2400" dirty="0" smtClean="0"/>
              <a:t>       N        V           </a:t>
            </a:r>
            <a:r>
              <a:rPr lang="en-US" sz="2400" dirty="0" err="1" smtClean="0"/>
              <a:t>adv</a:t>
            </a: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Draw the tree diagram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The young lady gave the little boy some yummy pies.</a:t>
            </a:r>
          </a:p>
          <a:p>
            <a:endParaRPr lang="en-US" sz="2800" dirty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0321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Parts of speech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/>
              <a:t>Open class</a:t>
            </a:r>
          </a:p>
          <a:p>
            <a:pPr marL="0" indent="0">
              <a:buNone/>
            </a:pPr>
            <a:r>
              <a:rPr lang="en-US" sz="2800" dirty="0"/>
              <a:t>New words are added to the class over the time e.g. nouns, verbs, adjectives, and adverbs.</a:t>
            </a:r>
          </a:p>
          <a:p>
            <a:r>
              <a:rPr lang="en-US" sz="2800" dirty="0"/>
              <a:t>Closed class</a:t>
            </a:r>
          </a:p>
          <a:p>
            <a:pPr marL="0" indent="0">
              <a:buNone/>
            </a:pPr>
            <a:r>
              <a:rPr lang="en-US" sz="2800" dirty="0"/>
              <a:t>It contains small number of words, new items are added very rarely.</a:t>
            </a:r>
          </a:p>
          <a:p>
            <a:pPr marL="0" indent="0">
              <a:buNone/>
            </a:pPr>
            <a:r>
              <a:rPr lang="en-US" sz="2800" dirty="0"/>
              <a:t>e.g. determiners, pronouns, prepositions, conjunctions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Open class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8150407" cy="2494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Closed class: Determiners (</a:t>
            </a:r>
            <a:r>
              <a:rPr lang="en-US" sz="3200" dirty="0" err="1"/>
              <a:t>Det</a:t>
            </a:r>
            <a:r>
              <a:rPr lang="en-US" sz="3200" dirty="0"/>
              <a:t>)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Determiners come before nouns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articles (a, the)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quantifiers (many, any, all, several)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possessives (my, your, his, her)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fontAlgn="ctr"/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Closed class: Auxiliary verbs (Aux)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Examples: will, may, must, shall, would, can, have</a:t>
            </a:r>
          </a:p>
          <a:p>
            <a:r>
              <a:rPr lang="en-US" sz="2800" dirty="0"/>
              <a:t>Aux is followed by a verb (V)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It will rain.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You must be quiet.</a:t>
            </a:r>
          </a:p>
          <a:p>
            <a:r>
              <a:rPr lang="en-US" sz="2800" dirty="0"/>
              <a:t> Is negated directly: not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He cannot swim.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She would not come.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Closed class: Pronouns (Pro)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/>
              <a:t>Words that stand for a noun or a whole noun phrase.</a:t>
            </a:r>
          </a:p>
          <a:p>
            <a:r>
              <a:rPr lang="en-US" sz="2200" dirty="0"/>
              <a:t>Examples: I, you, he, she, it, we, they, me, him, her, us, them</a:t>
            </a:r>
          </a:p>
          <a:p>
            <a:r>
              <a:rPr lang="en-US" sz="2200" dirty="0"/>
              <a:t>Sub-categories of pronouns: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Subject pronouns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Object pronouns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Possessive pronouns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Reflexive pronouns</a:t>
            </a:r>
          </a:p>
          <a:p>
            <a:r>
              <a:rPr lang="en-US" sz="2200" dirty="0"/>
              <a:t>Examples: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I run.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*My run.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John likes my 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*John likes I house.</a:t>
            </a:r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Closed class: Preposition (Prep)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Prepositions stand before noun phrases (NP)</a:t>
            </a:r>
          </a:p>
          <a:p>
            <a:r>
              <a:rPr lang="en-US" sz="2400" dirty="0"/>
              <a:t>Examples: in, on, about, with, at, to, of, under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826</Words>
  <Application>Microsoft Office PowerPoint</Application>
  <PresentationFormat>On-screen Show (4:3)</PresentationFormat>
  <Paragraphs>163</Paragraphs>
  <Slides>30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What is syntax?</vt:lpstr>
      <vt:lpstr>What is syntax?</vt:lpstr>
      <vt:lpstr>Parts of speech</vt:lpstr>
      <vt:lpstr>Open class</vt:lpstr>
      <vt:lpstr>Closed class: Determiners (Det)</vt:lpstr>
      <vt:lpstr>Closed class: Auxiliary verbs (Aux)</vt:lpstr>
      <vt:lpstr>Closed class: Pronouns (Pro)</vt:lpstr>
      <vt:lpstr>Closed class: Preposition (Prep)</vt:lpstr>
      <vt:lpstr>Closed class: Conjunctions (conj)</vt:lpstr>
      <vt:lpstr>More than one word class</vt:lpstr>
      <vt:lpstr>Identify the class of words of the underlined words</vt:lpstr>
      <vt:lpstr>Phrase/Constituent</vt:lpstr>
      <vt:lpstr>Noun phrases</vt:lpstr>
      <vt:lpstr>Prepositional phrases</vt:lpstr>
      <vt:lpstr>Clauses</vt:lpstr>
      <vt:lpstr>Clauses</vt:lpstr>
      <vt:lpstr>Phrase structure trees</vt:lpstr>
      <vt:lpstr>Constituency test</vt:lpstr>
      <vt:lpstr>Substitution</vt:lpstr>
      <vt:lpstr>Substitution</vt:lpstr>
      <vt:lpstr>Ambiguity</vt:lpstr>
      <vt:lpstr>Ambiguity</vt:lpstr>
      <vt:lpstr>Ambiguity</vt:lpstr>
      <vt:lpstr>Tree diagram</vt:lpstr>
      <vt:lpstr>Draw the tree diagrams</vt:lpstr>
      <vt:lpstr>Tree diagram</vt:lpstr>
      <vt:lpstr>Draw the tree diagrams</vt:lpstr>
      <vt:lpstr>Tree diagram</vt:lpstr>
      <vt:lpstr>Draw the tree diagram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253</cp:revision>
  <dcterms:created xsi:type="dcterms:W3CDTF">2010-08-24T06:47:44Z</dcterms:created>
  <dcterms:modified xsi:type="dcterms:W3CDTF">2018-03-22T06:41:45Z</dcterms:modified>
</cp:coreProperties>
</file>